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charts/chart8.xml" ContentType="application/vnd.openxmlformats-officedocument.drawingml.chart+xml"/>
  <Override PartName="/ppt/drawings/drawing3.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706" r:id="rId1"/>
    <p:sldMasterId id="2147484759" r:id="rId2"/>
  </p:sldMasterIdLst>
  <p:notesMasterIdLst>
    <p:notesMasterId r:id="rId42"/>
  </p:notesMasterIdLst>
  <p:handoutMasterIdLst>
    <p:handoutMasterId r:id="rId43"/>
  </p:handoutMasterIdLst>
  <p:sldIdLst>
    <p:sldId id="967" r:id="rId3"/>
    <p:sldId id="1000" r:id="rId4"/>
    <p:sldId id="997" r:id="rId5"/>
    <p:sldId id="1059" r:id="rId6"/>
    <p:sldId id="1060" r:id="rId7"/>
    <p:sldId id="1061" r:id="rId8"/>
    <p:sldId id="999" r:id="rId9"/>
    <p:sldId id="1001" r:id="rId10"/>
    <p:sldId id="1133" r:id="rId11"/>
    <p:sldId id="1006" r:id="rId12"/>
    <p:sldId id="1007" r:id="rId13"/>
    <p:sldId id="1124" r:id="rId14"/>
    <p:sldId id="1137" r:id="rId15"/>
    <p:sldId id="1154" r:id="rId16"/>
    <p:sldId id="1130" r:id="rId17"/>
    <p:sldId id="1129" r:id="rId18"/>
    <p:sldId id="1048" r:id="rId19"/>
    <p:sldId id="1121" r:id="rId20"/>
    <p:sldId id="1136" r:id="rId21"/>
    <p:sldId id="1004" r:id="rId22"/>
    <p:sldId id="1022" r:id="rId23"/>
    <p:sldId id="1023" r:id="rId24"/>
    <p:sldId id="1024" r:id="rId25"/>
    <p:sldId id="1025" r:id="rId26"/>
    <p:sldId id="1026" r:id="rId27"/>
    <p:sldId id="1140" r:id="rId28"/>
    <p:sldId id="1144" r:id="rId29"/>
    <p:sldId id="1029" r:id="rId30"/>
    <p:sldId id="1030" r:id="rId31"/>
    <p:sldId id="1031" r:id="rId32"/>
    <p:sldId id="1032" r:id="rId33"/>
    <p:sldId id="1033" r:id="rId34"/>
    <p:sldId id="1034" r:id="rId35"/>
    <p:sldId id="1035" r:id="rId36"/>
    <p:sldId id="1150" r:id="rId37"/>
    <p:sldId id="1138" r:id="rId38"/>
    <p:sldId id="1153" r:id="rId39"/>
    <p:sldId id="1155" r:id="rId40"/>
    <p:sldId id="1039" r:id="rId41"/>
  </p:sldIdLst>
  <p:sldSz cx="9906000" cy="6858000" type="A4"/>
  <p:notesSz cx="6735763" cy="9866313"/>
  <p:defaultTextStyle>
    <a:defPPr>
      <a:defRPr lang="ja-JP"/>
    </a:defPPr>
    <a:lvl1pPr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1pPr>
    <a:lvl2pPr marL="4572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2pPr>
    <a:lvl3pPr marL="9144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3pPr>
    <a:lvl4pPr marL="13716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4pPr>
    <a:lvl5pPr marL="18288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9pPr>
  </p:defaultTextStyle>
  <p:extLst>
    <p:ext uri="{521415D9-36F7-43E2-AB2F-B90AF26B5E84}">
      <p14:sectionLst xmlns:p14="http://schemas.microsoft.com/office/powerpoint/2010/main">
        <p14:section name="既定のセクション" id="{68D54F4F-66DE-41DF-BD3D-3E87021A474B}">
          <p14:sldIdLst>
            <p14:sldId id="967"/>
            <p14:sldId id="1000"/>
            <p14:sldId id="997"/>
            <p14:sldId id="1059"/>
            <p14:sldId id="1060"/>
            <p14:sldId id="1061"/>
            <p14:sldId id="999"/>
            <p14:sldId id="1001"/>
            <p14:sldId id="1133"/>
            <p14:sldId id="1006"/>
            <p14:sldId id="1007"/>
            <p14:sldId id="1124"/>
            <p14:sldId id="1137"/>
            <p14:sldId id="1154"/>
            <p14:sldId id="1130"/>
            <p14:sldId id="1129"/>
            <p14:sldId id="1048"/>
            <p14:sldId id="1121"/>
            <p14:sldId id="1136"/>
            <p14:sldId id="1004"/>
            <p14:sldId id="1022"/>
            <p14:sldId id="1023"/>
            <p14:sldId id="1024"/>
            <p14:sldId id="1025"/>
            <p14:sldId id="1026"/>
            <p14:sldId id="1140"/>
            <p14:sldId id="1144"/>
            <p14:sldId id="1029"/>
            <p14:sldId id="1030"/>
            <p14:sldId id="1031"/>
            <p14:sldId id="1032"/>
            <p14:sldId id="1033"/>
            <p14:sldId id="1034"/>
            <p14:sldId id="1035"/>
            <p14:sldId id="1150"/>
            <p14:sldId id="1138"/>
            <p14:sldId id="1153"/>
            <p14:sldId id="1155"/>
            <p14:sldId id="1039"/>
          </p14:sldIdLst>
        </p14:section>
      </p14:sectionLst>
    </p:ext>
    <p:ext uri="{EFAFB233-063F-42B5-8137-9DF3F51BA10A}">
      <p15:sldGuideLst xmlns:p15="http://schemas.microsoft.com/office/powerpoint/2012/main">
        <p15:guide id="1" orient="horz" pos="2568">
          <p15:clr>
            <a:srgbClr val="A4A3A4"/>
          </p15:clr>
        </p15:guide>
        <p15:guide id="2" pos="3120">
          <p15:clr>
            <a:srgbClr val="A4A3A4"/>
          </p15:clr>
        </p15:guide>
        <p15:guide id="3" orient="horz" pos="2523">
          <p15:clr>
            <a:srgbClr val="A4A3A4"/>
          </p15:clr>
        </p15:guide>
      </p15:sldGuideLst>
    </p:ext>
    <p:ext uri="{2D200454-40CA-4A62-9FC3-DE9A4176ACB9}">
      <p15:notesGuideLst xmlns:p15="http://schemas.microsoft.com/office/powerpoint/2012/main">
        <p15:guide id="1" orient="horz" pos="2976" userDrawn="1">
          <p15:clr>
            <a:srgbClr val="A4A3A4"/>
          </p15:clr>
        </p15:guide>
        <p15:guide id="2" pos="1995" userDrawn="1">
          <p15:clr>
            <a:srgbClr val="A4A3A4"/>
          </p15:clr>
        </p15:guide>
        <p15:guide id="3" orient="horz" pos="2998" userDrawn="1">
          <p15:clr>
            <a:srgbClr val="A4A3A4"/>
          </p15:clr>
        </p15:guide>
        <p15:guide id="4" pos="2016" userDrawn="1">
          <p15:clr>
            <a:srgbClr val="A4A3A4"/>
          </p15:clr>
        </p15:guide>
        <p15:guide id="5" orient="horz" pos="2996" userDrawn="1">
          <p15:clr>
            <a:srgbClr val="A4A3A4"/>
          </p15:clr>
        </p15:guide>
        <p15:guide id="6" orient="horz" pos="3017" userDrawn="1">
          <p15:clr>
            <a:srgbClr val="A4A3A4"/>
          </p15:clr>
        </p15:guide>
        <p15:guide id="7" pos="2014" userDrawn="1">
          <p15:clr>
            <a:srgbClr val="A4A3A4"/>
          </p15:clr>
        </p15:guide>
        <p15:guide id="8" pos="2034" userDrawn="1">
          <p15:clr>
            <a:srgbClr val="A4A3A4"/>
          </p15:clr>
        </p15:guide>
        <p15:guide id="9" orient="horz" pos="3020" userDrawn="1">
          <p15:clr>
            <a:srgbClr val="A4A3A4"/>
          </p15:clr>
        </p15:guide>
        <p15:guide id="10" orient="horz" pos="3018" userDrawn="1">
          <p15:clr>
            <a:srgbClr val="A4A3A4"/>
          </p15:clr>
        </p15:guide>
        <p15:guide id="11" orient="horz" pos="3039" userDrawn="1">
          <p15:clr>
            <a:srgbClr val="A4A3A4"/>
          </p15:clr>
        </p15:guide>
        <p15:guide id="12" pos="2037" userDrawn="1">
          <p15:clr>
            <a:srgbClr val="A4A3A4"/>
          </p15:clr>
        </p15:guide>
        <p15:guide id="13" pos="2035" userDrawn="1">
          <p15:clr>
            <a:srgbClr val="A4A3A4"/>
          </p15:clr>
        </p15:guide>
        <p15:guide id="14" pos="2056" userDrawn="1">
          <p15:clr>
            <a:srgbClr val="A4A3A4"/>
          </p15:clr>
        </p15:guide>
        <p15:guide id="15" orient="horz" pos="3042" userDrawn="1">
          <p15:clr>
            <a:srgbClr val="A4A3A4"/>
          </p15:clr>
        </p15:guide>
        <p15:guide id="16" orient="horz" pos="3040" userDrawn="1">
          <p15:clr>
            <a:srgbClr val="A4A3A4"/>
          </p15:clr>
        </p15:guide>
        <p15:guide id="17" orient="horz" pos="3061" userDrawn="1">
          <p15:clr>
            <a:srgbClr val="A4A3A4"/>
          </p15:clr>
        </p15:guide>
        <p15:guide id="18" pos="2059" userDrawn="1">
          <p15:clr>
            <a:srgbClr val="A4A3A4"/>
          </p15:clr>
        </p15:guide>
        <p15:guide id="19" pos="2057" userDrawn="1">
          <p15:clr>
            <a:srgbClr val="A4A3A4"/>
          </p15:clr>
        </p15:guide>
        <p15:guide id="20" pos="2078" userDrawn="1">
          <p15:clr>
            <a:srgbClr val="A4A3A4"/>
          </p15:clr>
        </p15:guide>
        <p15:guide id="21" orient="horz" pos="3065" userDrawn="1">
          <p15:clr>
            <a:srgbClr val="A4A3A4"/>
          </p15:clr>
        </p15:guide>
        <p15:guide id="22" orient="horz" pos="3063" userDrawn="1">
          <p15:clr>
            <a:srgbClr val="A4A3A4"/>
          </p15:clr>
        </p15:guide>
        <p15:guide id="23" orient="horz" pos="3084" userDrawn="1">
          <p15:clr>
            <a:srgbClr val="A4A3A4"/>
          </p15:clr>
        </p15:guide>
        <p15:guide id="24" pos="2081" userDrawn="1">
          <p15:clr>
            <a:srgbClr val="A4A3A4"/>
          </p15:clr>
        </p15:guide>
        <p15:guide id="25" pos="2079" userDrawn="1">
          <p15:clr>
            <a:srgbClr val="A4A3A4"/>
          </p15:clr>
        </p15:guide>
        <p15:guide id="26" pos="2100" userDrawn="1">
          <p15:clr>
            <a:srgbClr val="A4A3A4"/>
          </p15:clr>
        </p15:guide>
        <p15:guide id="27" orient="horz" pos="3088" userDrawn="1">
          <p15:clr>
            <a:srgbClr val="A4A3A4"/>
          </p15:clr>
        </p15:guide>
        <p15:guide id="28" orient="horz" pos="3086" userDrawn="1">
          <p15:clr>
            <a:srgbClr val="A4A3A4"/>
          </p15:clr>
        </p15:guide>
        <p15:guide id="29" orient="horz" pos="3107" userDrawn="1">
          <p15:clr>
            <a:srgbClr val="A4A3A4"/>
          </p15:clr>
        </p15:guide>
        <p15:guide id="30" pos="2103" userDrawn="1">
          <p15:clr>
            <a:srgbClr val="A4A3A4"/>
          </p15:clr>
        </p15:guide>
        <p15:guide id="31" pos="2101" userDrawn="1">
          <p15:clr>
            <a:srgbClr val="A4A3A4"/>
          </p15:clr>
        </p15:guide>
        <p15:guide id="3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作成者"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2AE33"/>
    <a:srgbClr val="008000"/>
    <a:srgbClr val="C6E0B4"/>
    <a:srgbClr val="D1DFCE"/>
    <a:srgbClr val="264C27"/>
    <a:srgbClr val="FF3300"/>
    <a:srgbClr val="000000"/>
    <a:srgbClr val="FFCC66"/>
    <a:srgbClr val="FFCC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00" autoAdjust="0"/>
    <p:restoredTop sz="83617" autoAdjust="0"/>
  </p:normalViewPr>
  <p:slideViewPr>
    <p:cSldViewPr snapToObjects="1">
      <p:cViewPr varScale="1">
        <p:scale>
          <a:sx n="87" d="100"/>
          <a:sy n="87" d="100"/>
        </p:scale>
        <p:origin x="1210" y="77"/>
      </p:cViewPr>
      <p:guideLst>
        <p:guide orient="horz" pos="2568"/>
        <p:guide pos="3120"/>
        <p:guide orient="horz" pos="252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p:scale>
          <a:sx n="125" d="100"/>
          <a:sy n="125" d="100"/>
        </p:scale>
        <p:origin x="-1992" y="72"/>
      </p:cViewPr>
      <p:guideLst>
        <p:guide orient="horz" pos="2976"/>
        <p:guide pos="1995"/>
        <p:guide orient="horz" pos="2998"/>
        <p:guide pos="2016"/>
        <p:guide orient="horz" pos="2996"/>
        <p:guide orient="horz" pos="3017"/>
        <p:guide pos="2014"/>
        <p:guide pos="2034"/>
        <p:guide orient="horz" pos="3020"/>
        <p:guide orient="horz" pos="3018"/>
        <p:guide orient="horz" pos="3039"/>
        <p:guide pos="2037"/>
        <p:guide pos="2035"/>
        <p:guide pos="2056"/>
        <p:guide orient="horz" pos="3042"/>
        <p:guide orient="horz" pos="3040"/>
        <p:guide orient="horz" pos="3061"/>
        <p:guide pos="2059"/>
        <p:guide pos="2057"/>
        <p:guide pos="2078"/>
        <p:guide orient="horz" pos="3065"/>
        <p:guide orient="horz" pos="3063"/>
        <p:guide orient="horz" pos="3084"/>
        <p:guide pos="2081"/>
        <p:guide pos="2079"/>
        <p:guide pos="2100"/>
        <p:guide orient="horz" pos="3088"/>
        <p:guide orient="horz" pos="3086"/>
        <p:guide orient="horz" pos="3107"/>
        <p:guide pos="2103"/>
        <p:guide pos="2101"/>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2.xml.rels><?xml version="1.0" encoding="UTF-8" standalone="yes"?>
<Relationships xmlns="http://schemas.openxmlformats.org/package/2006/relationships"><Relationship Id="rId3" Type="http://schemas.openxmlformats.org/officeDocument/2006/relationships/oleObject" Target="file:///\\honsya-stor\&#31649;&#29702;&#37096;\&#32076;&#21942;&#20225;&#30011;\&#32076;&#21942;&#20225;&#30011;&#65288;Google&#12489;&#12521;&#12452;&#12502;&#65289;\040.IR&#24773;&#22577;\06_&#27770;&#31639;&#35500;&#26126;&#20250;\20200914_&#27770;&#31639;&#35500;&#26126;&#20250;\202009_&#27770;&#31639;&#35500;&#26126;&#20250;&#12487;&#12540;&#1247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onsya-stor\&#31649;&#29702;&#37096;\&#32076;&#21942;&#20225;&#30011;\&#32076;&#21942;&#20225;&#30011;&#65288;Google&#12489;&#12521;&#12452;&#12502;&#65289;\040.IR&#24773;&#22577;\06_&#27770;&#31639;&#35500;&#26126;&#20250;\20200914_&#27770;&#31639;&#35500;&#26126;&#20250;\4Q&#27770;&#31639;&#35500;&#26126;&#20250;&#36039;&#26009;&#12487;&#12540;&#1247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package" Target="../embeddings/Microsoft_Excel_______2.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package" Target="../embeddings/Microsoft_Excel_______3.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______4.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5.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en-US" altLang="ja-JP" dirty="0"/>
              <a:t>Increase</a:t>
            </a:r>
            <a:r>
              <a:rPr lang="en-US" altLang="ja-JP" baseline="0" dirty="0"/>
              <a:t> in the </a:t>
            </a:r>
            <a:r>
              <a:rPr lang="en-US" altLang="ja-JP" dirty="0"/>
              <a:t>Number of Stores</a:t>
            </a:r>
            <a:endParaRPr lang="ja-JP" altLang="en-US" dirty="0"/>
          </a:p>
        </c:rich>
      </c:tx>
      <c:layout/>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4.9071539854309655E-2"/>
          <c:y val="9.422550010640561E-2"/>
          <c:w val="0.92953808581413955"/>
          <c:h val="0.68609074727728003"/>
        </c:manualLayout>
      </c:layout>
      <c:barChart>
        <c:barDir val="col"/>
        <c:grouping val="stacked"/>
        <c:varyColors val="0"/>
        <c:ser>
          <c:idx val="0"/>
          <c:order val="0"/>
          <c:tx>
            <c:strRef>
              <c:f>'店舗数 2019年4月 (3Q)'!$A$2</c:f>
              <c:strCache>
                <c:ptCount val="1"/>
                <c:pt idx="0">
                  <c:v>Magokoro Bento</c:v>
                </c:pt>
              </c:strCache>
            </c:strRef>
          </c:tx>
          <c:spPr>
            <a:solidFill>
              <a:srgbClr val="FF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'店舗数 2019年4月 (3Q)'!$B$1:$N$1</c:f>
              <c:strCache>
                <c:ptCount val="13"/>
                <c:pt idx="0">
                  <c:v>FY2008</c:v>
                </c:pt>
                <c:pt idx="1">
                  <c:v>FY2009</c:v>
                </c:pt>
                <c:pt idx="2">
                  <c:v>FY2010</c:v>
                </c:pt>
                <c:pt idx="3">
                  <c:v>FY2011</c:v>
                </c:pt>
                <c:pt idx="4">
                  <c:v>FY2012</c:v>
                </c:pt>
                <c:pt idx="5">
                  <c:v>FY2013</c:v>
                </c:pt>
                <c:pt idx="6">
                  <c:v>FY2014</c:v>
                </c:pt>
                <c:pt idx="7">
                  <c:v>FY2015</c:v>
                </c:pt>
                <c:pt idx="8">
                  <c:v>FY2016</c:v>
                </c:pt>
                <c:pt idx="9">
                  <c:v>FY2017</c:v>
                </c:pt>
                <c:pt idx="10">
                  <c:v>FY2018</c:v>
                </c:pt>
                <c:pt idx="11">
                  <c:v>FY2019</c:v>
                </c:pt>
                <c:pt idx="12">
                  <c:v>FY2020</c:v>
                </c:pt>
              </c:strCache>
            </c:strRef>
          </c:cat>
          <c:val>
            <c:numRef>
              <c:f>'店舗数 2019年4月 (3Q)'!$B$2:$N$2</c:f>
              <c:numCache>
                <c:formatCode>General</c:formatCode>
                <c:ptCount val="13"/>
                <c:pt idx="0">
                  <c:v>1</c:v>
                </c:pt>
                <c:pt idx="1">
                  <c:v>15</c:v>
                </c:pt>
                <c:pt idx="2">
                  <c:v>88</c:v>
                </c:pt>
                <c:pt idx="3">
                  <c:v>173</c:v>
                </c:pt>
                <c:pt idx="4">
                  <c:v>240</c:v>
                </c:pt>
                <c:pt idx="5">
                  <c:v>332</c:v>
                </c:pt>
                <c:pt idx="6">
                  <c:v>363</c:v>
                </c:pt>
                <c:pt idx="7">
                  <c:v>352</c:v>
                </c:pt>
                <c:pt idx="8">
                  <c:v>356</c:v>
                </c:pt>
                <c:pt idx="9">
                  <c:v>367</c:v>
                </c:pt>
                <c:pt idx="10">
                  <c:v>381</c:v>
                </c:pt>
                <c:pt idx="11">
                  <c:v>430</c:v>
                </c:pt>
                <c:pt idx="12">
                  <c:v>496</c:v>
                </c:pt>
              </c:numCache>
            </c:numRef>
          </c:val>
          <c:extLst>
            <c:ext xmlns:c16="http://schemas.microsoft.com/office/drawing/2014/chart" uri="{C3380CC4-5D6E-409C-BE32-E72D297353CC}">
              <c16:uniqueId val="{00000000-1DE3-4543-BC06-D5A31EE356DC}"/>
            </c:ext>
          </c:extLst>
        </c:ser>
        <c:ser>
          <c:idx val="1"/>
          <c:order val="1"/>
          <c:tx>
            <c:strRef>
              <c:f>'店舗数 2019年4月 (3Q)'!$A$3</c:f>
              <c:strCache>
                <c:ptCount val="1"/>
                <c:pt idx="0">
                  <c:v>Haishoku no Fureai</c:v>
                </c:pt>
              </c:strCache>
            </c:strRef>
          </c:tx>
          <c:spPr>
            <a:solidFill>
              <a:srgbClr val="FFCC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'店舗数 2019年4月 (3Q)'!$B$1:$N$1</c:f>
              <c:strCache>
                <c:ptCount val="13"/>
                <c:pt idx="0">
                  <c:v>FY2008</c:v>
                </c:pt>
                <c:pt idx="1">
                  <c:v>FY2009</c:v>
                </c:pt>
                <c:pt idx="2">
                  <c:v>FY2010</c:v>
                </c:pt>
                <c:pt idx="3">
                  <c:v>FY2011</c:v>
                </c:pt>
                <c:pt idx="4">
                  <c:v>FY2012</c:v>
                </c:pt>
                <c:pt idx="5">
                  <c:v>FY2013</c:v>
                </c:pt>
                <c:pt idx="6">
                  <c:v>FY2014</c:v>
                </c:pt>
                <c:pt idx="7">
                  <c:v>FY2015</c:v>
                </c:pt>
                <c:pt idx="8">
                  <c:v>FY2016</c:v>
                </c:pt>
                <c:pt idx="9">
                  <c:v>FY2017</c:v>
                </c:pt>
                <c:pt idx="10">
                  <c:v>FY2018</c:v>
                </c:pt>
                <c:pt idx="11">
                  <c:v>FY2019</c:v>
                </c:pt>
                <c:pt idx="12">
                  <c:v>FY2020</c:v>
                </c:pt>
              </c:strCache>
            </c:strRef>
          </c:cat>
          <c:val>
            <c:numRef>
              <c:f>'店舗数 2019年4月 (3Q)'!$B$3:$N$3</c:f>
              <c:numCache>
                <c:formatCode>General</c:formatCode>
                <c:ptCount val="13"/>
                <c:pt idx="6">
                  <c:v>14</c:v>
                </c:pt>
                <c:pt idx="7">
                  <c:v>85</c:v>
                </c:pt>
                <c:pt idx="8">
                  <c:v>138</c:v>
                </c:pt>
                <c:pt idx="9">
                  <c:v>196</c:v>
                </c:pt>
                <c:pt idx="10">
                  <c:v>245</c:v>
                </c:pt>
                <c:pt idx="11">
                  <c:v>299</c:v>
                </c:pt>
                <c:pt idx="12">
                  <c:v>338</c:v>
                </c:pt>
              </c:numCache>
            </c:numRef>
          </c:val>
          <c:extLst>
            <c:ext xmlns:c16="http://schemas.microsoft.com/office/drawing/2014/chart" uri="{C3380CC4-5D6E-409C-BE32-E72D297353CC}">
              <c16:uniqueId val="{00000001-1DE3-4543-BC06-D5A31EE356DC}"/>
            </c:ext>
          </c:extLst>
        </c:ser>
        <c:ser>
          <c:idx val="2"/>
          <c:order val="2"/>
          <c:tx>
            <c:strRef>
              <c:f>'店舗数 2019年4月 (3Q)'!$A$4</c:f>
              <c:strCache>
                <c:ptCount val="1"/>
              </c:strCache>
            </c:strRef>
          </c:tx>
          <c:spPr>
            <a:noFill/>
            <a:ln w="28575">
              <a:solidFill>
                <a:schemeClr val="bg1">
                  <a:lumMod val="50000"/>
                </a:schemeClr>
              </a:solidFill>
              <a:prstDash val="sysDot"/>
            </a:ln>
            <a:effectLst/>
          </c:spPr>
          <c:invertIfNegative val="0"/>
          <c:cat>
            <c:strRef>
              <c:f>'店舗数 2019年4月 (3Q)'!$B$1:$N$1</c:f>
              <c:strCache>
                <c:ptCount val="13"/>
                <c:pt idx="0">
                  <c:v>FY2008</c:v>
                </c:pt>
                <c:pt idx="1">
                  <c:v>FY2009</c:v>
                </c:pt>
                <c:pt idx="2">
                  <c:v>FY2010</c:v>
                </c:pt>
                <c:pt idx="3">
                  <c:v>FY2011</c:v>
                </c:pt>
                <c:pt idx="4">
                  <c:v>FY2012</c:v>
                </c:pt>
                <c:pt idx="5">
                  <c:v>FY2013</c:v>
                </c:pt>
                <c:pt idx="6">
                  <c:v>FY2014</c:v>
                </c:pt>
                <c:pt idx="7">
                  <c:v>FY2015</c:v>
                </c:pt>
                <c:pt idx="8">
                  <c:v>FY2016</c:v>
                </c:pt>
                <c:pt idx="9">
                  <c:v>FY2017</c:v>
                </c:pt>
                <c:pt idx="10">
                  <c:v>FY2018</c:v>
                </c:pt>
                <c:pt idx="11">
                  <c:v>FY2019</c:v>
                </c:pt>
                <c:pt idx="12">
                  <c:v>FY2020</c:v>
                </c:pt>
              </c:strCache>
            </c:strRef>
          </c:cat>
          <c:val>
            <c:numRef>
              <c:f>'店舗数 2019年4月 (3Q)'!$B$4:$N$4</c:f>
              <c:numCache>
                <c:formatCode>General</c:formatCode>
                <c:ptCount val="13"/>
              </c:numCache>
            </c:numRef>
          </c:val>
          <c:extLst>
            <c:ext xmlns:c16="http://schemas.microsoft.com/office/drawing/2014/chart" uri="{C3380CC4-5D6E-409C-BE32-E72D297353CC}">
              <c16:uniqueId val="{00000002-1DE3-4543-BC06-D5A31EE356DC}"/>
            </c:ext>
          </c:extLst>
        </c:ser>
        <c:dLbls>
          <c:showLegendKey val="0"/>
          <c:showVal val="0"/>
          <c:showCatName val="0"/>
          <c:showSerName val="0"/>
          <c:showPercent val="0"/>
          <c:showBubbleSize val="0"/>
        </c:dLbls>
        <c:gapWidth val="150"/>
        <c:overlap val="100"/>
        <c:axId val="1320299424"/>
        <c:axId val="1320299032"/>
      </c:barChart>
      <c:catAx>
        <c:axId val="132029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1320299032"/>
        <c:crosses val="autoZero"/>
        <c:auto val="1"/>
        <c:lblAlgn val="ctr"/>
        <c:lblOffset val="100"/>
        <c:noMultiLvlLbl val="0"/>
      </c:catAx>
      <c:valAx>
        <c:axId val="1320299032"/>
        <c:scaling>
          <c:orientation val="minMax"/>
          <c:max val="8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1320299424"/>
        <c:crosses val="autoZero"/>
        <c:crossBetween val="between"/>
      </c:valAx>
      <c:spPr>
        <a:noFill/>
        <a:ln>
          <a:noFill/>
        </a:ln>
        <a:effectLst/>
      </c:spPr>
    </c:plotArea>
    <c:legend>
      <c:legendPos val="b"/>
      <c:legendEntry>
        <c:idx val="2"/>
        <c:delete val="1"/>
      </c:legendEntry>
      <c:layout>
        <c:manualLayout>
          <c:xMode val="edge"/>
          <c:yMode val="edge"/>
          <c:x val="0.36512686154137813"/>
          <c:y val="0.87366239270766832"/>
          <c:w val="0.27331129731778181"/>
          <c:h val="4.750877846350287E-2"/>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en-US" altLang="ja-JP" b="1" dirty="0">
                <a:latin typeface="Arial" panose="020B0604020202020204" pitchFamily="34" charset="0"/>
                <a:cs typeface="Arial" panose="020B0604020202020204" pitchFamily="34" charset="0"/>
              </a:rPr>
              <a:t>Operating Profit /</a:t>
            </a:r>
            <a:r>
              <a:rPr lang="ja-JP" altLang="en-US" b="1" baseline="0" dirty="0">
                <a:latin typeface="Arial" panose="020B0604020202020204" pitchFamily="34" charset="0"/>
                <a:cs typeface="Arial" panose="020B0604020202020204" pitchFamily="34" charset="0"/>
              </a:rPr>
              <a:t> </a:t>
            </a:r>
            <a:r>
              <a:rPr lang="en-US" altLang="ja-JP" b="1" dirty="0">
                <a:latin typeface="Arial" panose="020B0604020202020204" pitchFamily="34" charset="0"/>
                <a:cs typeface="Arial" panose="020B0604020202020204" pitchFamily="34" charset="0"/>
              </a:rPr>
              <a:t>EBITDA</a:t>
            </a:r>
            <a:r>
              <a:rPr lang="ja-JP" altLang="en-US" b="1" dirty="0">
                <a:latin typeface="Arial" panose="020B0604020202020204" pitchFamily="34" charset="0"/>
                <a:cs typeface="Arial" panose="020B0604020202020204" pitchFamily="34" charset="0"/>
              </a:rPr>
              <a:t> </a:t>
            </a:r>
            <a:r>
              <a:rPr lang="en-US" altLang="ja-JP" b="1" dirty="0">
                <a:latin typeface="Arial" panose="020B0604020202020204" pitchFamily="34" charset="0"/>
                <a:cs typeface="Arial" panose="020B0604020202020204" pitchFamily="34" charset="0"/>
              </a:rPr>
              <a:t>Projection Forecast</a:t>
            </a:r>
            <a:endParaRPr lang="ja-JP" altLang="en-US" b="1" dirty="0">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9514363136221025E-2"/>
          <c:y val="9.8554560030760879E-2"/>
          <c:w val="0.84937405317000747"/>
          <c:h val="0.76187374559257615"/>
        </c:manualLayout>
      </c:layout>
      <c:barChart>
        <c:barDir val="col"/>
        <c:grouping val="clustered"/>
        <c:varyColors val="0"/>
        <c:ser>
          <c:idx val="0"/>
          <c:order val="0"/>
          <c:tx>
            <c:strRef>
              <c:f>Sheet1!$B$1</c:f>
              <c:strCache>
                <c:ptCount val="1"/>
                <c:pt idx="0">
                  <c:v>営業利益</c:v>
                </c:pt>
              </c:strCache>
            </c:strRef>
          </c:tx>
          <c:spPr>
            <a:solidFill>
              <a:schemeClr val="accent1">
                <a:shade val="76000"/>
              </a:schemeClr>
            </a:solidFill>
            <a:ln>
              <a:noFill/>
            </a:ln>
            <a:effectLst/>
          </c:spPr>
          <c:invertIfNegative val="0"/>
          <c:dPt>
            <c:idx val="0"/>
            <c:invertIfNegative val="0"/>
            <c:bubble3D val="0"/>
            <c:spPr>
              <a:solidFill>
                <a:schemeClr val="accent1">
                  <a:shade val="76000"/>
                </a:schemeClr>
              </a:solidFill>
              <a:ln>
                <a:noFill/>
              </a:ln>
              <a:effectLst/>
            </c:spPr>
            <c:extLst>
              <c:ext xmlns:c16="http://schemas.microsoft.com/office/drawing/2014/chart" uri="{C3380CC4-5D6E-409C-BE32-E72D297353CC}">
                <c16:uniqueId val="{00000006-7A32-451F-A7D6-273F81D27838}"/>
              </c:ext>
            </c:extLst>
          </c:dPt>
          <c:dPt>
            <c:idx val="1"/>
            <c:invertIfNegative val="0"/>
            <c:bubble3D val="0"/>
            <c:spPr>
              <a:solidFill>
                <a:schemeClr val="accent1">
                  <a:shade val="76000"/>
                </a:schemeClr>
              </a:solidFill>
              <a:ln>
                <a:noFill/>
              </a:ln>
              <a:effectLst/>
            </c:spPr>
            <c:extLst>
              <c:ext xmlns:c16="http://schemas.microsoft.com/office/drawing/2014/chart" uri="{C3380CC4-5D6E-409C-BE32-E72D297353CC}">
                <c16:uniqueId val="{00000007-7A32-451F-A7D6-273F81D27838}"/>
              </c:ext>
            </c:extLst>
          </c:dPt>
          <c:dPt>
            <c:idx val="2"/>
            <c:invertIfNegative val="0"/>
            <c:bubble3D val="0"/>
            <c:spPr>
              <a:solidFill>
                <a:schemeClr val="accent1">
                  <a:shade val="76000"/>
                </a:schemeClr>
              </a:solidFill>
              <a:ln>
                <a:noFill/>
              </a:ln>
              <a:effectLst/>
            </c:spPr>
            <c:extLst>
              <c:ext xmlns:c16="http://schemas.microsoft.com/office/drawing/2014/chart" uri="{C3380CC4-5D6E-409C-BE32-E72D297353CC}">
                <c16:uniqueId val="{00000008-7A32-451F-A7D6-273F81D27838}"/>
              </c:ext>
            </c:extLst>
          </c:dPt>
          <c:dPt>
            <c:idx val="3"/>
            <c:invertIfNegative val="0"/>
            <c:bubble3D val="0"/>
            <c:spPr>
              <a:solidFill>
                <a:schemeClr val="accent1">
                  <a:shade val="76000"/>
                </a:schemeClr>
              </a:solidFill>
              <a:ln>
                <a:noFill/>
              </a:ln>
              <a:effectLst/>
            </c:spPr>
            <c:extLst>
              <c:ext xmlns:c16="http://schemas.microsoft.com/office/drawing/2014/chart" uri="{C3380CC4-5D6E-409C-BE32-E72D297353CC}">
                <c16:uniqueId val="{00000009-7A32-451F-A7D6-273F81D27838}"/>
              </c:ext>
            </c:extLst>
          </c:dPt>
          <c:dPt>
            <c:idx val="4"/>
            <c:invertIfNegative val="0"/>
            <c:bubble3D val="0"/>
            <c:spPr>
              <a:solidFill>
                <a:schemeClr val="accent1">
                  <a:shade val="76000"/>
                </a:schemeClr>
              </a:solidFill>
              <a:ln>
                <a:noFill/>
              </a:ln>
              <a:effectLst/>
            </c:spPr>
            <c:extLst>
              <c:ext xmlns:c16="http://schemas.microsoft.com/office/drawing/2014/chart" uri="{C3380CC4-5D6E-409C-BE32-E72D297353CC}">
                <c16:uniqueId val="{0000000A-7A32-451F-A7D6-273F81D27838}"/>
              </c:ext>
            </c:extLst>
          </c:dPt>
          <c:dPt>
            <c:idx val="5"/>
            <c:invertIfNegative val="0"/>
            <c:bubble3D val="0"/>
            <c:spPr>
              <a:solidFill>
                <a:schemeClr val="accent1">
                  <a:shade val="76000"/>
                </a:schemeClr>
              </a:solidFill>
              <a:ln>
                <a:noFill/>
              </a:ln>
              <a:effectLst/>
            </c:spPr>
            <c:extLst>
              <c:ext xmlns:c16="http://schemas.microsoft.com/office/drawing/2014/chart" uri="{C3380CC4-5D6E-409C-BE32-E72D297353CC}">
                <c16:uniqueId val="{0000000B-7A32-451F-A7D6-273F81D27838}"/>
              </c:ext>
            </c:extLst>
          </c:dPt>
          <c:cat>
            <c:strRef>
              <c:f>Sheet1!$A$2:$A$7</c:f>
              <c:strCache>
                <c:ptCount val="6"/>
                <c:pt idx="0">
                  <c:v>2020/7期実績</c:v>
                </c:pt>
                <c:pt idx="1">
                  <c:v>2021/7期</c:v>
                </c:pt>
                <c:pt idx="2">
                  <c:v>2022/7期</c:v>
                </c:pt>
                <c:pt idx="3">
                  <c:v>2023/7期</c:v>
                </c:pt>
                <c:pt idx="4">
                  <c:v>2024/7期</c:v>
                </c:pt>
                <c:pt idx="5">
                  <c:v>2025/7期</c:v>
                </c:pt>
              </c:strCache>
            </c:strRef>
          </c:cat>
          <c:val>
            <c:numRef>
              <c:f>Sheet1!$B$2:$B$7</c:f>
              <c:numCache>
                <c:formatCode>General</c:formatCode>
                <c:ptCount val="6"/>
                <c:pt idx="0">
                  <c:v>934</c:v>
                </c:pt>
                <c:pt idx="1">
                  <c:v>651</c:v>
                </c:pt>
                <c:pt idx="2">
                  <c:v>700</c:v>
                </c:pt>
                <c:pt idx="3">
                  <c:v>1100</c:v>
                </c:pt>
                <c:pt idx="4">
                  <c:v>1300</c:v>
                </c:pt>
                <c:pt idx="5">
                  <c:v>1600</c:v>
                </c:pt>
              </c:numCache>
            </c:numRef>
          </c:val>
          <c:extLst>
            <c:ext xmlns:c16="http://schemas.microsoft.com/office/drawing/2014/chart" uri="{C3380CC4-5D6E-409C-BE32-E72D297353CC}">
              <c16:uniqueId val="{00000000-2C1B-4880-8EF3-E760AD60DF61}"/>
            </c:ext>
          </c:extLst>
        </c:ser>
        <c:ser>
          <c:idx val="1"/>
          <c:order val="1"/>
          <c:tx>
            <c:strRef>
              <c:f>Sheet1!$C$1</c:f>
              <c:strCache>
                <c:ptCount val="1"/>
                <c:pt idx="0">
                  <c:v>EBITBA</c:v>
                </c:pt>
              </c:strCache>
            </c:strRef>
          </c:tx>
          <c:spPr>
            <a:solidFill>
              <a:schemeClr val="accent1">
                <a:tint val="77000"/>
              </a:schemeClr>
            </a:solidFill>
            <a:ln>
              <a:noFill/>
            </a:ln>
            <a:effectLst/>
          </c:spPr>
          <c:invertIfNegative val="0"/>
          <c:dPt>
            <c:idx val="0"/>
            <c:invertIfNegative val="0"/>
            <c:bubble3D val="0"/>
            <c:spPr>
              <a:solidFill>
                <a:schemeClr val="accent1">
                  <a:tint val="77000"/>
                </a:schemeClr>
              </a:solidFill>
              <a:ln>
                <a:noFill/>
              </a:ln>
              <a:effectLst/>
            </c:spPr>
            <c:extLst>
              <c:ext xmlns:c16="http://schemas.microsoft.com/office/drawing/2014/chart" uri="{C3380CC4-5D6E-409C-BE32-E72D297353CC}">
                <c16:uniqueId val="{00000000-7A32-451F-A7D6-273F81D27838}"/>
              </c:ext>
            </c:extLst>
          </c:dPt>
          <c:dPt>
            <c:idx val="1"/>
            <c:invertIfNegative val="0"/>
            <c:bubble3D val="0"/>
            <c:spPr>
              <a:solidFill>
                <a:schemeClr val="accent1">
                  <a:tint val="77000"/>
                </a:schemeClr>
              </a:solidFill>
              <a:ln>
                <a:noFill/>
              </a:ln>
              <a:effectLst/>
            </c:spPr>
            <c:extLst>
              <c:ext xmlns:c16="http://schemas.microsoft.com/office/drawing/2014/chart" uri="{C3380CC4-5D6E-409C-BE32-E72D297353CC}">
                <c16:uniqueId val="{00000001-7A32-451F-A7D6-273F81D27838}"/>
              </c:ext>
            </c:extLst>
          </c:dPt>
          <c:dPt>
            <c:idx val="2"/>
            <c:invertIfNegative val="0"/>
            <c:bubble3D val="0"/>
            <c:spPr>
              <a:solidFill>
                <a:schemeClr val="accent1">
                  <a:tint val="77000"/>
                </a:schemeClr>
              </a:solidFill>
              <a:ln>
                <a:noFill/>
              </a:ln>
              <a:effectLst/>
            </c:spPr>
            <c:extLst>
              <c:ext xmlns:c16="http://schemas.microsoft.com/office/drawing/2014/chart" uri="{C3380CC4-5D6E-409C-BE32-E72D297353CC}">
                <c16:uniqueId val="{00000002-7A32-451F-A7D6-273F81D27838}"/>
              </c:ext>
            </c:extLst>
          </c:dPt>
          <c:dPt>
            <c:idx val="3"/>
            <c:invertIfNegative val="0"/>
            <c:bubble3D val="0"/>
            <c:spPr>
              <a:solidFill>
                <a:schemeClr val="accent1">
                  <a:tint val="77000"/>
                </a:schemeClr>
              </a:solidFill>
              <a:ln>
                <a:noFill/>
              </a:ln>
              <a:effectLst/>
            </c:spPr>
            <c:extLst>
              <c:ext xmlns:c16="http://schemas.microsoft.com/office/drawing/2014/chart" uri="{C3380CC4-5D6E-409C-BE32-E72D297353CC}">
                <c16:uniqueId val="{00000003-7A32-451F-A7D6-273F81D27838}"/>
              </c:ext>
            </c:extLst>
          </c:dPt>
          <c:dPt>
            <c:idx val="4"/>
            <c:invertIfNegative val="0"/>
            <c:bubble3D val="0"/>
            <c:spPr>
              <a:solidFill>
                <a:schemeClr val="accent1">
                  <a:tint val="77000"/>
                </a:schemeClr>
              </a:solidFill>
              <a:ln>
                <a:noFill/>
              </a:ln>
              <a:effectLst/>
            </c:spPr>
            <c:extLst>
              <c:ext xmlns:c16="http://schemas.microsoft.com/office/drawing/2014/chart" uri="{C3380CC4-5D6E-409C-BE32-E72D297353CC}">
                <c16:uniqueId val="{00000005-7A32-451F-A7D6-273F81D27838}"/>
              </c:ext>
            </c:extLst>
          </c:dPt>
          <c:dPt>
            <c:idx val="5"/>
            <c:invertIfNegative val="0"/>
            <c:bubble3D val="0"/>
            <c:spPr>
              <a:solidFill>
                <a:schemeClr val="accent1">
                  <a:tint val="77000"/>
                </a:schemeClr>
              </a:solidFill>
              <a:ln>
                <a:noFill/>
              </a:ln>
              <a:effectLst/>
            </c:spPr>
            <c:extLst>
              <c:ext xmlns:c16="http://schemas.microsoft.com/office/drawing/2014/chart" uri="{C3380CC4-5D6E-409C-BE32-E72D297353CC}">
                <c16:uniqueId val="{00000004-7A32-451F-A7D6-273F81D27838}"/>
              </c:ext>
            </c:extLst>
          </c:dPt>
          <c:cat>
            <c:strRef>
              <c:f>Sheet1!$A$2:$A$7</c:f>
              <c:strCache>
                <c:ptCount val="6"/>
                <c:pt idx="0">
                  <c:v>2020/7期実績</c:v>
                </c:pt>
                <c:pt idx="1">
                  <c:v>2021/7期</c:v>
                </c:pt>
                <c:pt idx="2">
                  <c:v>2022/7期</c:v>
                </c:pt>
                <c:pt idx="3">
                  <c:v>2023/7期</c:v>
                </c:pt>
                <c:pt idx="4">
                  <c:v>2024/7期</c:v>
                </c:pt>
                <c:pt idx="5">
                  <c:v>2025/7期</c:v>
                </c:pt>
              </c:strCache>
            </c:strRef>
          </c:cat>
          <c:val>
            <c:numRef>
              <c:f>Sheet1!$C$2:$C$7</c:f>
              <c:numCache>
                <c:formatCode>General</c:formatCode>
                <c:ptCount val="6"/>
                <c:pt idx="0">
                  <c:v>1088</c:v>
                </c:pt>
                <c:pt idx="1">
                  <c:v>975</c:v>
                </c:pt>
                <c:pt idx="2">
                  <c:v>1100</c:v>
                </c:pt>
                <c:pt idx="3">
                  <c:v>1600</c:v>
                </c:pt>
                <c:pt idx="4">
                  <c:v>1800</c:v>
                </c:pt>
                <c:pt idx="5">
                  <c:v>2000</c:v>
                </c:pt>
              </c:numCache>
            </c:numRef>
          </c:val>
          <c:extLst>
            <c:ext xmlns:c16="http://schemas.microsoft.com/office/drawing/2014/chart" uri="{C3380CC4-5D6E-409C-BE32-E72D297353CC}">
              <c16:uniqueId val="{00000001-2C1B-4880-8EF3-E760AD60DF61}"/>
            </c:ext>
          </c:extLst>
        </c:ser>
        <c:dLbls>
          <c:showLegendKey val="0"/>
          <c:showVal val="0"/>
          <c:showCatName val="0"/>
          <c:showSerName val="0"/>
          <c:showPercent val="0"/>
          <c:showBubbleSize val="0"/>
        </c:dLbls>
        <c:gapWidth val="219"/>
        <c:overlap val="-27"/>
        <c:axId val="230146336"/>
        <c:axId val="265216672"/>
      </c:barChart>
      <c:catAx>
        <c:axId val="23014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265216672"/>
        <c:crosses val="autoZero"/>
        <c:auto val="1"/>
        <c:lblAlgn val="ctr"/>
        <c:lblOffset val="100"/>
        <c:noMultiLvlLbl val="0"/>
      </c:catAx>
      <c:valAx>
        <c:axId val="265216672"/>
        <c:scaling>
          <c:orientation val="minMax"/>
          <c:max val="2100"/>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30146336"/>
        <c:crosses val="autoZero"/>
        <c:crossBetween val="between"/>
        <c:majorUnit val="5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62AE33"/>
            </a:solidFill>
            <a:ln>
              <a:noFill/>
            </a:ln>
            <a:effectLst/>
          </c:spPr>
          <c:invertIfNegative val="0"/>
          <c:cat>
            <c:numRef>
              <c:f>月別集計!$B$1:$T$1</c:f>
              <c:numCache>
                <c:formatCode>yyyy/m</c:formatCode>
                <c:ptCount val="19"/>
                <c:pt idx="0">
                  <c:v>43466</c:v>
                </c:pt>
                <c:pt idx="1">
                  <c:v>43497</c:v>
                </c:pt>
                <c:pt idx="2">
                  <c:v>43525</c:v>
                </c:pt>
                <c:pt idx="3">
                  <c:v>43556</c:v>
                </c:pt>
                <c:pt idx="4">
                  <c:v>43586</c:v>
                </c:pt>
                <c:pt idx="5">
                  <c:v>43617</c:v>
                </c:pt>
                <c:pt idx="6">
                  <c:v>43647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numCache>
            </c:numRef>
          </c:cat>
          <c:val>
            <c:numRef>
              <c:f>月別集計!$B$2:$T$2</c:f>
              <c:numCache>
                <c:formatCode>#,##0_);[Red]\(#,##0\)</c:formatCode>
                <c:ptCount val="19"/>
                <c:pt idx="0">
                  <c:v>284268</c:v>
                </c:pt>
                <c:pt idx="1">
                  <c:v>282932</c:v>
                </c:pt>
                <c:pt idx="2">
                  <c:v>317631</c:v>
                </c:pt>
                <c:pt idx="3">
                  <c:v>328836</c:v>
                </c:pt>
                <c:pt idx="4">
                  <c:v>377338</c:v>
                </c:pt>
                <c:pt idx="5">
                  <c:v>357872</c:v>
                </c:pt>
                <c:pt idx="6">
                  <c:v>360935</c:v>
                </c:pt>
                <c:pt idx="7">
                  <c:v>389156</c:v>
                </c:pt>
                <c:pt idx="8">
                  <c:v>319377</c:v>
                </c:pt>
                <c:pt idx="9">
                  <c:v>369625</c:v>
                </c:pt>
                <c:pt idx="10">
                  <c:v>403089</c:v>
                </c:pt>
                <c:pt idx="11">
                  <c:v>373588</c:v>
                </c:pt>
                <c:pt idx="12">
                  <c:v>365166</c:v>
                </c:pt>
                <c:pt idx="13">
                  <c:v>397702</c:v>
                </c:pt>
                <c:pt idx="14">
                  <c:v>442822</c:v>
                </c:pt>
                <c:pt idx="15">
                  <c:v>463327</c:v>
                </c:pt>
                <c:pt idx="16">
                  <c:v>483995</c:v>
                </c:pt>
                <c:pt idx="17">
                  <c:v>517284</c:v>
                </c:pt>
                <c:pt idx="18">
                  <c:v>546856</c:v>
                </c:pt>
              </c:numCache>
            </c:numRef>
          </c:val>
          <c:extLst>
            <c:ext xmlns:c16="http://schemas.microsoft.com/office/drawing/2014/chart" uri="{C3380CC4-5D6E-409C-BE32-E72D297353CC}">
              <c16:uniqueId val="{00000000-ECF1-437E-975E-8198A883AE67}"/>
            </c:ext>
          </c:extLst>
        </c:ser>
        <c:dLbls>
          <c:showLegendKey val="0"/>
          <c:showVal val="0"/>
          <c:showCatName val="0"/>
          <c:showSerName val="0"/>
          <c:showPercent val="0"/>
          <c:showBubbleSize val="0"/>
        </c:dLbls>
        <c:gapWidth val="219"/>
        <c:overlap val="-27"/>
        <c:axId val="656224847"/>
        <c:axId val="656226095"/>
      </c:barChart>
      <c:dateAx>
        <c:axId val="656224847"/>
        <c:scaling>
          <c:orientation val="minMax"/>
        </c:scaling>
        <c:delete val="0"/>
        <c:axPos val="b"/>
        <c:numFmt formatCode="yyyy/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656226095"/>
        <c:crosses val="autoZero"/>
        <c:auto val="1"/>
        <c:lblOffset val="100"/>
        <c:baseTimeUnit val="months"/>
      </c:dateAx>
      <c:valAx>
        <c:axId val="656226095"/>
        <c:scaling>
          <c:orientation val="minMax"/>
        </c:scaling>
        <c:delete val="1"/>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crossAx val="6562248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033572027350496E-2"/>
          <c:y val="4.3996038522515622E-2"/>
          <c:w val="0.96793285594529899"/>
          <c:h val="0.8862585230862029"/>
        </c:manualLayout>
      </c:layout>
      <c:barChart>
        <c:barDir val="col"/>
        <c:grouping val="clustered"/>
        <c:varyColors val="0"/>
        <c:ser>
          <c:idx val="0"/>
          <c:order val="0"/>
          <c:tx>
            <c:strRef>
              <c:f>Sheet1!$C$7</c:f>
              <c:strCache>
                <c:ptCount val="1"/>
                <c:pt idx="0">
                  <c:v>売上高</c:v>
                </c:pt>
              </c:strCache>
            </c:strRef>
          </c:tx>
          <c:spPr>
            <a:solidFill>
              <a:srgbClr val="62AE33"/>
            </a:solidFill>
            <a:ln>
              <a:noFill/>
            </a:ln>
            <a:effectLst/>
          </c:spPr>
          <c:invertIfNegative val="0"/>
          <c:cat>
            <c:strRef>
              <c:f>Sheet1!$D$6:$O$6</c:f>
              <c:strCache>
                <c:ptCount val="12"/>
                <c:pt idx="0">
                  <c:v>2019/8</c:v>
                </c:pt>
                <c:pt idx="1">
                  <c:v>2019/9</c:v>
                </c:pt>
                <c:pt idx="2">
                  <c:v>2019/10</c:v>
                </c:pt>
                <c:pt idx="3">
                  <c:v>2019/11</c:v>
                </c:pt>
                <c:pt idx="4">
                  <c:v>2019/12</c:v>
                </c:pt>
                <c:pt idx="5">
                  <c:v>2020/1</c:v>
                </c:pt>
                <c:pt idx="6">
                  <c:v>2020/2</c:v>
                </c:pt>
                <c:pt idx="7">
                  <c:v>2020/3</c:v>
                </c:pt>
                <c:pt idx="8">
                  <c:v>2020/4</c:v>
                </c:pt>
                <c:pt idx="9">
                  <c:v>2020/5</c:v>
                </c:pt>
                <c:pt idx="10">
                  <c:v>2020/6</c:v>
                </c:pt>
                <c:pt idx="11">
                  <c:v>2020/7</c:v>
                </c:pt>
              </c:strCache>
            </c:strRef>
          </c:cat>
          <c:val>
            <c:numRef>
              <c:f>Sheet1!$D$7:$O$7</c:f>
              <c:numCache>
                <c:formatCode>#,##0_);[Red]\(#,##0\)</c:formatCode>
                <c:ptCount val="12"/>
                <c:pt idx="0">
                  <c:v>9899169</c:v>
                </c:pt>
                <c:pt idx="1">
                  <c:v>17462218</c:v>
                </c:pt>
                <c:pt idx="2">
                  <c:v>23534334</c:v>
                </c:pt>
                <c:pt idx="3">
                  <c:v>30106900</c:v>
                </c:pt>
                <c:pt idx="4">
                  <c:v>32481478</c:v>
                </c:pt>
                <c:pt idx="5">
                  <c:v>37599724</c:v>
                </c:pt>
                <c:pt idx="6">
                  <c:v>45481582</c:v>
                </c:pt>
                <c:pt idx="7">
                  <c:v>63736543</c:v>
                </c:pt>
                <c:pt idx="8">
                  <c:v>68706189</c:v>
                </c:pt>
                <c:pt idx="9">
                  <c:v>66458748</c:v>
                </c:pt>
                <c:pt idx="10">
                  <c:v>76459964</c:v>
                </c:pt>
                <c:pt idx="11">
                  <c:v>80548231</c:v>
                </c:pt>
              </c:numCache>
            </c:numRef>
          </c:val>
          <c:extLst>
            <c:ext xmlns:c16="http://schemas.microsoft.com/office/drawing/2014/chart" uri="{C3380CC4-5D6E-409C-BE32-E72D297353CC}">
              <c16:uniqueId val="{00000000-DC63-4BAB-A38D-ED3F106AE2BA}"/>
            </c:ext>
          </c:extLst>
        </c:ser>
        <c:ser>
          <c:idx val="1"/>
          <c:order val="1"/>
          <c:tx>
            <c:strRef>
              <c:f>Sheet1!$C$8</c:f>
              <c:strCache>
                <c:ptCount val="1"/>
                <c:pt idx="0">
                  <c:v>広告費</c:v>
                </c:pt>
              </c:strCache>
            </c:strRef>
          </c:tx>
          <c:spPr>
            <a:solidFill>
              <a:schemeClr val="accent6">
                <a:lumMod val="60000"/>
                <a:lumOff val="40000"/>
              </a:schemeClr>
            </a:solidFill>
            <a:ln>
              <a:noFill/>
            </a:ln>
            <a:effectLst/>
          </c:spPr>
          <c:invertIfNegative val="0"/>
          <c:cat>
            <c:strRef>
              <c:f>Sheet1!$D$6:$O$6</c:f>
              <c:strCache>
                <c:ptCount val="12"/>
                <c:pt idx="0">
                  <c:v>2019/8</c:v>
                </c:pt>
                <c:pt idx="1">
                  <c:v>2019/9</c:v>
                </c:pt>
                <c:pt idx="2">
                  <c:v>2019/10</c:v>
                </c:pt>
                <c:pt idx="3">
                  <c:v>2019/11</c:v>
                </c:pt>
                <c:pt idx="4">
                  <c:v>2019/12</c:v>
                </c:pt>
                <c:pt idx="5">
                  <c:v>2020/1</c:v>
                </c:pt>
                <c:pt idx="6">
                  <c:v>2020/2</c:v>
                </c:pt>
                <c:pt idx="7">
                  <c:v>2020/3</c:v>
                </c:pt>
                <c:pt idx="8">
                  <c:v>2020/4</c:v>
                </c:pt>
                <c:pt idx="9">
                  <c:v>2020/5</c:v>
                </c:pt>
                <c:pt idx="10">
                  <c:v>2020/6</c:v>
                </c:pt>
                <c:pt idx="11">
                  <c:v>2020/7</c:v>
                </c:pt>
              </c:strCache>
            </c:strRef>
          </c:cat>
          <c:val>
            <c:numRef>
              <c:f>Sheet1!$D$8:$O$8</c:f>
              <c:numCache>
                <c:formatCode>#,##0_);[Red]\(#,##0\)</c:formatCode>
                <c:ptCount val="12"/>
                <c:pt idx="0">
                  <c:v>-7963629</c:v>
                </c:pt>
                <c:pt idx="1">
                  <c:v>-8779007</c:v>
                </c:pt>
                <c:pt idx="2">
                  <c:v>-11483685</c:v>
                </c:pt>
                <c:pt idx="3">
                  <c:v>-10677533</c:v>
                </c:pt>
                <c:pt idx="4">
                  <c:v>-8624934</c:v>
                </c:pt>
                <c:pt idx="5">
                  <c:v>-7788548</c:v>
                </c:pt>
                <c:pt idx="6">
                  <c:v>-8496522</c:v>
                </c:pt>
                <c:pt idx="7">
                  <c:v>-9792770</c:v>
                </c:pt>
                <c:pt idx="8">
                  <c:v>-8156276</c:v>
                </c:pt>
                <c:pt idx="9">
                  <c:v>-7607256</c:v>
                </c:pt>
                <c:pt idx="10">
                  <c:v>-8201389</c:v>
                </c:pt>
                <c:pt idx="11">
                  <c:v>-6945001</c:v>
                </c:pt>
              </c:numCache>
            </c:numRef>
          </c:val>
          <c:extLst>
            <c:ext xmlns:c16="http://schemas.microsoft.com/office/drawing/2014/chart" uri="{C3380CC4-5D6E-409C-BE32-E72D297353CC}">
              <c16:uniqueId val="{00000001-DC63-4BAB-A38D-ED3F106AE2BA}"/>
            </c:ext>
          </c:extLst>
        </c:ser>
        <c:dLbls>
          <c:showLegendKey val="0"/>
          <c:showVal val="0"/>
          <c:showCatName val="0"/>
          <c:showSerName val="0"/>
          <c:showPercent val="0"/>
          <c:showBubbleSize val="0"/>
        </c:dLbls>
        <c:gapWidth val="219"/>
        <c:overlap val="-27"/>
        <c:axId val="297587999"/>
        <c:axId val="297577183"/>
      </c:barChart>
      <c:lineChart>
        <c:grouping val="standard"/>
        <c:varyColors val="0"/>
        <c:ser>
          <c:idx val="2"/>
          <c:order val="2"/>
          <c:tx>
            <c:strRef>
              <c:f>Sheet1!$C$9</c:f>
              <c:strCache>
                <c:ptCount val="1"/>
                <c:pt idx="0">
                  <c:v>広告費比率</c:v>
                </c:pt>
              </c:strCache>
            </c:strRef>
          </c:tx>
          <c:spPr>
            <a:ln w="28575" cap="rnd">
              <a:solidFill>
                <a:srgbClr val="FFC000"/>
              </a:solidFill>
              <a:round/>
            </a:ln>
            <a:effectLst/>
          </c:spPr>
          <c:marker>
            <c:symbol val="none"/>
          </c:marker>
          <c:dLbls>
            <c:dLbl>
              <c:idx val="0"/>
              <c:layout>
                <c:manualLayout>
                  <c:x val="-5.9761495738306393E-2"/>
                  <c:y val="3.10560271923639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C63-4BAB-A38D-ED3F106AE2BA}"/>
                </c:ext>
              </c:extLst>
            </c:dLbl>
            <c:dLbl>
              <c:idx val="1"/>
              <c:layout>
                <c:manualLayout>
                  <c:x val="-1.1660779656254906E-2"/>
                  <c:y val="-3.88200339904550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30D-47BF-AED3-B1CE01CF091F}"/>
                </c:ext>
              </c:extLst>
            </c:dLbl>
            <c:dLbl>
              <c:idx val="4"/>
              <c:layout>
                <c:manualLayout>
                  <c:x val="-2.9151949140637803E-3"/>
                  <c:y val="-2.0704018128242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F2E-4FB9-88E7-03861C5CACF5}"/>
                </c:ext>
              </c:extLst>
            </c:dLbl>
            <c:dLbl>
              <c:idx val="5"/>
              <c:layout>
                <c:manualLayout>
                  <c:x val="-1.4575974570318687E-2"/>
                  <c:y val="-2.0704018128242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F2E-4FB9-88E7-03861C5CACF5}"/>
                </c:ext>
              </c:extLst>
            </c:dLbl>
            <c:dLbl>
              <c:idx val="6"/>
              <c:layout>
                <c:manualLayout>
                  <c:x val="-1.0203182199223042E-2"/>
                  <c:y val="-1.81160158622123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F2E-4FB9-88E7-03861C5CACF5}"/>
                </c:ext>
              </c:extLst>
            </c:dLbl>
            <c:dLbl>
              <c:idx val="7"/>
              <c:layout>
                <c:manualLayout>
                  <c:x val="-8.745584742191179E-3"/>
                  <c:y val="-1.55280135961819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F2E-4FB9-88E7-03861C5CACF5}"/>
                </c:ext>
              </c:extLst>
            </c:dLbl>
            <c:dLbl>
              <c:idx val="8"/>
              <c:layout>
                <c:manualLayout>
                  <c:x val="-4.3727923710956971E-3"/>
                  <c:y val="-2.846802492633363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F2E-4FB9-88E7-03861C5CACF5}"/>
                </c:ext>
              </c:extLst>
            </c:dLbl>
            <c:dLbl>
              <c:idx val="9"/>
              <c:layout>
                <c:manualLayout>
                  <c:x val="-1.0203182199223042E-2"/>
                  <c:y val="-2.84680249263337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F2E-4FB9-88E7-03861C5CACF5}"/>
                </c:ext>
              </c:extLst>
            </c:dLbl>
            <c:dLbl>
              <c:idx val="10"/>
              <c:layout>
                <c:manualLayout>
                  <c:x val="-2.9151949140638336E-3"/>
                  <c:y val="-2.070401812824264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F2E-4FB9-88E7-03861C5CACF5}"/>
                </c:ext>
              </c:extLst>
            </c:dLbl>
            <c:spPr>
              <a:noFill/>
              <a:ln>
                <a:noFill/>
              </a:ln>
              <a:effectLst/>
            </c:spPr>
            <c:txPr>
              <a:bodyPr rot="0" spcFirstLastPara="1" vertOverflow="ellipsis" vert="horz" wrap="square" lIns="38100" tIns="19050" rIns="38100" bIns="19050" anchor="ctr" anchorCtr="1">
                <a:spAutoFit/>
              </a:bodyPr>
              <a:lstStyle/>
              <a:p>
                <a:pPr>
                  <a:defRPr lang="ja-JP"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Sheet1!$D$6:$O$6</c:f>
              <c:strCache>
                <c:ptCount val="12"/>
                <c:pt idx="0">
                  <c:v>2019/8</c:v>
                </c:pt>
                <c:pt idx="1">
                  <c:v>2019/9</c:v>
                </c:pt>
                <c:pt idx="2">
                  <c:v>2019/10</c:v>
                </c:pt>
                <c:pt idx="3">
                  <c:v>2019/11</c:v>
                </c:pt>
                <c:pt idx="4">
                  <c:v>2019/12</c:v>
                </c:pt>
                <c:pt idx="5">
                  <c:v>2020/1</c:v>
                </c:pt>
                <c:pt idx="6">
                  <c:v>2020/2</c:v>
                </c:pt>
                <c:pt idx="7">
                  <c:v>2020/3</c:v>
                </c:pt>
                <c:pt idx="8">
                  <c:v>2020/4</c:v>
                </c:pt>
                <c:pt idx="9">
                  <c:v>2020/5</c:v>
                </c:pt>
                <c:pt idx="10">
                  <c:v>2020/6</c:v>
                </c:pt>
                <c:pt idx="11">
                  <c:v>2020/7</c:v>
                </c:pt>
              </c:strCache>
            </c:strRef>
          </c:cat>
          <c:val>
            <c:numRef>
              <c:f>Sheet1!$D$9:$O$9</c:f>
              <c:numCache>
                <c:formatCode>0.0%</c:formatCode>
                <c:ptCount val="12"/>
                <c:pt idx="0">
                  <c:v>0.80447449679867067</c:v>
                </c:pt>
                <c:pt idx="1">
                  <c:v>0.50274295052323825</c:v>
                </c:pt>
                <c:pt idx="2">
                  <c:v>0.48795453485108181</c:v>
                </c:pt>
                <c:pt idx="3">
                  <c:v>0.35465401618897996</c:v>
                </c:pt>
                <c:pt idx="4">
                  <c:v>0.26553391443579016</c:v>
                </c:pt>
                <c:pt idx="5">
                  <c:v>0.20714375456585798</c:v>
                </c:pt>
                <c:pt idx="6">
                  <c:v>0.18681236725670625</c:v>
                </c:pt>
                <c:pt idx="7">
                  <c:v>0.15364451128138532</c:v>
                </c:pt>
                <c:pt idx="8">
                  <c:v>0.11871239139752024</c:v>
                </c:pt>
                <c:pt idx="9">
                  <c:v>0.11446583375299216</c:v>
                </c:pt>
                <c:pt idx="10">
                  <c:v>0.10726383548911951</c:v>
                </c:pt>
                <c:pt idx="11">
                  <c:v>8.6221645264934491E-2</c:v>
                </c:pt>
              </c:numCache>
            </c:numRef>
          </c:val>
          <c:smooth val="0"/>
          <c:extLst>
            <c:ext xmlns:c16="http://schemas.microsoft.com/office/drawing/2014/chart" uri="{C3380CC4-5D6E-409C-BE32-E72D297353CC}">
              <c16:uniqueId val="{00000002-DC63-4BAB-A38D-ED3F106AE2BA}"/>
            </c:ext>
          </c:extLst>
        </c:ser>
        <c:dLbls>
          <c:showLegendKey val="0"/>
          <c:showVal val="0"/>
          <c:showCatName val="0"/>
          <c:showSerName val="0"/>
          <c:showPercent val="0"/>
          <c:showBubbleSize val="0"/>
        </c:dLbls>
        <c:marker val="1"/>
        <c:smooth val="0"/>
        <c:axId val="297584255"/>
        <c:axId val="297562207"/>
      </c:lineChart>
      <c:catAx>
        <c:axId val="29758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297577183"/>
        <c:crossesAt val="0"/>
        <c:auto val="1"/>
        <c:lblAlgn val="ctr"/>
        <c:lblOffset val="100"/>
        <c:noMultiLvlLbl val="0"/>
      </c:catAx>
      <c:valAx>
        <c:axId val="297577183"/>
        <c:scaling>
          <c:orientation val="minMax"/>
        </c:scaling>
        <c:delete val="0"/>
        <c:axPos val="l"/>
        <c:numFmt formatCode="#,##0_);[Red]\(#,##0\)" sourceLinked="1"/>
        <c:majorTickMark val="none"/>
        <c:minorTickMark val="none"/>
        <c:tickLblPos val="none"/>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297587999"/>
        <c:crosses val="autoZero"/>
        <c:crossBetween val="between"/>
      </c:valAx>
      <c:valAx>
        <c:axId val="297562207"/>
        <c:scaling>
          <c:orientation val="minMax"/>
          <c:max val="1"/>
          <c:min val="-0.2"/>
        </c:scaling>
        <c:delete val="0"/>
        <c:axPos val="r"/>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297584255"/>
        <c:crosses val="max"/>
        <c:crossBetween val="between"/>
      </c:valAx>
      <c:catAx>
        <c:axId val="297584255"/>
        <c:scaling>
          <c:orientation val="minMax"/>
        </c:scaling>
        <c:delete val="1"/>
        <c:axPos val="b"/>
        <c:numFmt formatCode="General" sourceLinked="1"/>
        <c:majorTickMark val="none"/>
        <c:minorTickMark val="none"/>
        <c:tickLblPos val="nextTo"/>
        <c:crossAx val="297562207"/>
        <c:crossesAt val="0"/>
        <c:auto val="1"/>
        <c:lblAlgn val="ctr"/>
        <c:lblOffset val="100"/>
        <c:noMultiLvlLbl val="0"/>
      </c:cat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2020年7月期</c:v>
                </c:pt>
              </c:strCache>
            </c:strRef>
          </c:tx>
          <c:spPr>
            <a:ln>
              <a:solidFill>
                <a:schemeClr val="bg1"/>
              </a:solidFill>
            </a:ln>
          </c:spPr>
          <c:dPt>
            <c:idx val="0"/>
            <c:bubble3D val="0"/>
            <c:spPr>
              <a:solidFill>
                <a:srgbClr val="4D9D45"/>
              </a:solidFill>
              <a:ln>
                <a:solidFill>
                  <a:schemeClr val="bg1"/>
                </a:solidFill>
              </a:ln>
            </c:spPr>
            <c:extLst>
              <c:ext xmlns:c16="http://schemas.microsoft.com/office/drawing/2014/chart" uri="{C3380CC4-5D6E-409C-BE32-E72D297353CC}">
                <c16:uniqueId val="{00000001-B593-4721-A177-6927D02BB371}"/>
              </c:ext>
            </c:extLst>
          </c:dPt>
          <c:dPt>
            <c:idx val="1"/>
            <c:bubble3D val="0"/>
            <c:spPr>
              <a:solidFill>
                <a:srgbClr val="5096C8"/>
              </a:solidFill>
              <a:ln>
                <a:solidFill>
                  <a:schemeClr val="bg1"/>
                </a:solidFill>
              </a:ln>
            </c:spPr>
            <c:extLst>
              <c:ext xmlns:c16="http://schemas.microsoft.com/office/drawing/2014/chart" uri="{C3380CC4-5D6E-409C-BE32-E72D297353CC}">
                <c16:uniqueId val="{00000003-B593-4721-A177-6927D02BB371}"/>
              </c:ext>
            </c:extLst>
          </c:dPt>
          <c:cat>
            <c:strRef>
              <c:f>Sheet1!$A$2:$A$3</c:f>
              <c:strCache>
                <c:ptCount val="2"/>
                <c:pt idx="0">
                  <c:v>食材販売</c:v>
                </c:pt>
                <c:pt idx="1">
                  <c:v>食材販売以外</c:v>
                </c:pt>
              </c:strCache>
            </c:strRef>
          </c:cat>
          <c:val>
            <c:numRef>
              <c:f>Sheet1!$B$2:$B$3</c:f>
              <c:numCache>
                <c:formatCode>#,##0</c:formatCode>
                <c:ptCount val="2"/>
                <c:pt idx="0">
                  <c:v>8208792351</c:v>
                </c:pt>
                <c:pt idx="1">
                  <c:v>623622679</c:v>
                </c:pt>
              </c:numCache>
            </c:numRef>
          </c:val>
          <c:extLst>
            <c:ext xmlns:c16="http://schemas.microsoft.com/office/drawing/2014/chart" uri="{C3380CC4-5D6E-409C-BE32-E72D297353CC}">
              <c16:uniqueId val="{00000004-B593-4721-A177-6927D02BB371}"/>
            </c:ext>
          </c:extLst>
        </c:ser>
        <c:dLbls>
          <c:showLegendKey val="0"/>
          <c:showVal val="0"/>
          <c:showCatName val="0"/>
          <c:showSerName val="0"/>
          <c:showPercent val="0"/>
          <c:showBubbleSize val="0"/>
          <c:showLeaderLines val="1"/>
        </c:dLbls>
        <c:firstSliceAng val="0"/>
      </c:pieChart>
      <c:spPr>
        <a:noFill/>
      </c:spPr>
    </c:plotArea>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2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pPr>
            <a:r>
              <a:rPr lang="en-US" altLang="ja-JP" sz="1200" dirty="0">
                <a:effectLst/>
                <a:latin typeface="Arial" panose="020B0604020202020204" pitchFamily="34" charset="0"/>
                <a:cs typeface="Arial" panose="020B0604020202020204" pitchFamily="34" charset="0"/>
              </a:rPr>
              <a:t>Population trends and future forecasts for the</a:t>
            </a:r>
          </a:p>
          <a:p>
            <a:pPr>
              <a:defRPr lang="ja-JP" sz="1200">
                <a:latin typeface="メイリオ" panose="020B0604030504040204" pitchFamily="50" charset="-128"/>
                <a:ea typeface="メイリオ" panose="020B0604030504040204" pitchFamily="50" charset="-128"/>
                <a:cs typeface="メイリオ" panose="020B0604030504040204" pitchFamily="50" charset="-128"/>
              </a:defRPr>
            </a:pPr>
            <a:r>
              <a:rPr lang="en-US" altLang="ja-JP" sz="1200" dirty="0">
                <a:effectLst/>
                <a:latin typeface="Arial" panose="020B0604020202020204" pitchFamily="34" charset="0"/>
                <a:cs typeface="Arial" panose="020B0604020202020204" pitchFamily="34" charset="0"/>
              </a:rPr>
              <a:t>elderly (over 65 years old) and late-stage elderly (over 75 years old)</a:t>
            </a:r>
            <a:endParaRPr lang="ja-JP" altLang="ja-JP" sz="1200" dirty="0">
              <a:effectLst/>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lang="ja-JP" sz="12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title>
    <c:autoTitleDeleted val="0"/>
    <c:plotArea>
      <c:layout>
        <c:manualLayout>
          <c:layoutTarget val="inner"/>
          <c:xMode val="edge"/>
          <c:yMode val="edge"/>
          <c:x val="5.1036228100558856E-2"/>
          <c:y val="0.11871288337823638"/>
          <c:w val="0.9137620544580527"/>
          <c:h val="0.74410156264302552"/>
        </c:manualLayout>
      </c:layout>
      <c:barChart>
        <c:barDir val="col"/>
        <c:grouping val="clustered"/>
        <c:varyColors val="0"/>
        <c:ser>
          <c:idx val="0"/>
          <c:order val="0"/>
          <c:tx>
            <c:strRef>
              <c:f>'高齢者比率推移 (2)'!$C$4</c:f>
              <c:strCache>
                <c:ptCount val="1"/>
                <c:pt idx="0">
                  <c:v>Population age 65-74</c:v>
                </c:pt>
              </c:strCache>
            </c:strRef>
          </c:tx>
          <c:spPr>
            <a:solidFill>
              <a:schemeClr val="accent1"/>
            </a:solidFill>
            <a:ln>
              <a:noFill/>
            </a:ln>
            <a:effectLst/>
          </c:spPr>
          <c:invertIfNegative val="0"/>
          <c:dPt>
            <c:idx val="14"/>
            <c:invertIfNegative val="0"/>
            <c:bubble3D val="0"/>
            <c:extLst>
              <c:ext xmlns:c16="http://schemas.microsoft.com/office/drawing/2014/chart" uri="{C3380CC4-5D6E-409C-BE32-E72D297353CC}">
                <c16:uniqueId val="{00000000-F91A-4164-B64C-88D79EB3D83D}"/>
              </c:ext>
            </c:extLst>
          </c:dPt>
          <c:dPt>
            <c:idx val="15"/>
            <c:invertIfNegative val="0"/>
            <c:bubble3D val="0"/>
            <c:extLst>
              <c:ext xmlns:c16="http://schemas.microsoft.com/office/drawing/2014/chart" uri="{C3380CC4-5D6E-409C-BE32-E72D297353CC}">
                <c16:uniqueId val="{00000001-F91A-4164-B64C-88D79EB3D83D}"/>
              </c:ext>
            </c:extLst>
          </c:dPt>
          <c:dPt>
            <c:idx val="16"/>
            <c:invertIfNegative val="0"/>
            <c:bubble3D val="0"/>
            <c:extLst>
              <c:ext xmlns:c16="http://schemas.microsoft.com/office/drawing/2014/chart" uri="{C3380CC4-5D6E-409C-BE32-E72D297353CC}">
                <c16:uniqueId val="{00000002-F91A-4164-B64C-88D79EB3D83D}"/>
              </c:ext>
            </c:extLst>
          </c:dPt>
          <c:dPt>
            <c:idx val="17"/>
            <c:invertIfNegative val="0"/>
            <c:bubble3D val="0"/>
            <c:extLst>
              <c:ext xmlns:c16="http://schemas.microsoft.com/office/drawing/2014/chart" uri="{C3380CC4-5D6E-409C-BE32-E72D297353CC}">
                <c16:uniqueId val="{00000003-F91A-4164-B64C-88D79EB3D83D}"/>
              </c:ext>
            </c:extLst>
          </c:dPt>
          <c:dPt>
            <c:idx val="18"/>
            <c:invertIfNegative val="0"/>
            <c:bubble3D val="0"/>
            <c:extLst>
              <c:ext xmlns:c16="http://schemas.microsoft.com/office/drawing/2014/chart" uri="{C3380CC4-5D6E-409C-BE32-E72D297353CC}">
                <c16:uniqueId val="{00000004-F91A-4164-B64C-88D79EB3D83D}"/>
              </c:ext>
            </c:extLst>
          </c:dPt>
          <c:dPt>
            <c:idx val="19"/>
            <c:invertIfNegative val="0"/>
            <c:bubble3D val="0"/>
            <c:extLst>
              <c:ext xmlns:c16="http://schemas.microsoft.com/office/drawing/2014/chart" uri="{C3380CC4-5D6E-409C-BE32-E72D297353CC}">
                <c16:uniqueId val="{00000005-F91A-4164-B64C-88D79EB3D83D}"/>
              </c:ext>
            </c:extLst>
          </c:dPt>
          <c:dPt>
            <c:idx val="20"/>
            <c:invertIfNegative val="0"/>
            <c:bubble3D val="0"/>
            <c:extLst>
              <c:ext xmlns:c16="http://schemas.microsoft.com/office/drawing/2014/chart" uri="{C3380CC4-5D6E-409C-BE32-E72D297353CC}">
                <c16:uniqueId val="{00000006-F91A-4164-B64C-88D79EB3D83D}"/>
              </c:ext>
            </c:extLst>
          </c:dPt>
          <c:dPt>
            <c:idx val="21"/>
            <c:invertIfNegative val="0"/>
            <c:bubble3D val="0"/>
            <c:extLst>
              <c:ext xmlns:c16="http://schemas.microsoft.com/office/drawing/2014/chart" uri="{C3380CC4-5D6E-409C-BE32-E72D297353CC}">
                <c16:uniqueId val="{00000007-F91A-4164-B64C-88D79EB3D83D}"/>
              </c:ext>
            </c:extLst>
          </c:dPt>
          <c:dPt>
            <c:idx val="22"/>
            <c:invertIfNegative val="0"/>
            <c:bubble3D val="0"/>
            <c:extLst>
              <c:ext xmlns:c16="http://schemas.microsoft.com/office/drawing/2014/chart" uri="{C3380CC4-5D6E-409C-BE32-E72D297353CC}">
                <c16:uniqueId val="{00000008-F91A-4164-B64C-88D79EB3D83D}"/>
              </c:ext>
            </c:extLst>
          </c:dPt>
          <c:dLbls>
            <c:dLbl>
              <c:idx val="1"/>
              <c:delete val="1"/>
              <c:extLst>
                <c:ext xmlns:c15="http://schemas.microsoft.com/office/drawing/2012/chart" uri="{CE6537A1-D6FC-4f65-9D91-7224C49458BB}"/>
                <c:ext xmlns:c16="http://schemas.microsoft.com/office/drawing/2014/chart" uri="{C3380CC4-5D6E-409C-BE32-E72D297353CC}">
                  <c16:uniqueId val="{00000009-F91A-4164-B64C-88D79EB3D83D}"/>
                </c:ext>
              </c:extLst>
            </c:dLbl>
            <c:dLbl>
              <c:idx val="3"/>
              <c:delete val="1"/>
              <c:extLst>
                <c:ext xmlns:c15="http://schemas.microsoft.com/office/drawing/2012/chart" uri="{CE6537A1-D6FC-4f65-9D91-7224C49458BB}"/>
                <c:ext xmlns:c16="http://schemas.microsoft.com/office/drawing/2014/chart" uri="{C3380CC4-5D6E-409C-BE32-E72D297353CC}">
                  <c16:uniqueId val="{0000000A-F91A-4164-B64C-88D79EB3D83D}"/>
                </c:ext>
              </c:extLst>
            </c:dLbl>
            <c:dLbl>
              <c:idx val="5"/>
              <c:delete val="1"/>
              <c:extLst>
                <c:ext xmlns:c15="http://schemas.microsoft.com/office/drawing/2012/chart" uri="{CE6537A1-D6FC-4f65-9D91-7224C49458BB}"/>
                <c:ext xmlns:c16="http://schemas.microsoft.com/office/drawing/2014/chart" uri="{C3380CC4-5D6E-409C-BE32-E72D297353CC}">
                  <c16:uniqueId val="{0000000B-F91A-4164-B64C-88D79EB3D83D}"/>
                </c:ext>
              </c:extLst>
            </c:dLbl>
            <c:dLbl>
              <c:idx val="7"/>
              <c:delete val="1"/>
              <c:extLst>
                <c:ext xmlns:c15="http://schemas.microsoft.com/office/drawing/2012/chart" uri="{CE6537A1-D6FC-4f65-9D91-7224C49458BB}"/>
                <c:ext xmlns:c16="http://schemas.microsoft.com/office/drawing/2014/chart" uri="{C3380CC4-5D6E-409C-BE32-E72D297353CC}">
                  <c16:uniqueId val="{0000000C-F91A-4164-B64C-88D79EB3D83D}"/>
                </c:ext>
              </c:extLst>
            </c:dLbl>
            <c:dLbl>
              <c:idx val="9"/>
              <c:delete val="1"/>
              <c:extLst>
                <c:ext xmlns:c15="http://schemas.microsoft.com/office/drawing/2012/chart" uri="{CE6537A1-D6FC-4f65-9D91-7224C49458BB}"/>
                <c:ext xmlns:c16="http://schemas.microsoft.com/office/drawing/2014/chart" uri="{C3380CC4-5D6E-409C-BE32-E72D297353CC}">
                  <c16:uniqueId val="{0000000D-F91A-4164-B64C-88D79EB3D83D}"/>
                </c:ext>
              </c:extLst>
            </c:dLbl>
            <c:dLbl>
              <c:idx val="11"/>
              <c:delete val="1"/>
              <c:extLst>
                <c:ext xmlns:c15="http://schemas.microsoft.com/office/drawing/2012/chart" uri="{CE6537A1-D6FC-4f65-9D91-7224C49458BB}"/>
                <c:ext xmlns:c16="http://schemas.microsoft.com/office/drawing/2014/chart" uri="{C3380CC4-5D6E-409C-BE32-E72D297353CC}">
                  <c16:uniqueId val="{0000000E-F91A-4164-B64C-88D79EB3D83D}"/>
                </c:ext>
              </c:extLst>
            </c:dLbl>
            <c:dLbl>
              <c:idx val="13"/>
              <c:layout>
                <c:manualLayout>
                  <c:x val="-5.0841396377035129E-3"/>
                  <c:y val="-5.864396405697901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F91A-4164-B64C-88D79EB3D83D}"/>
                </c:ext>
              </c:extLst>
            </c:dLbl>
            <c:dLbl>
              <c:idx val="14"/>
              <c:layout>
                <c:manualLayout>
                  <c:x val="9.9403578528826312E-3"/>
                  <c:y val="6.25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91A-4164-B64C-88D79EB3D83D}"/>
                </c:ext>
              </c:extLst>
            </c:dLbl>
            <c:dLbl>
              <c:idx val="15"/>
              <c:layout>
                <c:manualLayout>
                  <c:x val="0"/>
                  <c:y val="0.11020249742641218"/>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91A-4164-B64C-88D79EB3D83D}"/>
                </c:ext>
              </c:extLst>
            </c:dLbl>
            <c:dLbl>
              <c:idx val="16"/>
              <c:layout>
                <c:manualLayout>
                  <c:x val="3.9761431411529354E-3"/>
                  <c:y val="0.1151315789473684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91A-4164-B64C-88D79EB3D83D}"/>
                </c:ext>
              </c:extLst>
            </c:dLbl>
            <c:dLbl>
              <c:idx val="17"/>
              <c:layout>
                <c:manualLayout>
                  <c:x val="3.9761431411529354E-3"/>
                  <c:y val="8.5526315789473617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91A-4164-B64C-88D79EB3D83D}"/>
                </c:ext>
              </c:extLst>
            </c:dLbl>
            <c:dLbl>
              <c:idx val="18"/>
              <c:layout>
                <c:manualLayout>
                  <c:x val="1.9880715705765406E-3"/>
                  <c:y val="7.5657894736842105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91A-4164-B64C-88D79EB3D83D}"/>
                </c:ext>
              </c:extLst>
            </c:dLbl>
            <c:dLbl>
              <c:idx val="19"/>
              <c:layout>
                <c:manualLayout>
                  <c:x val="5.200742924585687E-3"/>
                  <c:y val="6.9711067683268749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5.2653997276185409E-2"/>
                      <c:h val="4.9292892664732697E-2"/>
                    </c:manualLayout>
                  </c15:layout>
                </c:ext>
                <c:ext xmlns:c16="http://schemas.microsoft.com/office/drawing/2014/chart" uri="{C3380CC4-5D6E-409C-BE32-E72D297353CC}">
                  <c16:uniqueId val="{00000005-F91A-4164-B64C-88D79EB3D83D}"/>
                </c:ext>
              </c:extLst>
            </c:dLbl>
            <c:dLbl>
              <c:idx val="20"/>
              <c:layout>
                <c:manualLayout>
                  <c:x val="5.3519710846558124E-3"/>
                  <c:y val="0.10248246612488805"/>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5.2653997276185409E-2"/>
                      <c:h val="4.2713945296311645E-2"/>
                    </c:manualLayout>
                  </c15:layout>
                </c:ext>
                <c:ext xmlns:c16="http://schemas.microsoft.com/office/drawing/2014/chart" uri="{C3380CC4-5D6E-409C-BE32-E72D297353CC}">
                  <c16:uniqueId val="{00000006-F91A-4164-B64C-88D79EB3D83D}"/>
                </c:ext>
              </c:extLst>
            </c:dLbl>
            <c:dLbl>
              <c:idx val="21"/>
              <c:layout>
                <c:manualLayout>
                  <c:x val="7.9522862823060165E-3"/>
                  <c:y val="9.8684210526315791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91A-4164-B64C-88D79EB3D83D}"/>
                </c:ext>
              </c:extLst>
            </c:dLbl>
            <c:dLbl>
              <c:idx val="22"/>
              <c:layout>
                <c:manualLayout>
                  <c:x val="7.9522862823060165E-3"/>
                  <c:y val="0.12171052631578948"/>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91A-4164-B64C-88D79EB3D83D}"/>
                </c:ext>
              </c:extLst>
            </c:dLbl>
            <c:dLbl>
              <c:idx val="23"/>
              <c:spPr>
                <a:solidFill>
                  <a:sysClr val="window" lastClr="FFFFFF"/>
                </a:solid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10-F91A-4164-B64C-88D79EB3D83D}"/>
                </c:ext>
              </c:extLst>
            </c:dLbl>
            <c:dLbl>
              <c:idx val="24"/>
              <c:spPr>
                <a:solidFill>
                  <a:sysClr val="window" lastClr="FFFFFF"/>
                </a:solid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11-F91A-4164-B64C-88D79EB3D83D}"/>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'高齢者比率推移 (2)'!$B$5:$B$29</c:f>
              <c:strCache>
                <c:ptCount val="25"/>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2018年</c:v>
                </c:pt>
                <c:pt idx="15">
                  <c:v>2020年</c:v>
                </c:pt>
                <c:pt idx="16">
                  <c:v>2025年</c:v>
                </c:pt>
                <c:pt idx="17">
                  <c:v>2030年</c:v>
                </c:pt>
                <c:pt idx="18">
                  <c:v>2035年</c:v>
                </c:pt>
                <c:pt idx="19">
                  <c:v>2040年</c:v>
                </c:pt>
                <c:pt idx="20">
                  <c:v>2045年</c:v>
                </c:pt>
                <c:pt idx="21">
                  <c:v>2050年</c:v>
                </c:pt>
                <c:pt idx="22">
                  <c:v>2055年</c:v>
                </c:pt>
                <c:pt idx="23">
                  <c:v>2060年</c:v>
                </c:pt>
                <c:pt idx="24">
                  <c:v>2065年</c:v>
                </c:pt>
              </c:strCache>
            </c:strRef>
          </c:cat>
          <c:val>
            <c:numRef>
              <c:f>'高齢者比率推移 (2)'!$C$5:$C$29</c:f>
              <c:numCache>
                <c:formatCode>General</c:formatCode>
                <c:ptCount val="25"/>
                <c:pt idx="0">
                  <c:v>309</c:v>
                </c:pt>
                <c:pt idx="1">
                  <c:v>338</c:v>
                </c:pt>
                <c:pt idx="2">
                  <c:v>376</c:v>
                </c:pt>
                <c:pt idx="3">
                  <c:v>434</c:v>
                </c:pt>
                <c:pt idx="4">
                  <c:v>516</c:v>
                </c:pt>
                <c:pt idx="5">
                  <c:v>602</c:v>
                </c:pt>
                <c:pt idx="6">
                  <c:v>699</c:v>
                </c:pt>
                <c:pt idx="7">
                  <c:v>776</c:v>
                </c:pt>
                <c:pt idx="8">
                  <c:v>892</c:v>
                </c:pt>
                <c:pt idx="9" formatCode="#,##0">
                  <c:v>1109</c:v>
                </c:pt>
                <c:pt idx="10" formatCode="#,##0">
                  <c:v>1301</c:v>
                </c:pt>
                <c:pt idx="11" formatCode="#,##0">
                  <c:v>1407</c:v>
                </c:pt>
                <c:pt idx="12" formatCode="#,##0">
                  <c:v>1517</c:v>
                </c:pt>
                <c:pt idx="13" formatCode="#,##0">
                  <c:v>1734</c:v>
                </c:pt>
                <c:pt idx="14" formatCode="#,##0">
                  <c:v>1760</c:v>
                </c:pt>
                <c:pt idx="15" formatCode="#,##0">
                  <c:v>1747</c:v>
                </c:pt>
                <c:pt idx="16" formatCode="#,##0">
                  <c:v>1497</c:v>
                </c:pt>
                <c:pt idx="17" formatCode="#,##0">
                  <c:v>1428</c:v>
                </c:pt>
                <c:pt idx="18" formatCode="#,##0">
                  <c:v>1522</c:v>
                </c:pt>
                <c:pt idx="19" formatCode="#,##0">
                  <c:v>1681</c:v>
                </c:pt>
                <c:pt idx="20" formatCode="#,##0">
                  <c:v>1643</c:v>
                </c:pt>
                <c:pt idx="21" formatCode="#,##0">
                  <c:v>1424</c:v>
                </c:pt>
                <c:pt idx="22" formatCode="#,##0">
                  <c:v>1258</c:v>
                </c:pt>
                <c:pt idx="23" formatCode="#,##0">
                  <c:v>1154</c:v>
                </c:pt>
                <c:pt idx="24" formatCode="#,##0">
                  <c:v>1133</c:v>
                </c:pt>
              </c:numCache>
            </c:numRef>
          </c:val>
          <c:extLst>
            <c:ext xmlns:c16="http://schemas.microsoft.com/office/drawing/2014/chart" uri="{C3380CC4-5D6E-409C-BE32-E72D297353CC}">
              <c16:uniqueId val="{00000012-F91A-4164-B64C-88D79EB3D83D}"/>
            </c:ext>
          </c:extLst>
        </c:ser>
        <c:ser>
          <c:idx val="1"/>
          <c:order val="1"/>
          <c:tx>
            <c:strRef>
              <c:f>'高齢者比率推移 (2)'!$D$4</c:f>
              <c:strCache>
                <c:ptCount val="1"/>
                <c:pt idx="0">
                  <c:v>Population aged over 75</c:v>
                </c:pt>
              </c:strCache>
            </c:strRef>
          </c:tx>
          <c:spPr>
            <a:solidFill>
              <a:schemeClr val="accent2"/>
            </a:solidFill>
            <a:ln>
              <a:noFill/>
            </a:ln>
            <a:effectLst/>
          </c:spPr>
          <c:invertIfNegative val="0"/>
          <c:dPt>
            <c:idx val="14"/>
            <c:invertIfNegative val="0"/>
            <c:bubble3D val="0"/>
            <c:extLst>
              <c:ext xmlns:c16="http://schemas.microsoft.com/office/drawing/2014/chart" uri="{C3380CC4-5D6E-409C-BE32-E72D297353CC}">
                <c16:uniqueId val="{00000013-F91A-4164-B64C-88D79EB3D83D}"/>
              </c:ext>
            </c:extLst>
          </c:dPt>
          <c:dPt>
            <c:idx val="15"/>
            <c:invertIfNegative val="0"/>
            <c:bubble3D val="0"/>
            <c:extLst>
              <c:ext xmlns:c16="http://schemas.microsoft.com/office/drawing/2014/chart" uri="{C3380CC4-5D6E-409C-BE32-E72D297353CC}">
                <c16:uniqueId val="{00000014-F91A-4164-B64C-88D79EB3D83D}"/>
              </c:ext>
            </c:extLst>
          </c:dPt>
          <c:dPt>
            <c:idx val="16"/>
            <c:invertIfNegative val="0"/>
            <c:bubble3D val="0"/>
            <c:extLst>
              <c:ext xmlns:c16="http://schemas.microsoft.com/office/drawing/2014/chart" uri="{C3380CC4-5D6E-409C-BE32-E72D297353CC}">
                <c16:uniqueId val="{00000015-F91A-4164-B64C-88D79EB3D83D}"/>
              </c:ext>
            </c:extLst>
          </c:dPt>
          <c:dPt>
            <c:idx val="17"/>
            <c:invertIfNegative val="0"/>
            <c:bubble3D val="0"/>
            <c:extLst>
              <c:ext xmlns:c16="http://schemas.microsoft.com/office/drawing/2014/chart" uri="{C3380CC4-5D6E-409C-BE32-E72D297353CC}">
                <c16:uniqueId val="{00000016-F91A-4164-B64C-88D79EB3D83D}"/>
              </c:ext>
            </c:extLst>
          </c:dPt>
          <c:dPt>
            <c:idx val="18"/>
            <c:invertIfNegative val="0"/>
            <c:bubble3D val="0"/>
            <c:extLst>
              <c:ext xmlns:c16="http://schemas.microsoft.com/office/drawing/2014/chart" uri="{C3380CC4-5D6E-409C-BE32-E72D297353CC}">
                <c16:uniqueId val="{00000017-F91A-4164-B64C-88D79EB3D83D}"/>
              </c:ext>
            </c:extLst>
          </c:dPt>
          <c:dPt>
            <c:idx val="19"/>
            <c:invertIfNegative val="0"/>
            <c:bubble3D val="0"/>
            <c:extLst>
              <c:ext xmlns:c16="http://schemas.microsoft.com/office/drawing/2014/chart" uri="{C3380CC4-5D6E-409C-BE32-E72D297353CC}">
                <c16:uniqueId val="{00000018-F91A-4164-B64C-88D79EB3D83D}"/>
              </c:ext>
            </c:extLst>
          </c:dPt>
          <c:dPt>
            <c:idx val="20"/>
            <c:invertIfNegative val="0"/>
            <c:bubble3D val="0"/>
            <c:extLst>
              <c:ext xmlns:c16="http://schemas.microsoft.com/office/drawing/2014/chart" uri="{C3380CC4-5D6E-409C-BE32-E72D297353CC}">
                <c16:uniqueId val="{00000019-F91A-4164-B64C-88D79EB3D83D}"/>
              </c:ext>
            </c:extLst>
          </c:dPt>
          <c:dPt>
            <c:idx val="21"/>
            <c:invertIfNegative val="0"/>
            <c:bubble3D val="0"/>
            <c:extLst>
              <c:ext xmlns:c16="http://schemas.microsoft.com/office/drawing/2014/chart" uri="{C3380CC4-5D6E-409C-BE32-E72D297353CC}">
                <c16:uniqueId val="{0000001A-F91A-4164-B64C-88D79EB3D83D}"/>
              </c:ext>
            </c:extLst>
          </c:dPt>
          <c:dPt>
            <c:idx val="22"/>
            <c:invertIfNegative val="0"/>
            <c:bubble3D val="0"/>
            <c:extLst>
              <c:ext xmlns:c16="http://schemas.microsoft.com/office/drawing/2014/chart" uri="{C3380CC4-5D6E-409C-BE32-E72D297353CC}">
                <c16:uniqueId val="{0000001B-F91A-4164-B64C-88D79EB3D83D}"/>
              </c:ext>
            </c:extLst>
          </c:dPt>
          <c:dLbls>
            <c:dLbl>
              <c:idx val="0"/>
              <c:layout>
                <c:manualLayout>
                  <c:x val="4.0696188956784703E-3"/>
                  <c:y val="-2.083266929199965E-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F91A-4164-B64C-88D79EB3D83D}"/>
                </c:ext>
              </c:extLst>
            </c:dLbl>
            <c:dLbl>
              <c:idx val="1"/>
              <c:delete val="1"/>
              <c:extLst>
                <c:ext xmlns:c15="http://schemas.microsoft.com/office/drawing/2012/chart" uri="{CE6537A1-D6FC-4f65-9D91-7224C49458BB}"/>
                <c:ext xmlns:c16="http://schemas.microsoft.com/office/drawing/2014/chart" uri="{C3380CC4-5D6E-409C-BE32-E72D297353CC}">
                  <c16:uniqueId val="{0000001D-F91A-4164-B64C-88D79EB3D83D}"/>
                </c:ext>
              </c:extLst>
            </c:dLbl>
            <c:dLbl>
              <c:idx val="2"/>
              <c:layout>
                <c:manualLayout>
                  <c:x val="4.0696188956784703E-3"/>
                  <c:y val="2.645749000084052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F91A-4164-B64C-88D79EB3D83D}"/>
                </c:ext>
              </c:extLst>
            </c:dLbl>
            <c:dLbl>
              <c:idx val="3"/>
              <c:delete val="1"/>
              <c:extLst>
                <c:ext xmlns:c15="http://schemas.microsoft.com/office/drawing/2012/chart" uri="{CE6537A1-D6FC-4f65-9D91-7224C49458BB}"/>
                <c:ext xmlns:c16="http://schemas.microsoft.com/office/drawing/2014/chart" uri="{C3380CC4-5D6E-409C-BE32-E72D297353CC}">
                  <c16:uniqueId val="{0000001F-F91A-4164-B64C-88D79EB3D83D}"/>
                </c:ext>
              </c:extLst>
            </c:dLbl>
            <c:dLbl>
              <c:idx val="4"/>
              <c:layout>
                <c:manualLayout>
                  <c:x val="4.0696188956784703E-3"/>
                  <c:y val="2.645749000083858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0-F91A-4164-B64C-88D79EB3D83D}"/>
                </c:ext>
              </c:extLst>
            </c:dLbl>
            <c:dLbl>
              <c:idx val="5"/>
              <c:delete val="1"/>
              <c:extLst>
                <c:ext xmlns:c15="http://schemas.microsoft.com/office/drawing/2012/chart" uri="{CE6537A1-D6FC-4f65-9D91-7224C49458BB}"/>
                <c:ext xmlns:c16="http://schemas.microsoft.com/office/drawing/2014/chart" uri="{C3380CC4-5D6E-409C-BE32-E72D297353CC}">
                  <c16:uniqueId val="{00000021-F91A-4164-B64C-88D79EB3D83D}"/>
                </c:ext>
              </c:extLst>
            </c:dLbl>
            <c:dLbl>
              <c:idx val="6"/>
              <c:layout>
                <c:manualLayout>
                  <c:x val="5.4261585275712943E-3"/>
                  <c:y val="7.937038673558946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2-F91A-4164-B64C-88D79EB3D83D}"/>
                </c:ext>
              </c:extLst>
            </c:dLbl>
            <c:dLbl>
              <c:idx val="7"/>
              <c:delete val="1"/>
              <c:extLst>
                <c:ext xmlns:c15="http://schemas.microsoft.com/office/drawing/2012/chart" uri="{CE6537A1-D6FC-4f65-9D91-7224C49458BB}"/>
                <c:ext xmlns:c16="http://schemas.microsoft.com/office/drawing/2014/chart" uri="{C3380CC4-5D6E-409C-BE32-E72D297353CC}">
                  <c16:uniqueId val="{00000023-F91A-4164-B64C-88D79EB3D83D}"/>
                </c:ext>
              </c:extLst>
            </c:dLbl>
            <c:dLbl>
              <c:idx val="8"/>
              <c:layout>
                <c:manualLayout>
                  <c:x val="5.4261585275712943E-3"/>
                  <c:y val="7.937247000251867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4-F91A-4164-B64C-88D79EB3D83D}"/>
                </c:ext>
              </c:extLst>
            </c:dLbl>
            <c:dLbl>
              <c:idx val="9"/>
              <c:delete val="1"/>
              <c:extLst>
                <c:ext xmlns:c15="http://schemas.microsoft.com/office/drawing/2012/chart" uri="{CE6537A1-D6FC-4f65-9D91-7224C49458BB}"/>
                <c:ext xmlns:c16="http://schemas.microsoft.com/office/drawing/2014/chart" uri="{C3380CC4-5D6E-409C-BE32-E72D297353CC}">
                  <c16:uniqueId val="{00000025-F91A-4164-B64C-88D79EB3D83D}"/>
                </c:ext>
              </c:extLst>
            </c:dLbl>
            <c:dLbl>
              <c:idx val="10"/>
              <c:layout>
                <c:manualLayout>
                  <c:x val="2.7130792637856472E-3"/>
                  <c:y val="2.645749000083955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6-F91A-4164-B64C-88D79EB3D83D}"/>
                </c:ext>
              </c:extLst>
            </c:dLbl>
            <c:dLbl>
              <c:idx val="11"/>
              <c:delete val="1"/>
              <c:extLst>
                <c:ext xmlns:c15="http://schemas.microsoft.com/office/drawing/2012/chart" uri="{CE6537A1-D6FC-4f65-9D91-7224C49458BB}"/>
                <c:ext xmlns:c16="http://schemas.microsoft.com/office/drawing/2014/chart" uri="{C3380CC4-5D6E-409C-BE32-E72D297353CC}">
                  <c16:uniqueId val="{00000027-F91A-4164-B64C-88D79EB3D83D}"/>
                </c:ext>
              </c:extLst>
            </c:dLbl>
            <c:dLbl>
              <c:idx val="12"/>
              <c:layout>
                <c:manualLayout>
                  <c:x val="8.1392377913569406E-3"/>
                  <c:y val="2.645749000083955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8-F91A-4164-B64C-88D79EB3D83D}"/>
                </c:ext>
              </c:extLst>
            </c:dLbl>
            <c:dLbl>
              <c:idx val="13"/>
              <c:layout>
                <c:manualLayout>
                  <c:x val="6.7826981594641175E-3"/>
                  <c:y val="4.8504838002844831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9-F91A-4164-B64C-88D79EB3D83D}"/>
                </c:ext>
              </c:extLst>
            </c:dLbl>
            <c:dLbl>
              <c:idx val="15"/>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14-F91A-4164-B64C-88D79EB3D83D}"/>
                </c:ext>
              </c:extLst>
            </c:dLbl>
            <c:dLbl>
              <c:idx val="16"/>
              <c:layout>
                <c:manualLayout>
                  <c:x val="0"/>
                  <c:y val="-2.631578947368424E-2"/>
                </c:manualLayout>
              </c:layout>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F91A-4164-B64C-88D79EB3D83D}"/>
                </c:ext>
              </c:extLst>
            </c:dLbl>
            <c:dLbl>
              <c:idx val="17"/>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16-F91A-4164-B64C-88D79EB3D83D}"/>
                </c:ext>
              </c:extLst>
            </c:dLbl>
            <c:dLbl>
              <c:idx val="18"/>
              <c:layout>
                <c:manualLayout>
                  <c:x val="-1.4294831616022449E-16"/>
                  <c:y val="1.6447368421052603E-2"/>
                </c:manualLayout>
              </c:layout>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F91A-4164-B64C-88D79EB3D83D}"/>
                </c:ext>
              </c:extLst>
            </c:dLbl>
            <c:dLbl>
              <c:idx val="19"/>
              <c:layout>
                <c:manualLayout>
                  <c:x val="-1.9493177387914229E-2"/>
                  <c:y val="-1.9736842105263188E-2"/>
                </c:manualLayout>
              </c:layout>
              <c:spPr>
                <a:noFill/>
                <a:ln>
                  <a:noFill/>
                </a:ln>
                <a:effectLst/>
              </c:spPr>
              <c:txPr>
                <a:bodyPr rot="0" spcFirstLastPara="1" vertOverflow="ellipsis" vert="horz" wrap="square" lIns="38100" tIns="19050" rIns="38100" bIns="19050" anchor="ctr" anchorCtr="1">
                  <a:noAutofit/>
                </a:bodyPr>
                <a:lstStyle/>
                <a:p>
                  <a:pPr>
                    <a:defRPr lang="ja-JP"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7222145477429357E-2"/>
                      <c:h val="4.2713945296311645E-2"/>
                    </c:manualLayout>
                  </c15:layout>
                </c:ext>
                <c:ext xmlns:c16="http://schemas.microsoft.com/office/drawing/2014/chart" uri="{C3380CC4-5D6E-409C-BE32-E72D297353CC}">
                  <c16:uniqueId val="{00000018-F91A-4164-B64C-88D79EB3D83D}"/>
                </c:ext>
              </c:extLst>
            </c:dLbl>
            <c:dLbl>
              <c:idx val="20"/>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19-F91A-4164-B64C-88D79EB3D83D}"/>
                </c:ext>
              </c:extLst>
            </c:dLbl>
            <c:dLbl>
              <c:idx val="21"/>
              <c:layout>
                <c:manualLayout>
                  <c:x val="3.0963857444708904E-3"/>
                  <c:y val="-1.1359356561184558E-3"/>
                </c:manualLayout>
              </c:layout>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F91A-4164-B64C-88D79EB3D83D}"/>
                </c:ext>
              </c:extLst>
            </c:dLbl>
            <c:dLbl>
              <c:idx val="22"/>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1B-F91A-4164-B64C-88D79EB3D83D}"/>
                </c:ext>
              </c:extLst>
            </c:dLbl>
            <c:dLbl>
              <c:idx val="23"/>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2A-F91A-4164-B64C-88D79EB3D83D}"/>
                </c:ext>
              </c:extLst>
            </c:dLbl>
            <c:dLbl>
              <c:idx val="24"/>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2B-F91A-4164-B64C-88D79EB3D83D}"/>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'高齢者比率推移 (2)'!$B$5:$B$29</c:f>
              <c:strCache>
                <c:ptCount val="25"/>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2018年</c:v>
                </c:pt>
                <c:pt idx="15">
                  <c:v>2020年</c:v>
                </c:pt>
                <c:pt idx="16">
                  <c:v>2025年</c:v>
                </c:pt>
                <c:pt idx="17">
                  <c:v>2030年</c:v>
                </c:pt>
                <c:pt idx="18">
                  <c:v>2035年</c:v>
                </c:pt>
                <c:pt idx="19">
                  <c:v>2040年</c:v>
                </c:pt>
                <c:pt idx="20">
                  <c:v>2045年</c:v>
                </c:pt>
                <c:pt idx="21">
                  <c:v>2050年</c:v>
                </c:pt>
                <c:pt idx="22">
                  <c:v>2055年</c:v>
                </c:pt>
                <c:pt idx="23">
                  <c:v>2060年</c:v>
                </c:pt>
                <c:pt idx="24">
                  <c:v>2065年</c:v>
                </c:pt>
              </c:strCache>
            </c:strRef>
          </c:cat>
          <c:val>
            <c:numRef>
              <c:f>'高齢者比率推移 (2)'!$D$5:$D$29</c:f>
              <c:numCache>
                <c:formatCode>General</c:formatCode>
                <c:ptCount val="25"/>
                <c:pt idx="0">
                  <c:v>107</c:v>
                </c:pt>
                <c:pt idx="1">
                  <c:v>139</c:v>
                </c:pt>
                <c:pt idx="2">
                  <c:v>164</c:v>
                </c:pt>
                <c:pt idx="3">
                  <c:v>189</c:v>
                </c:pt>
                <c:pt idx="4">
                  <c:v>224</c:v>
                </c:pt>
                <c:pt idx="5">
                  <c:v>284</c:v>
                </c:pt>
                <c:pt idx="6">
                  <c:v>366</c:v>
                </c:pt>
                <c:pt idx="7">
                  <c:v>471</c:v>
                </c:pt>
                <c:pt idx="8">
                  <c:v>597</c:v>
                </c:pt>
                <c:pt idx="9">
                  <c:v>717</c:v>
                </c:pt>
                <c:pt idx="10">
                  <c:v>900</c:v>
                </c:pt>
                <c:pt idx="11" formatCode="#,##0">
                  <c:v>1160</c:v>
                </c:pt>
                <c:pt idx="12" formatCode="#,##0">
                  <c:v>1407</c:v>
                </c:pt>
                <c:pt idx="13" formatCode="#,##0">
                  <c:v>1613</c:v>
                </c:pt>
                <c:pt idx="14" formatCode="#,##0">
                  <c:v>1798</c:v>
                </c:pt>
                <c:pt idx="15" formatCode="#,##0">
                  <c:v>1872</c:v>
                </c:pt>
                <c:pt idx="16" formatCode="#,##0">
                  <c:v>2180</c:v>
                </c:pt>
                <c:pt idx="17" formatCode="#,##0">
                  <c:v>2288</c:v>
                </c:pt>
                <c:pt idx="18" formatCode="#,##0">
                  <c:v>2260</c:v>
                </c:pt>
                <c:pt idx="19" formatCode="#,##0">
                  <c:v>2239</c:v>
                </c:pt>
                <c:pt idx="20" formatCode="#,##0">
                  <c:v>2277</c:v>
                </c:pt>
                <c:pt idx="21" formatCode="#,##0">
                  <c:v>2417</c:v>
                </c:pt>
                <c:pt idx="22" formatCode="#,##0">
                  <c:v>2446</c:v>
                </c:pt>
                <c:pt idx="23" formatCode="#,##0">
                  <c:v>2387</c:v>
                </c:pt>
                <c:pt idx="24" formatCode="#,##0">
                  <c:v>2248</c:v>
                </c:pt>
              </c:numCache>
            </c:numRef>
          </c:val>
          <c:extLst>
            <c:ext xmlns:c16="http://schemas.microsoft.com/office/drawing/2014/chart" uri="{C3380CC4-5D6E-409C-BE32-E72D297353CC}">
              <c16:uniqueId val="{0000002C-F91A-4164-B64C-88D79EB3D83D}"/>
            </c:ext>
          </c:extLst>
        </c:ser>
        <c:dLbls>
          <c:showLegendKey val="0"/>
          <c:showVal val="0"/>
          <c:showCatName val="0"/>
          <c:showSerName val="0"/>
          <c:showPercent val="0"/>
          <c:showBubbleSize val="0"/>
        </c:dLbls>
        <c:gapWidth val="219"/>
        <c:overlap val="-27"/>
        <c:axId val="413979544"/>
        <c:axId val="413977584"/>
      </c:barChart>
      <c:catAx>
        <c:axId val="413979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413977584"/>
        <c:crosses val="autoZero"/>
        <c:auto val="1"/>
        <c:lblAlgn val="ctr"/>
        <c:lblOffset val="100"/>
        <c:noMultiLvlLbl val="0"/>
      </c:catAx>
      <c:valAx>
        <c:axId val="413977584"/>
        <c:scaling>
          <c:orientation val="minMax"/>
          <c:max val="25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rgbClr val="595959"/>
                </a:solidFill>
                <a:latin typeface="+mn-ea"/>
                <a:ea typeface="+mn-ea"/>
                <a:cs typeface="+mn-cs"/>
              </a:defRPr>
            </a:pPr>
            <a:endParaRPr lang="ja-JP"/>
          </a:p>
        </c:txPr>
        <c:crossAx val="413979544"/>
        <c:crosses val="autoZero"/>
        <c:crossBetween val="between"/>
      </c:valAx>
      <c:spPr>
        <a:noFill/>
        <a:ln>
          <a:noFill/>
        </a:ln>
        <a:effectLst/>
      </c:spPr>
    </c:plotArea>
    <c:legend>
      <c:legendPos val="b"/>
      <c:layout>
        <c:manualLayout>
          <c:xMode val="edge"/>
          <c:yMode val="edge"/>
          <c:x val="0.34576563860044623"/>
          <c:y val="0.95250077416871015"/>
          <c:w val="0.30846861446948004"/>
          <c:h val="4.4841944042248685E-2"/>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400" b="0" i="0" u="none" strike="noStrike" kern="1200"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r>
              <a:rPr lang="en-US" altLang="ja-JP" sz="1100" b="0" dirty="0">
                <a:effectLst/>
                <a:latin typeface="Arial" panose="020B0604020202020204" pitchFamily="34" charset="0"/>
                <a:cs typeface="Arial" panose="020B0604020202020204" pitchFamily="34" charset="0"/>
              </a:rPr>
              <a:t>Changes in the Working Generation and the Elderly Population</a:t>
            </a:r>
            <a:endParaRPr lang="ja-JP" altLang="ja-JP" sz="1100" b="0" dirty="0">
              <a:effectLst/>
              <a:latin typeface="Arial" panose="020B0604020202020204" pitchFamily="34" charset="0"/>
              <a:cs typeface="Arial" panose="020B0604020202020204" pitchFamily="34" charset="0"/>
            </a:endParaRPr>
          </a:p>
        </c:rich>
      </c:tx>
      <c:layout>
        <c:manualLayout>
          <c:xMode val="edge"/>
          <c:yMode val="edge"/>
          <c:x val="0.18587483846521868"/>
          <c:y val="4.8872180451127817E-2"/>
        </c:manualLayout>
      </c:layout>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title>
    <c:autoTitleDeleted val="0"/>
    <c:plotArea>
      <c:layout>
        <c:manualLayout>
          <c:layoutTarget val="inner"/>
          <c:xMode val="edge"/>
          <c:yMode val="edge"/>
          <c:x val="0.11827976607773279"/>
          <c:y val="0.18582706766917292"/>
          <c:w val="0.87968598301977341"/>
          <c:h val="0.70937925522467582"/>
        </c:manualLayout>
      </c:layout>
      <c:barChart>
        <c:barDir val="col"/>
        <c:grouping val="stacked"/>
        <c:varyColors val="0"/>
        <c:ser>
          <c:idx val="0"/>
          <c:order val="0"/>
          <c:tx>
            <c:strRef>
              <c:f>高齢者生産人口支え!$C$4</c:f>
              <c:strCache>
                <c:ptCount val="1"/>
              </c:strCache>
            </c:strRef>
          </c:tx>
          <c:spPr>
            <a:solidFill>
              <a:schemeClr val="accent1"/>
            </a:solidFill>
            <a:ln>
              <a:noFill/>
            </a:ln>
            <a:effectLst/>
          </c:spPr>
          <c:invertIfNegative val="0"/>
          <c:cat>
            <c:strRef>
              <c:f>'高齢者生産人口支え (2)'!$B$5:$D$26</c:f>
              <c:strCache>
                <c:ptCount val="5"/>
                <c:pt idx="0">
                  <c:v>1975年</c:v>
                </c:pt>
                <c:pt idx="1">
                  <c:v>1995年</c:v>
                </c:pt>
                <c:pt idx="2">
                  <c:v>2015年</c:v>
                </c:pt>
                <c:pt idx="3">
                  <c:v>2035年</c:v>
                </c:pt>
                <c:pt idx="4">
                  <c:v>2055年</c:v>
                </c:pt>
              </c:strCache>
            </c:strRef>
          </c:cat>
          <c:val>
            <c:numRef>
              <c:f>高齢者生産人口支え!$C$5:$C$28</c:f>
            </c:numRef>
          </c:val>
          <c:extLst>
            <c:ext xmlns:c16="http://schemas.microsoft.com/office/drawing/2014/chart" uri="{C3380CC4-5D6E-409C-BE32-E72D297353CC}">
              <c16:uniqueId val="{00000000-C4D7-4A73-A2F2-2AE6FC73C896}"/>
            </c:ext>
          </c:extLst>
        </c:ser>
        <c:ser>
          <c:idx val="1"/>
          <c:order val="1"/>
          <c:tx>
            <c:strRef>
              <c:f>高齢者生産人口支え!$D$4</c:f>
              <c:strCache>
                <c:ptCount val="1"/>
                <c:pt idx="0">
                  <c:v>生産者（15～64歳）人口</c:v>
                </c:pt>
              </c:strCache>
            </c:strRef>
          </c:tx>
          <c:spPr>
            <a:solidFill>
              <a:schemeClr val="accent2"/>
            </a:solidFill>
            <a:ln>
              <a:noFill/>
            </a:ln>
            <a:effectLst/>
          </c:spPr>
          <c:invertIfNegative val="0"/>
          <c:cat>
            <c:strRef>
              <c:f>'高齢者生産人口支え (2)'!$B$5:$D$26</c:f>
              <c:strCache>
                <c:ptCount val="5"/>
                <c:pt idx="0">
                  <c:v>1975年</c:v>
                </c:pt>
                <c:pt idx="1">
                  <c:v>1995年</c:v>
                </c:pt>
                <c:pt idx="2">
                  <c:v>2015年</c:v>
                </c:pt>
                <c:pt idx="3">
                  <c:v>2035年</c:v>
                </c:pt>
                <c:pt idx="4">
                  <c:v>2055年</c:v>
                </c:pt>
              </c:strCache>
            </c:strRef>
          </c:cat>
          <c:val>
            <c:numRef>
              <c:f>高齢者生産人口支え!$D$5:$D$28</c:f>
            </c:numRef>
          </c:val>
          <c:extLst>
            <c:ext xmlns:c16="http://schemas.microsoft.com/office/drawing/2014/chart" uri="{C3380CC4-5D6E-409C-BE32-E72D297353CC}">
              <c16:uniqueId val="{00000001-C4D7-4A73-A2F2-2AE6FC73C896}"/>
            </c:ext>
          </c:extLst>
        </c:ser>
        <c:ser>
          <c:idx val="5"/>
          <c:order val="5"/>
          <c:tx>
            <c:strRef>
              <c:f>'高齢者生産人口支え (2)'!$H$4</c:f>
              <c:strCache>
                <c:ptCount val="1"/>
                <c:pt idx="0">
                  <c:v>高齢者人口（65歳以上）</c:v>
                </c:pt>
              </c:strCache>
            </c:strRef>
          </c:tx>
          <c:spPr>
            <a:solidFill>
              <a:schemeClr val="accent2">
                <a:lumMod val="60000"/>
                <a:lumOff val="40000"/>
              </a:schemeClr>
            </a:solidFill>
            <a:ln>
              <a:noFill/>
            </a:ln>
            <a:effectLst/>
          </c:spPr>
          <c:invertIfNegative val="0"/>
          <c:dLbls>
            <c:dLbl>
              <c:idx val="0"/>
              <c:layout>
                <c:manualLayout>
                  <c:x val="2.3405495979046155E-3"/>
                  <c:y val="-6.0150227932034811E-2"/>
                </c:manualLayout>
              </c:layout>
              <c:tx>
                <c:rich>
                  <a:bodyPr/>
                  <a:lstStyle/>
                  <a:p>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8.86  million</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4D7-4A73-A2F2-2AE6FC73C896}"/>
                </c:ext>
              </c:extLst>
            </c:dLbl>
            <c:dLbl>
              <c:idx val="1"/>
              <c:layout>
                <c:manualLayout>
                  <c:x val="2.2765991482611007E-3"/>
                  <c:y val="-8.8869812326090855E-2"/>
                </c:manualLayout>
              </c:layout>
              <c:tx>
                <c:rich>
                  <a:bodyPr/>
                  <a:lstStyle/>
                  <a:p>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18.26 million</a:t>
                    </a:r>
                    <a:endParaRPr lang="en-US" altLang="ja-JP"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4D7-4A73-A2F2-2AE6FC73C896}"/>
                </c:ext>
              </c:extLst>
            </c:dLbl>
            <c:dLbl>
              <c:idx val="2"/>
              <c:layout>
                <c:manualLayout>
                  <c:x val="0"/>
                  <c:y val="-0.12030075187969928"/>
                </c:manualLayout>
              </c:layout>
              <c:tx>
                <c:rich>
                  <a:bodyPr/>
                  <a:lstStyle/>
                  <a:p>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33.47 million</a:t>
                    </a:r>
                    <a:endParaRPr lang="en-US" altLang="ja-JP"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4D7-4A73-A2F2-2AE6FC73C896}"/>
                </c:ext>
              </c:extLst>
            </c:dLbl>
            <c:dLbl>
              <c:idx val="3"/>
              <c:layout>
                <c:manualLayout>
                  <c:x val="-8.5819160532904308E-17"/>
                  <c:y val="-0.12406015037593984"/>
                </c:manualLayout>
              </c:layout>
              <c:tx>
                <c:rich>
                  <a:bodyPr/>
                  <a:lstStyle/>
                  <a:p>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37.82 million</a:t>
                    </a:r>
                    <a:endParaRPr lang="en-US" altLang="ja-JP"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4D7-4A73-A2F2-2AE6FC73C896}"/>
                </c:ext>
              </c:extLst>
            </c:dLbl>
            <c:dLbl>
              <c:idx val="4"/>
              <c:layout>
                <c:manualLayout>
                  <c:x val="0"/>
                  <c:y val="-0.12030075187969924"/>
                </c:manualLayout>
              </c:layout>
              <c:tx>
                <c:rich>
                  <a:bodyPr/>
                  <a:lstStyle/>
                  <a:p>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37.04 million</a:t>
                    </a:r>
                    <a:endParaRPr lang="en-US" altLang="ja-JP"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4D7-4A73-A2F2-2AE6FC73C896}"/>
                </c:ext>
              </c:extLst>
            </c:dLbl>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'高齢者生産人口支え (2)'!$B$5:$D$26</c:f>
              <c:strCache>
                <c:ptCount val="5"/>
                <c:pt idx="0">
                  <c:v>1975年</c:v>
                </c:pt>
                <c:pt idx="1">
                  <c:v>1995年</c:v>
                </c:pt>
                <c:pt idx="2">
                  <c:v>2015年</c:v>
                </c:pt>
                <c:pt idx="3">
                  <c:v>2035年</c:v>
                </c:pt>
                <c:pt idx="4">
                  <c:v>2055年</c:v>
                </c:pt>
              </c:strCache>
            </c:strRef>
          </c:cat>
          <c:val>
            <c:numRef>
              <c:f>'高齢者生産人口支え (2)'!$H$5:$H$26</c:f>
              <c:numCache>
                <c:formatCode>#,##0_);[Red]\(#,##0\)</c:formatCode>
                <c:ptCount val="5"/>
                <c:pt idx="0">
                  <c:v>886</c:v>
                </c:pt>
                <c:pt idx="1">
                  <c:v>1826</c:v>
                </c:pt>
                <c:pt idx="2">
                  <c:v>3347</c:v>
                </c:pt>
                <c:pt idx="3">
                  <c:v>3782</c:v>
                </c:pt>
                <c:pt idx="4">
                  <c:v>3704</c:v>
                </c:pt>
              </c:numCache>
            </c:numRef>
          </c:val>
          <c:extLst>
            <c:ext xmlns:c16="http://schemas.microsoft.com/office/drawing/2014/chart" uri="{C3380CC4-5D6E-409C-BE32-E72D297353CC}">
              <c16:uniqueId val="{00000007-C4D7-4A73-A2F2-2AE6FC73C896}"/>
            </c:ext>
          </c:extLst>
        </c:ser>
        <c:ser>
          <c:idx val="2"/>
          <c:order val="2"/>
          <c:tx>
            <c:strRef>
              <c:f>'高齢者生産人口支え (2)'!$E$4</c:f>
              <c:strCache>
                <c:ptCount val="1"/>
                <c:pt idx="0">
                  <c:v>現役世代人口（15～64歳）</c:v>
                </c:pt>
              </c:strCache>
            </c:strRef>
          </c:tx>
          <c:spPr>
            <a:solidFill>
              <a:schemeClr val="accent1">
                <a:lumMod val="60000"/>
                <a:lumOff val="40000"/>
              </a:schemeClr>
            </a:solidFill>
            <a:ln>
              <a:noFill/>
            </a:ln>
            <a:effectLst/>
          </c:spPr>
          <c:invertIfNegative val="0"/>
          <c:cat>
            <c:strRef>
              <c:f>'高齢者生産人口支え (2)'!$B$5:$D$26</c:f>
              <c:strCache>
                <c:ptCount val="5"/>
                <c:pt idx="0">
                  <c:v>1975年</c:v>
                </c:pt>
                <c:pt idx="1">
                  <c:v>1995年</c:v>
                </c:pt>
                <c:pt idx="2">
                  <c:v>2015年</c:v>
                </c:pt>
                <c:pt idx="3">
                  <c:v>2035年</c:v>
                </c:pt>
                <c:pt idx="4">
                  <c:v>2055年</c:v>
                </c:pt>
              </c:strCache>
            </c:strRef>
          </c:cat>
          <c:val>
            <c:numRef>
              <c:f>'高齢者生産人口支え (2)'!$E$5:$E$27</c:f>
              <c:numCache>
                <c:formatCode>#,##0</c:formatCode>
                <c:ptCount val="5"/>
                <c:pt idx="0">
                  <c:v>-7581</c:v>
                </c:pt>
                <c:pt idx="1">
                  <c:v>-8716</c:v>
                </c:pt>
                <c:pt idx="2">
                  <c:v>-7629</c:v>
                </c:pt>
                <c:pt idx="3">
                  <c:v>-6494</c:v>
                </c:pt>
                <c:pt idx="4">
                  <c:v>-5028</c:v>
                </c:pt>
              </c:numCache>
            </c:numRef>
          </c:val>
          <c:extLst>
            <c:ext xmlns:c16="http://schemas.microsoft.com/office/drawing/2014/chart" uri="{C3380CC4-5D6E-409C-BE32-E72D297353CC}">
              <c16:uniqueId val="{00000008-C4D7-4A73-A2F2-2AE6FC73C896}"/>
            </c:ext>
          </c:extLst>
        </c:ser>
        <c:ser>
          <c:idx val="3"/>
          <c:order val="3"/>
          <c:tx>
            <c:strRef>
              <c:f>高齢者生産人口支え!$F$4</c:f>
              <c:strCache>
                <c:ptCount val="1"/>
                <c:pt idx="0">
                  <c:v>65～74歳人口</c:v>
                </c:pt>
              </c:strCache>
            </c:strRef>
          </c:tx>
          <c:spPr>
            <a:solidFill>
              <a:schemeClr val="accent4"/>
            </a:solidFill>
            <a:ln>
              <a:noFill/>
            </a:ln>
            <a:effectLst/>
          </c:spPr>
          <c:invertIfNegative val="0"/>
          <c:cat>
            <c:strRef>
              <c:f>'高齢者生産人口支え (2)'!$B$5:$D$26</c:f>
              <c:strCache>
                <c:ptCount val="5"/>
                <c:pt idx="0">
                  <c:v>1975年</c:v>
                </c:pt>
                <c:pt idx="1">
                  <c:v>1995年</c:v>
                </c:pt>
                <c:pt idx="2">
                  <c:v>2015年</c:v>
                </c:pt>
                <c:pt idx="3">
                  <c:v>2035年</c:v>
                </c:pt>
                <c:pt idx="4">
                  <c:v>2055年</c:v>
                </c:pt>
              </c:strCache>
            </c:strRef>
          </c:cat>
          <c:val>
            <c:numRef>
              <c:f>高齢者生産人口支え!$F$5:$F$28</c:f>
            </c:numRef>
          </c:val>
          <c:extLst>
            <c:ext xmlns:c16="http://schemas.microsoft.com/office/drawing/2014/chart" uri="{C3380CC4-5D6E-409C-BE32-E72D297353CC}">
              <c16:uniqueId val="{00000009-C4D7-4A73-A2F2-2AE6FC73C896}"/>
            </c:ext>
          </c:extLst>
        </c:ser>
        <c:ser>
          <c:idx val="4"/>
          <c:order val="4"/>
          <c:tx>
            <c:strRef>
              <c:f>高齢者生産人口支え!$G$4</c:f>
              <c:strCache>
                <c:ptCount val="1"/>
                <c:pt idx="0">
                  <c:v>75歳以上人口</c:v>
                </c:pt>
              </c:strCache>
            </c:strRef>
          </c:tx>
          <c:spPr>
            <a:solidFill>
              <a:schemeClr val="accent5"/>
            </a:solidFill>
            <a:ln>
              <a:noFill/>
            </a:ln>
            <a:effectLst/>
          </c:spPr>
          <c:invertIfNegative val="0"/>
          <c:cat>
            <c:strRef>
              <c:f>'高齢者生産人口支え (2)'!$B$5:$D$26</c:f>
              <c:strCache>
                <c:ptCount val="5"/>
                <c:pt idx="0">
                  <c:v>1975年</c:v>
                </c:pt>
                <c:pt idx="1">
                  <c:v>1995年</c:v>
                </c:pt>
                <c:pt idx="2">
                  <c:v>2015年</c:v>
                </c:pt>
                <c:pt idx="3">
                  <c:v>2035年</c:v>
                </c:pt>
                <c:pt idx="4">
                  <c:v>2055年</c:v>
                </c:pt>
              </c:strCache>
            </c:strRef>
          </c:cat>
          <c:val>
            <c:numRef>
              <c:f>高齢者生産人口支え!$G$5:$G$28</c:f>
            </c:numRef>
          </c:val>
          <c:extLst>
            <c:ext xmlns:c16="http://schemas.microsoft.com/office/drawing/2014/chart" uri="{C3380CC4-5D6E-409C-BE32-E72D297353CC}">
              <c16:uniqueId val="{0000000A-C4D7-4A73-A2F2-2AE6FC73C896}"/>
            </c:ext>
          </c:extLst>
        </c:ser>
        <c:dLbls>
          <c:showLegendKey val="0"/>
          <c:showVal val="0"/>
          <c:showCatName val="0"/>
          <c:showSerName val="0"/>
          <c:showPercent val="0"/>
          <c:showBubbleSize val="0"/>
        </c:dLbls>
        <c:gapWidth val="150"/>
        <c:overlap val="100"/>
        <c:axId val="413974448"/>
        <c:axId val="413981112"/>
      </c:barChart>
      <c:catAx>
        <c:axId val="41397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ysDot"/>
            <a:round/>
          </a:ln>
          <a:effectLst/>
        </c:spPr>
        <c:txPr>
          <a:bodyPr rot="-60000000" spcFirstLastPara="1" vertOverflow="ellipsis" vert="horz" wrap="square" anchor="ctr" anchorCtr="1"/>
          <a:lstStyle/>
          <a:p>
            <a:pPr>
              <a:defRPr lang="ja-JP" sz="1000" b="1" i="0" u="none" strike="noStrike"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413981112"/>
        <c:crosses val="autoZero"/>
        <c:auto val="1"/>
        <c:lblAlgn val="ctr"/>
        <c:lblOffset val="100"/>
        <c:noMultiLvlLbl val="0"/>
      </c:catAx>
      <c:valAx>
        <c:axId val="413981112"/>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solidFill>
              <a:srgbClr val="808080">
                <a:lumMod val="40000"/>
                <a:lumOff val="60000"/>
              </a:srgbClr>
            </a:solidFill>
          </a:ln>
          <a:effectLst/>
        </c:spPr>
        <c:txPr>
          <a:bodyPr rot="-60000000" spcFirstLastPara="1" vertOverflow="ellipsis" vert="horz" wrap="square" anchor="ctr" anchorCtr="1"/>
          <a:lstStyle/>
          <a:p>
            <a:pPr>
              <a:defRPr lang="ja-JP" sz="900" b="0" i="0" u="none" strike="noStrike"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413974448"/>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lang="ja-JP" sz="1000" b="0" i="0" u="none" strike="noStrike"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200" b="0" i="0" u="none" strike="noStrike" kern="1200"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r>
              <a:rPr lang="en-US" altLang="ja-JP" sz="1000" b="0" i="0" u="none" strike="noStrike" baseline="0" dirty="0">
                <a:effectLst/>
                <a:latin typeface="Arial" panose="020B0604020202020204" pitchFamily="34" charset="0"/>
                <a:cs typeface="Arial" panose="020B0604020202020204" pitchFamily="34" charset="0"/>
              </a:rPr>
              <a:t>Bankruptcies in Elderly Welfare / Nursing Care Businesses</a:t>
            </a:r>
            <a:endParaRPr lang="ja-JP" altLang="en-US" sz="10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c:rich>
      </c:tx>
      <c:layout>
        <c:manualLayout>
          <c:xMode val="edge"/>
          <c:yMode val="edge"/>
          <c:x val="0.15108737167216008"/>
          <c:y val="1.0188952928642029E-2"/>
        </c:manualLayout>
      </c:layout>
      <c:overlay val="0"/>
      <c:spPr>
        <a:noFill/>
        <a:ln>
          <a:noFill/>
        </a:ln>
        <a:effectLst/>
      </c:spPr>
      <c:txPr>
        <a:bodyPr rot="0" spcFirstLastPara="1" vertOverflow="ellipsis" vert="horz" wrap="square" anchor="ctr" anchorCtr="1"/>
        <a:lstStyle/>
        <a:p>
          <a:pPr>
            <a:defRPr lang="ja-JP" sz="1200" b="0" i="0" u="none" strike="noStrike" kern="1200"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title>
    <c:autoTitleDeleted val="0"/>
    <c:plotArea>
      <c:layout>
        <c:manualLayout>
          <c:layoutTarget val="inner"/>
          <c:xMode val="edge"/>
          <c:yMode val="edge"/>
          <c:x val="0.10784572148315053"/>
          <c:y val="0.12569236743129275"/>
          <c:w val="0.86903893696633328"/>
          <c:h val="0.68439437505615963"/>
        </c:manualLayout>
      </c:layout>
      <c:barChart>
        <c:barDir val="col"/>
        <c:grouping val="clustered"/>
        <c:varyColors val="0"/>
        <c:ser>
          <c:idx val="0"/>
          <c:order val="0"/>
          <c:spPr>
            <a:solidFill>
              <a:schemeClr val="accent1"/>
            </a:solidFill>
            <a:ln>
              <a:noFill/>
            </a:ln>
            <a:effectLst/>
          </c:spPr>
          <c:invertIfNegative val="0"/>
          <c:dLbls>
            <c:dLbl>
              <c:idx val="11"/>
              <c:layout>
                <c:manualLayout>
                  <c:x val="0"/>
                  <c:y val="2.03779058572840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305-46C5-B886-0514B115B034}"/>
                </c:ext>
              </c:extLst>
            </c:dLbl>
            <c:dLbl>
              <c:idx val="12"/>
              <c:layout>
                <c:manualLayout>
                  <c:x val="0"/>
                  <c:y val="1.528342939296304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305-46C5-B886-0514B115B034}"/>
                </c:ext>
              </c:extLst>
            </c:dLbl>
            <c:dLbl>
              <c:idx val="13"/>
              <c:layout>
                <c:manualLayout>
                  <c:x val="0"/>
                  <c:y val="1.528342939296303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305-46C5-B886-0514B115B034}"/>
                </c:ext>
              </c:extLst>
            </c:dLbl>
            <c:dLbl>
              <c:idx val="14"/>
              <c:layout>
                <c:manualLayout>
                  <c:x val="-1.7892748600304908E-16"/>
                  <c:y val="1.528342939296304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305-46C5-B886-0514B115B034}"/>
                </c:ext>
              </c:extLst>
            </c:dLbl>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介護事業者倒産件数!$A$1:$A$15</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介護事業者倒産件数!$B$1:$B$15</c:f>
              <c:numCache>
                <c:formatCode>General</c:formatCode>
                <c:ptCount val="15"/>
                <c:pt idx="0">
                  <c:v>15</c:v>
                </c:pt>
                <c:pt idx="1">
                  <c:v>23</c:v>
                </c:pt>
                <c:pt idx="2">
                  <c:v>35</c:v>
                </c:pt>
                <c:pt idx="3">
                  <c:v>46</c:v>
                </c:pt>
                <c:pt idx="4">
                  <c:v>38</c:v>
                </c:pt>
                <c:pt idx="5">
                  <c:v>27</c:v>
                </c:pt>
                <c:pt idx="6">
                  <c:v>19</c:v>
                </c:pt>
                <c:pt idx="7">
                  <c:v>33</c:v>
                </c:pt>
                <c:pt idx="8">
                  <c:v>54</c:v>
                </c:pt>
                <c:pt idx="9">
                  <c:v>54</c:v>
                </c:pt>
                <c:pt idx="10">
                  <c:v>76</c:v>
                </c:pt>
                <c:pt idx="11">
                  <c:v>108</c:v>
                </c:pt>
                <c:pt idx="12">
                  <c:v>111</c:v>
                </c:pt>
                <c:pt idx="13">
                  <c:v>105</c:v>
                </c:pt>
                <c:pt idx="14">
                  <c:v>111</c:v>
                </c:pt>
              </c:numCache>
            </c:numRef>
          </c:val>
          <c:extLst>
            <c:ext xmlns:c16="http://schemas.microsoft.com/office/drawing/2014/chart" uri="{C3380CC4-5D6E-409C-BE32-E72D297353CC}">
              <c16:uniqueId val="{00000004-0305-46C5-B886-0514B115B034}"/>
            </c:ext>
          </c:extLst>
        </c:ser>
        <c:dLbls>
          <c:showLegendKey val="0"/>
          <c:showVal val="0"/>
          <c:showCatName val="0"/>
          <c:showSerName val="0"/>
          <c:showPercent val="0"/>
          <c:showBubbleSize val="0"/>
        </c:dLbls>
        <c:gapWidth val="219"/>
        <c:overlap val="-27"/>
        <c:axId val="413979152"/>
        <c:axId val="413979936"/>
      </c:barChart>
      <c:catAx>
        <c:axId val="413979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800" b="0" i="0" u="none" strike="noStrike"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413979936"/>
        <c:crosses val="autoZero"/>
        <c:auto val="1"/>
        <c:lblAlgn val="ctr"/>
        <c:lblOffset val="100"/>
        <c:tickLblSkip val="2"/>
        <c:noMultiLvlLbl val="0"/>
      </c:catAx>
      <c:valAx>
        <c:axId val="413979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rgbClr val="808080">
                <a:lumMod val="40000"/>
                <a:lumOff val="60000"/>
              </a:srgbClr>
            </a:solidFill>
          </a:ln>
          <a:effectLst/>
        </c:spPr>
        <c:txPr>
          <a:bodyPr rot="-60000000" spcFirstLastPara="1" vertOverflow="ellipsis" vert="horz" wrap="square" anchor="ctr" anchorCtr="1"/>
          <a:lstStyle/>
          <a:p>
            <a:pPr>
              <a:defRPr lang="ja-JP" sz="900" b="0" i="0" u="none" strike="noStrike"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413979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068255856876124E-2"/>
          <c:y val="7.6953897580314234E-2"/>
          <c:w val="0.91932684457469394"/>
          <c:h val="0.74708365737140314"/>
        </c:manualLayout>
      </c:layout>
      <c:barChart>
        <c:barDir val="col"/>
        <c:grouping val="stacked"/>
        <c:varyColors val="0"/>
        <c:ser>
          <c:idx val="0"/>
          <c:order val="0"/>
          <c:tx>
            <c:strRef>
              <c:f>年度末!$A$5</c:f>
              <c:strCache>
                <c:ptCount val="1"/>
                <c:pt idx="0">
                  <c:v>Magokoro Bento</c:v>
                </c:pt>
              </c:strCache>
            </c:strRef>
          </c:tx>
          <c:spPr>
            <a:solidFill>
              <a:srgbClr val="ECB4E8"/>
            </a:solidFill>
            <a:ln w="25400">
              <a:noFill/>
            </a:ln>
          </c:spPr>
          <c:invertIfNegative val="0"/>
          <c:dLbls>
            <c:spPr>
              <a:noFill/>
              <a:ln w="25400">
                <a:noFill/>
              </a:ln>
            </c:spPr>
            <c:txPr>
              <a:bodyPr rot="0" vert="horz"/>
              <a:lstStyle/>
              <a:p>
                <a:pPr>
                  <a:defRPr lang="ja-JP"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年度末!$B$4:$N$4</c:f>
              <c:strCache>
                <c:ptCount val="13"/>
                <c:pt idx="0">
                  <c:v>FY2008</c:v>
                </c:pt>
                <c:pt idx="1">
                  <c:v>FY2009</c:v>
                </c:pt>
                <c:pt idx="2">
                  <c:v>FY2010</c:v>
                </c:pt>
                <c:pt idx="3">
                  <c:v>FY2011</c:v>
                </c:pt>
                <c:pt idx="4">
                  <c:v>FY2012</c:v>
                </c:pt>
                <c:pt idx="5">
                  <c:v>FY2013</c:v>
                </c:pt>
                <c:pt idx="6">
                  <c:v>FY2014</c:v>
                </c:pt>
                <c:pt idx="7">
                  <c:v>FY2015</c:v>
                </c:pt>
                <c:pt idx="8">
                  <c:v>FY2016</c:v>
                </c:pt>
                <c:pt idx="9">
                  <c:v>FY2017</c:v>
                </c:pt>
                <c:pt idx="10">
                  <c:v>FY2018</c:v>
                </c:pt>
                <c:pt idx="11">
                  <c:v>FY2019</c:v>
                </c:pt>
                <c:pt idx="12">
                  <c:v>FY2020</c:v>
                </c:pt>
              </c:strCache>
            </c:strRef>
          </c:cat>
          <c:val>
            <c:numRef>
              <c:f>年度末!$B$5:$N$5</c:f>
              <c:numCache>
                <c:formatCode>#,##0_);[Red]\(#,##0\)</c:formatCode>
                <c:ptCount val="13"/>
                <c:pt idx="1">
                  <c:v>14</c:v>
                </c:pt>
                <c:pt idx="2">
                  <c:v>85</c:v>
                </c:pt>
                <c:pt idx="3">
                  <c:v>169</c:v>
                </c:pt>
                <c:pt idx="4">
                  <c:v>238</c:v>
                </c:pt>
                <c:pt idx="5">
                  <c:v>323</c:v>
                </c:pt>
                <c:pt idx="6">
                  <c:v>361</c:v>
                </c:pt>
                <c:pt idx="7">
                  <c:v>352</c:v>
                </c:pt>
                <c:pt idx="8">
                  <c:v>356</c:v>
                </c:pt>
                <c:pt idx="9">
                  <c:v>367</c:v>
                </c:pt>
                <c:pt idx="10" formatCode="General">
                  <c:v>381</c:v>
                </c:pt>
                <c:pt idx="11" formatCode="General">
                  <c:v>430</c:v>
                </c:pt>
                <c:pt idx="12">
                  <c:v>496</c:v>
                </c:pt>
              </c:numCache>
            </c:numRef>
          </c:val>
          <c:extLst>
            <c:ext xmlns:c16="http://schemas.microsoft.com/office/drawing/2014/chart" uri="{C3380CC4-5D6E-409C-BE32-E72D297353CC}">
              <c16:uniqueId val="{00000000-E1D4-473F-933C-389D0FC8A977}"/>
            </c:ext>
          </c:extLst>
        </c:ser>
        <c:ser>
          <c:idx val="1"/>
          <c:order val="1"/>
          <c:tx>
            <c:strRef>
              <c:f>年度末!$A$6</c:f>
              <c:strCache>
                <c:ptCount val="1"/>
                <c:pt idx="0">
                  <c:v>Haishoku no Fureai</c:v>
                </c:pt>
              </c:strCache>
            </c:strRef>
          </c:tx>
          <c:spPr>
            <a:solidFill>
              <a:srgbClr val="FFCC66"/>
            </a:solidFill>
            <a:ln w="25400">
              <a:noFill/>
            </a:ln>
          </c:spPr>
          <c:invertIfNegative val="0"/>
          <c:dLbls>
            <c:dLbl>
              <c:idx val="8"/>
              <c:layout>
                <c:manualLayout>
                  <c:x val="-1.0183438220847632E-16"/>
                  <c:y val="4.767580452920099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1D4-473F-933C-389D0FC8A977}"/>
                </c:ext>
              </c:extLst>
            </c:dLbl>
            <c:spPr>
              <a:noFill/>
              <a:ln w="25400">
                <a:noFill/>
              </a:ln>
            </c:spPr>
            <c:txPr>
              <a:bodyPr rot="0" vert="horz"/>
              <a:lstStyle/>
              <a:p>
                <a:pPr>
                  <a:defRPr lang="ja-JP" sz="1050" b="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年度末!$B$4:$N$4</c:f>
              <c:strCache>
                <c:ptCount val="13"/>
                <c:pt idx="0">
                  <c:v>FY2008</c:v>
                </c:pt>
                <c:pt idx="1">
                  <c:v>FY2009</c:v>
                </c:pt>
                <c:pt idx="2">
                  <c:v>FY2010</c:v>
                </c:pt>
                <c:pt idx="3">
                  <c:v>FY2011</c:v>
                </c:pt>
                <c:pt idx="4">
                  <c:v>FY2012</c:v>
                </c:pt>
                <c:pt idx="5">
                  <c:v>FY2013</c:v>
                </c:pt>
                <c:pt idx="6">
                  <c:v>FY2014</c:v>
                </c:pt>
                <c:pt idx="7">
                  <c:v>FY2015</c:v>
                </c:pt>
                <c:pt idx="8">
                  <c:v>FY2016</c:v>
                </c:pt>
                <c:pt idx="9">
                  <c:v>FY2017</c:v>
                </c:pt>
                <c:pt idx="10">
                  <c:v>FY2018</c:v>
                </c:pt>
                <c:pt idx="11">
                  <c:v>FY2019</c:v>
                </c:pt>
                <c:pt idx="12">
                  <c:v>FY2020</c:v>
                </c:pt>
              </c:strCache>
            </c:strRef>
          </c:cat>
          <c:val>
            <c:numRef>
              <c:f>年度末!$B$6:$N$6</c:f>
              <c:numCache>
                <c:formatCode>General</c:formatCode>
                <c:ptCount val="13"/>
                <c:pt idx="6" formatCode="#,##0_);[Red]\(#,##0\)">
                  <c:v>14</c:v>
                </c:pt>
                <c:pt idx="7" formatCode="#,##0_);[Red]\(#,##0\)">
                  <c:v>85</c:v>
                </c:pt>
                <c:pt idx="8" formatCode="#,##0_);[Red]\(#,##0\)">
                  <c:v>138</c:v>
                </c:pt>
                <c:pt idx="9" formatCode="#,##0_);[Red]\(#,##0\)">
                  <c:v>196</c:v>
                </c:pt>
                <c:pt idx="10">
                  <c:v>245</c:v>
                </c:pt>
                <c:pt idx="11">
                  <c:v>299</c:v>
                </c:pt>
                <c:pt idx="12" formatCode="#,##0_);[Red]\(#,##0\)">
                  <c:v>338</c:v>
                </c:pt>
              </c:numCache>
            </c:numRef>
          </c:val>
          <c:extLst>
            <c:ext xmlns:c16="http://schemas.microsoft.com/office/drawing/2014/chart" uri="{C3380CC4-5D6E-409C-BE32-E72D297353CC}">
              <c16:uniqueId val="{00000002-E1D4-473F-933C-389D0FC8A977}"/>
            </c:ext>
          </c:extLst>
        </c:ser>
        <c:ser>
          <c:idx val="2"/>
          <c:order val="2"/>
          <c:tx>
            <c:strRef>
              <c:f>年度末!$A$7</c:f>
              <c:strCache>
                <c:ptCount val="1"/>
                <c:pt idx="0">
                  <c:v>Directly Managed Store</c:v>
                </c:pt>
              </c:strCache>
            </c:strRef>
          </c:tx>
          <c:spPr>
            <a:solidFill>
              <a:schemeClr val="bg1">
                <a:lumMod val="50000"/>
              </a:schemeClr>
            </a:solidFill>
            <a:ln w="25400">
              <a:noFill/>
            </a:ln>
          </c:spPr>
          <c:invertIfNegative val="0"/>
          <c:dLbls>
            <c:dLbl>
              <c:idx val="0"/>
              <c:layout>
                <c:manualLayout>
                  <c:x val="-1.4684286114180481E-3"/>
                  <c:y val="-2.069474758460403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1D4-473F-933C-389D0FC8A977}"/>
                </c:ext>
              </c:extLst>
            </c:dLbl>
            <c:dLbl>
              <c:idx val="1"/>
              <c:layout>
                <c:manualLayout>
                  <c:x val="0"/>
                  <c:y val="-2.365114009669043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1D4-473F-933C-389D0FC8A977}"/>
                </c:ext>
              </c:extLst>
            </c:dLbl>
            <c:dLbl>
              <c:idx val="2"/>
              <c:layout>
                <c:manualLayout>
                  <c:x val="0"/>
                  <c:y val="-1.7738355072517746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1D4-473F-933C-389D0FC8A977}"/>
                </c:ext>
              </c:extLst>
            </c:dLbl>
            <c:dLbl>
              <c:idx val="3"/>
              <c:layout>
                <c:manualLayout>
                  <c:x val="0"/>
                  <c:y val="-1.7738355072517746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1D4-473F-933C-389D0FC8A977}"/>
                </c:ext>
              </c:extLst>
            </c:dLbl>
            <c:dLbl>
              <c:idx val="4"/>
              <c:layout>
                <c:manualLayout>
                  <c:x val="-2.936857222836123E-3"/>
                  <c:y val="-2.6607532608776675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1D4-473F-933C-389D0FC8A977}"/>
                </c:ext>
              </c:extLst>
            </c:dLbl>
            <c:dLbl>
              <c:idx val="5"/>
              <c:layout>
                <c:manualLayout>
                  <c:x val="0"/>
                  <c:y val="-2.956392512086291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1D4-473F-933C-389D0FC8A977}"/>
                </c:ext>
              </c:extLst>
            </c:dLbl>
            <c:dLbl>
              <c:idx val="6"/>
              <c:layout>
                <c:manualLayout>
                  <c:x val="1.4684286114179537E-3"/>
                  <c:y val="-2.06947475846040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1D4-473F-933C-389D0FC8A977}"/>
                </c:ext>
              </c:extLst>
            </c:dLbl>
            <c:spPr>
              <a:noFill/>
              <a:ln w="25400">
                <a:noFill/>
              </a:ln>
            </c:spPr>
            <c:txPr>
              <a:bodyPr rot="0" vert="horz"/>
              <a:lstStyle/>
              <a:p>
                <a:pPr>
                  <a:defRPr lang="ja-JP" sz="1050" b="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年度末!$B$4:$N$4</c:f>
              <c:strCache>
                <c:ptCount val="13"/>
                <c:pt idx="0">
                  <c:v>FY2008</c:v>
                </c:pt>
                <c:pt idx="1">
                  <c:v>FY2009</c:v>
                </c:pt>
                <c:pt idx="2">
                  <c:v>FY2010</c:v>
                </c:pt>
                <c:pt idx="3">
                  <c:v>FY2011</c:v>
                </c:pt>
                <c:pt idx="4">
                  <c:v>FY2012</c:v>
                </c:pt>
                <c:pt idx="5">
                  <c:v>FY2013</c:v>
                </c:pt>
                <c:pt idx="6">
                  <c:v>FY2014</c:v>
                </c:pt>
                <c:pt idx="7">
                  <c:v>FY2015</c:v>
                </c:pt>
                <c:pt idx="8">
                  <c:v>FY2016</c:v>
                </c:pt>
                <c:pt idx="9">
                  <c:v>FY2017</c:v>
                </c:pt>
                <c:pt idx="10">
                  <c:v>FY2018</c:v>
                </c:pt>
                <c:pt idx="11">
                  <c:v>FY2019</c:v>
                </c:pt>
                <c:pt idx="12">
                  <c:v>FY2020</c:v>
                </c:pt>
              </c:strCache>
            </c:strRef>
          </c:cat>
          <c:val>
            <c:numRef>
              <c:f>年度末!$B$7:$N$7</c:f>
              <c:numCache>
                <c:formatCode>#,##0_);[Red]\(#,##0\)</c:formatCode>
                <c:ptCount val="13"/>
                <c:pt idx="0">
                  <c:v>1</c:v>
                </c:pt>
                <c:pt idx="1">
                  <c:v>1</c:v>
                </c:pt>
                <c:pt idx="2">
                  <c:v>3</c:v>
                </c:pt>
                <c:pt idx="3">
                  <c:v>4</c:v>
                </c:pt>
                <c:pt idx="4">
                  <c:v>7</c:v>
                </c:pt>
                <c:pt idx="5">
                  <c:v>9</c:v>
                </c:pt>
                <c:pt idx="6">
                  <c:v>2</c:v>
                </c:pt>
              </c:numCache>
            </c:numRef>
          </c:val>
          <c:extLst>
            <c:ext xmlns:c16="http://schemas.microsoft.com/office/drawing/2014/chart" uri="{C3380CC4-5D6E-409C-BE32-E72D297353CC}">
              <c16:uniqueId val="{0000000A-E1D4-473F-933C-389D0FC8A977}"/>
            </c:ext>
          </c:extLst>
        </c:ser>
        <c:dLbls>
          <c:showLegendKey val="0"/>
          <c:showVal val="0"/>
          <c:showCatName val="0"/>
          <c:showSerName val="0"/>
          <c:showPercent val="0"/>
          <c:showBubbleSize val="0"/>
        </c:dLbls>
        <c:gapWidth val="100"/>
        <c:overlap val="100"/>
        <c:axId val="413095664"/>
        <c:axId val="413099192"/>
      </c:barChart>
      <c:catAx>
        <c:axId val="413095664"/>
        <c:scaling>
          <c:orientation val="minMax"/>
        </c:scaling>
        <c:delete val="0"/>
        <c:axPos val="b"/>
        <c:numFmt formatCode="General" sourceLinked="1"/>
        <c:majorTickMark val="none"/>
        <c:minorTickMark val="none"/>
        <c:tickLblPos val="nextTo"/>
        <c:spPr>
          <a:ln w="3175">
            <a:solidFill>
              <a:srgbClr val="000000"/>
            </a:solidFill>
            <a:prstDash val="solid"/>
          </a:ln>
        </c:spPr>
        <c:txPr>
          <a:bodyPr rot="-60000000" vert="horz"/>
          <a:lstStyle/>
          <a:p>
            <a:pPr>
              <a:defRPr lang="ja-JP" sz="900" b="0" baseline="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413099192"/>
        <c:crosses val="autoZero"/>
        <c:auto val="1"/>
        <c:lblAlgn val="ctr"/>
        <c:lblOffset val="100"/>
        <c:noMultiLvlLbl val="0"/>
      </c:catAx>
      <c:valAx>
        <c:axId val="413099192"/>
        <c:scaling>
          <c:orientation val="minMax"/>
        </c:scaling>
        <c:delete val="0"/>
        <c:axPos val="l"/>
        <c:majorGridlines>
          <c:spPr>
            <a:ln w="9525" cap="flat" cmpd="sng" algn="ctr">
              <a:noFill/>
              <a:round/>
            </a:ln>
            <a:effectLst/>
          </c:spPr>
        </c:majorGridlines>
        <c:numFmt formatCode="#,##0_);[Red]\(#,##0\)" sourceLinked="1"/>
        <c:majorTickMark val="out"/>
        <c:minorTickMark val="none"/>
        <c:tickLblPos val="nextTo"/>
        <c:spPr>
          <a:ln w="9525">
            <a:solidFill>
              <a:schemeClr val="tx1"/>
            </a:solidFill>
          </a:ln>
        </c:spPr>
        <c:txPr>
          <a:bodyPr rot="-60000000" vert="horz"/>
          <a:lstStyle/>
          <a:p>
            <a:pPr>
              <a:defRPr lang="ja-JP" sz="900" b="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413095664"/>
        <c:crosses val="autoZero"/>
        <c:crossBetween val="between"/>
        <c:majorUnit val="100"/>
      </c:valAx>
      <c:spPr>
        <a:noFill/>
        <a:ln w="12700">
          <a:noFill/>
          <a:prstDash val="solid"/>
        </a:ln>
      </c:spPr>
    </c:plotArea>
    <c:legend>
      <c:legendPos val="b"/>
      <c:layout>
        <c:manualLayout>
          <c:xMode val="edge"/>
          <c:yMode val="edge"/>
          <c:x val="0.28927087378640776"/>
          <c:y val="0.92407628128724673"/>
          <c:w val="0.44760021574973025"/>
          <c:h val="4.9702026221692494E-2"/>
        </c:manualLayout>
      </c:layout>
      <c:overlay val="0"/>
      <c:spPr>
        <a:noFill/>
        <a:ln w="25400">
          <a:noFill/>
        </a:ln>
      </c:spPr>
      <c:txPr>
        <a:bodyPr rot="0" vert="horz"/>
        <a:lstStyle/>
        <a:p>
          <a:pPr>
            <a:defRPr lang="ja-JP" sz="900" b="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legend>
    <c:plotVisOnly val="1"/>
    <c:dispBlanksAs val="gap"/>
    <c:showDLblsOverMax val="0"/>
  </c:chart>
  <c:spPr>
    <a:noFill/>
    <a:ln>
      <a:noFill/>
    </a:ln>
  </c:spPr>
  <c:txPr>
    <a:bodyPr/>
    <a:lstStyle/>
    <a:p>
      <a:pPr>
        <a:defRPr sz="1200" b="1" baseline="0">
          <a:latin typeface="ＭＳ Ｐゴシック" panose="020B0600070205080204" pitchFamily="50" charset="-128"/>
          <a:ea typeface="ＭＳ Ｐゴシック" panose="020B0600070205080204" pitchFamily="50" charset="-128"/>
        </a:defRPr>
      </a:pPr>
      <a:endParaRPr lang="ja-JP"/>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en-US" altLang="ja-JP" dirty="0">
                <a:latin typeface="Arial" panose="020B0604020202020204" pitchFamily="34" charset="0"/>
                <a:cs typeface="Arial" panose="020B0604020202020204" pitchFamily="34" charset="0"/>
              </a:rPr>
              <a:t>Sales</a:t>
            </a:r>
            <a:r>
              <a:rPr lang="en-US" altLang="ja-JP" baseline="0" dirty="0">
                <a:latin typeface="Arial" panose="020B0604020202020204" pitchFamily="34" charset="0"/>
                <a:cs typeface="Arial" panose="020B0604020202020204" pitchFamily="34" charset="0"/>
              </a:rPr>
              <a:t> Projection Forecast</a:t>
            </a:r>
            <a:endParaRPr lang="ja-JP" altLang="en-US" dirty="0">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2.7246972558604594E-2"/>
          <c:y val="0.10476271847825326"/>
          <c:w val="0.94867435364324604"/>
          <c:h val="0.72561191204417685"/>
        </c:manualLayout>
      </c:layout>
      <c:barChart>
        <c:barDir val="col"/>
        <c:grouping val="stacked"/>
        <c:varyColors val="0"/>
        <c:ser>
          <c:idx val="0"/>
          <c:order val="0"/>
          <c:tx>
            <c:strRef>
              <c:f>Sheet1!$C$1</c:f>
              <c:strCache>
                <c:ptCount val="1"/>
                <c:pt idx="0">
                  <c:v>FC加盟店</c:v>
                </c:pt>
              </c:strCache>
            </c:strRef>
          </c:tx>
          <c:spPr>
            <a:solidFill>
              <a:schemeClr val="accent1"/>
            </a:solidFill>
            <a:ln>
              <a:noFill/>
            </a:ln>
            <a:effectLst/>
          </c:spPr>
          <c:invertIfNegative val="0"/>
          <c:dPt>
            <c:idx val="0"/>
            <c:invertIfNegative val="0"/>
            <c:bubble3D val="0"/>
            <c:spPr>
              <a:solidFill>
                <a:srgbClr val="264C27"/>
              </a:solidFill>
              <a:ln>
                <a:noFill/>
              </a:ln>
              <a:effectLst/>
            </c:spPr>
            <c:extLst>
              <c:ext xmlns:c16="http://schemas.microsoft.com/office/drawing/2014/chart" uri="{C3380CC4-5D6E-409C-BE32-E72D297353CC}">
                <c16:uniqueId val="{00000000-6B67-4CAB-A70B-3710DC0AD845}"/>
              </c:ext>
            </c:extLst>
          </c:dPt>
          <c:dPt>
            <c:idx val="1"/>
            <c:invertIfNegative val="0"/>
            <c:bubble3D val="0"/>
            <c:spPr>
              <a:solidFill>
                <a:srgbClr val="62AE33"/>
              </a:solidFill>
              <a:ln>
                <a:noFill/>
              </a:ln>
              <a:effectLst/>
            </c:spPr>
            <c:extLst>
              <c:ext xmlns:c16="http://schemas.microsoft.com/office/drawing/2014/chart" uri="{C3380CC4-5D6E-409C-BE32-E72D297353CC}">
                <c16:uniqueId val="{00000001-6B67-4CAB-A70B-3710DC0AD845}"/>
              </c:ext>
            </c:extLst>
          </c:dPt>
          <c:dPt>
            <c:idx val="2"/>
            <c:invertIfNegative val="0"/>
            <c:bubble3D val="0"/>
            <c:spPr>
              <a:solidFill>
                <a:srgbClr val="62AE33"/>
              </a:solidFill>
              <a:ln>
                <a:noFill/>
              </a:ln>
              <a:effectLst/>
            </c:spPr>
            <c:extLst>
              <c:ext xmlns:c16="http://schemas.microsoft.com/office/drawing/2014/chart" uri="{C3380CC4-5D6E-409C-BE32-E72D297353CC}">
                <c16:uniqueId val="{00000002-6B67-4CAB-A70B-3710DC0AD845}"/>
              </c:ext>
            </c:extLst>
          </c:dPt>
          <c:dPt>
            <c:idx val="3"/>
            <c:invertIfNegative val="0"/>
            <c:bubble3D val="0"/>
            <c:spPr>
              <a:solidFill>
                <a:srgbClr val="62AE33"/>
              </a:solidFill>
              <a:ln>
                <a:noFill/>
              </a:ln>
              <a:effectLst/>
            </c:spPr>
            <c:extLst>
              <c:ext xmlns:c16="http://schemas.microsoft.com/office/drawing/2014/chart" uri="{C3380CC4-5D6E-409C-BE32-E72D297353CC}">
                <c16:uniqueId val="{00000003-6B67-4CAB-A70B-3710DC0AD845}"/>
              </c:ext>
            </c:extLst>
          </c:dPt>
          <c:dPt>
            <c:idx val="4"/>
            <c:invertIfNegative val="0"/>
            <c:bubble3D val="0"/>
            <c:spPr>
              <a:solidFill>
                <a:srgbClr val="C6E0B4"/>
              </a:solidFill>
              <a:ln>
                <a:noFill/>
              </a:ln>
              <a:effectLst/>
            </c:spPr>
            <c:extLst>
              <c:ext xmlns:c16="http://schemas.microsoft.com/office/drawing/2014/chart" uri="{C3380CC4-5D6E-409C-BE32-E72D297353CC}">
                <c16:uniqueId val="{0000000A-DD8D-42B1-AAF9-8773767202FA}"/>
              </c:ext>
            </c:extLst>
          </c:dPt>
          <c:dPt>
            <c:idx val="5"/>
            <c:invertIfNegative val="0"/>
            <c:bubble3D val="0"/>
            <c:spPr>
              <a:solidFill>
                <a:srgbClr val="C6E0B4"/>
              </a:solidFill>
              <a:ln>
                <a:noFill/>
              </a:ln>
              <a:effectLst/>
            </c:spPr>
            <c:extLst>
              <c:ext xmlns:c16="http://schemas.microsoft.com/office/drawing/2014/chart" uri="{C3380CC4-5D6E-409C-BE32-E72D297353CC}">
                <c16:uniqueId val="{00000004-6B67-4CAB-A70B-3710DC0AD845}"/>
              </c:ext>
            </c:extLst>
          </c:dPt>
          <c:cat>
            <c:strRef>
              <c:f>Sheet1!$A$2:$A$7</c:f>
              <c:strCache>
                <c:ptCount val="6"/>
                <c:pt idx="0">
                  <c:v>2020/7期実績</c:v>
                </c:pt>
                <c:pt idx="1">
                  <c:v>2021/7期</c:v>
                </c:pt>
                <c:pt idx="2">
                  <c:v>2022/7期</c:v>
                </c:pt>
                <c:pt idx="3">
                  <c:v>2023/7期</c:v>
                </c:pt>
                <c:pt idx="4">
                  <c:v>2024/7期</c:v>
                </c:pt>
                <c:pt idx="5">
                  <c:v>2025/7期</c:v>
                </c:pt>
              </c:strCache>
            </c:strRef>
          </c:cat>
          <c:val>
            <c:numRef>
              <c:f>Sheet1!$C$2:$C$7</c:f>
              <c:numCache>
                <c:formatCode>General</c:formatCode>
                <c:ptCount val="6"/>
                <c:pt idx="0">
                  <c:v>6350</c:v>
                </c:pt>
                <c:pt idx="1">
                  <c:v>6942</c:v>
                </c:pt>
                <c:pt idx="2">
                  <c:v>7576</c:v>
                </c:pt>
                <c:pt idx="3">
                  <c:v>8351</c:v>
                </c:pt>
                <c:pt idx="4">
                  <c:v>12703</c:v>
                </c:pt>
                <c:pt idx="5">
                  <c:v>14003</c:v>
                </c:pt>
              </c:numCache>
            </c:numRef>
          </c:val>
          <c:extLst>
            <c:ext xmlns:c16="http://schemas.microsoft.com/office/drawing/2014/chart" uri="{C3380CC4-5D6E-409C-BE32-E72D297353CC}">
              <c16:uniqueId val="{00000000-C927-4162-9EBD-1747120472C3}"/>
            </c:ext>
          </c:extLst>
        </c:ser>
        <c:ser>
          <c:idx val="1"/>
          <c:order val="1"/>
          <c:tx>
            <c:strRef>
              <c:f>Sheet1!$D$1</c:f>
              <c:strCache>
                <c:ptCount val="1"/>
                <c:pt idx="0">
                  <c:v>高齢者施設等</c:v>
                </c:pt>
              </c:strCache>
            </c:strRef>
          </c:tx>
          <c:spPr>
            <a:solidFill>
              <a:srgbClr val="92D050"/>
            </a:solidFill>
            <a:ln>
              <a:noFill/>
            </a:ln>
            <a:effectLst/>
          </c:spPr>
          <c:invertIfNegative val="0"/>
          <c:dPt>
            <c:idx val="0"/>
            <c:invertIfNegative val="0"/>
            <c:bubble3D val="0"/>
            <c:spPr>
              <a:solidFill>
                <a:srgbClr val="62AE33"/>
              </a:solidFill>
              <a:ln>
                <a:noFill/>
              </a:ln>
              <a:effectLst/>
            </c:spPr>
            <c:extLst>
              <c:ext xmlns:c16="http://schemas.microsoft.com/office/drawing/2014/chart" uri="{C3380CC4-5D6E-409C-BE32-E72D297353CC}">
                <c16:uniqueId val="{0000000C-0083-425B-81C9-5492474EDF2A}"/>
              </c:ext>
            </c:extLst>
          </c:dPt>
          <c:cat>
            <c:strRef>
              <c:f>Sheet1!$A$2:$A$7</c:f>
              <c:strCache>
                <c:ptCount val="6"/>
                <c:pt idx="0">
                  <c:v>2020/7期実績</c:v>
                </c:pt>
                <c:pt idx="1">
                  <c:v>2021/7期</c:v>
                </c:pt>
                <c:pt idx="2">
                  <c:v>2022/7期</c:v>
                </c:pt>
                <c:pt idx="3">
                  <c:v>2023/7期</c:v>
                </c:pt>
                <c:pt idx="4">
                  <c:v>2024/7期</c:v>
                </c:pt>
                <c:pt idx="5">
                  <c:v>2025/7期</c:v>
                </c:pt>
              </c:strCache>
            </c:strRef>
          </c:cat>
          <c:val>
            <c:numRef>
              <c:f>Sheet1!$D$2:$D$7</c:f>
              <c:numCache>
                <c:formatCode>General</c:formatCode>
                <c:ptCount val="6"/>
                <c:pt idx="0">
                  <c:v>1191</c:v>
                </c:pt>
                <c:pt idx="1">
                  <c:v>1210</c:v>
                </c:pt>
                <c:pt idx="2">
                  <c:v>1349</c:v>
                </c:pt>
                <c:pt idx="3">
                  <c:v>1524</c:v>
                </c:pt>
              </c:numCache>
            </c:numRef>
          </c:val>
          <c:extLst>
            <c:ext xmlns:c16="http://schemas.microsoft.com/office/drawing/2014/chart" uri="{C3380CC4-5D6E-409C-BE32-E72D297353CC}">
              <c16:uniqueId val="{0000000C-DE6D-47D8-9E3A-17E71A1FA39F}"/>
            </c:ext>
          </c:extLst>
        </c:ser>
        <c:ser>
          <c:idx val="2"/>
          <c:order val="2"/>
          <c:tx>
            <c:strRef>
              <c:f>Sheet1!$E$1</c:f>
              <c:strCache>
                <c:ptCount val="1"/>
                <c:pt idx="0">
                  <c:v>OEM・その他</c:v>
                </c:pt>
              </c:strCache>
            </c:strRef>
          </c:tx>
          <c:spPr>
            <a:solidFill>
              <a:srgbClr val="99FF66"/>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D-0083-425B-81C9-5492474EDF2A}"/>
              </c:ext>
            </c:extLst>
          </c:dPt>
          <c:cat>
            <c:strRef>
              <c:f>Sheet1!$A$2:$A$7</c:f>
              <c:strCache>
                <c:ptCount val="6"/>
                <c:pt idx="0">
                  <c:v>2020/7期実績</c:v>
                </c:pt>
                <c:pt idx="1">
                  <c:v>2021/7期</c:v>
                </c:pt>
                <c:pt idx="2">
                  <c:v>2022/7期</c:v>
                </c:pt>
                <c:pt idx="3">
                  <c:v>2023/7期</c:v>
                </c:pt>
                <c:pt idx="4">
                  <c:v>2024/7期</c:v>
                </c:pt>
                <c:pt idx="5">
                  <c:v>2025/7期</c:v>
                </c:pt>
              </c:strCache>
            </c:strRef>
          </c:cat>
          <c:val>
            <c:numRef>
              <c:f>Sheet1!$E$2:$E$7</c:f>
              <c:numCache>
                <c:formatCode>General</c:formatCode>
                <c:ptCount val="6"/>
                <c:pt idx="0">
                  <c:v>1290</c:v>
                </c:pt>
                <c:pt idx="1">
                  <c:v>1380</c:v>
                </c:pt>
                <c:pt idx="2">
                  <c:v>1467</c:v>
                </c:pt>
                <c:pt idx="3">
                  <c:v>1634</c:v>
                </c:pt>
              </c:numCache>
            </c:numRef>
          </c:val>
          <c:extLst>
            <c:ext xmlns:c16="http://schemas.microsoft.com/office/drawing/2014/chart" uri="{C3380CC4-5D6E-409C-BE32-E72D297353CC}">
              <c16:uniqueId val="{0000000D-DE6D-47D8-9E3A-17E71A1FA39F}"/>
            </c:ext>
          </c:extLst>
        </c:ser>
        <c:dLbls>
          <c:showLegendKey val="0"/>
          <c:showVal val="0"/>
          <c:showCatName val="0"/>
          <c:showSerName val="0"/>
          <c:showPercent val="0"/>
          <c:showBubbleSize val="0"/>
        </c:dLbls>
        <c:gapWidth val="219"/>
        <c:overlap val="100"/>
        <c:axId val="230146336"/>
        <c:axId val="265216672"/>
      </c:barChart>
      <c:catAx>
        <c:axId val="23014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265216672"/>
        <c:crosses val="autoZero"/>
        <c:auto val="1"/>
        <c:lblAlgn val="ctr"/>
        <c:lblOffset val="100"/>
        <c:noMultiLvlLbl val="0"/>
      </c:catAx>
      <c:valAx>
        <c:axId val="265216672"/>
        <c:scaling>
          <c:orientation val="minMax"/>
          <c:max val="150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30146336"/>
        <c:crosses val="autoZero"/>
        <c:crossBetween val="between"/>
        <c:majorUnit val="5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drawing1.xml><?xml version="1.0" encoding="utf-8"?>
<c:userShapes xmlns:c="http://schemas.openxmlformats.org/drawingml/2006/chart">
  <cdr:relSizeAnchor xmlns:cdr="http://schemas.openxmlformats.org/drawingml/2006/chartDrawing">
    <cdr:from>
      <cdr:x>0.39197</cdr:x>
      <cdr:y>0.13124</cdr:y>
    </cdr:from>
    <cdr:to>
      <cdr:x>0.5964</cdr:x>
      <cdr:y>0.22574</cdr:y>
    </cdr:to>
    <cdr:sp macro="" textlink="">
      <cdr:nvSpPr>
        <cdr:cNvPr id="2" name="四角形吹き出し 1"/>
        <cdr:cNvSpPr/>
      </cdr:nvSpPr>
      <cdr:spPr bwMode="auto">
        <a:xfrm xmlns:a="http://schemas.openxmlformats.org/drawingml/2006/main">
          <a:off x="3618315" y="627238"/>
          <a:ext cx="1887104" cy="451646"/>
        </a:xfrm>
        <a:prstGeom xmlns:a="http://schemas.openxmlformats.org/drawingml/2006/main" prst="wedgeRectCallout">
          <a:avLst>
            <a:gd name="adj1" fmla="val 94584"/>
            <a:gd name="adj2" fmla="val 50683"/>
          </a:avLst>
        </a:prstGeom>
        <a:ln xmlns:a="http://schemas.openxmlformats.org/drawingml/2006/main">
          <a:headEnd type="none" w="med" len="med"/>
          <a:tailEnd type="none" w="med" len="med"/>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horz" wrap="square" lIns="91440" tIns="45720" rIns="91440" bIns="45720" numCol="1" rtlCol="0" anchor="ctr" anchorCtr="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dirty="0"/>
            <a:t>Baby boomer generation will become late-stage elderly</a:t>
          </a:r>
          <a:endParaRPr lang="ja-JP" altLang="ja-JP" dirty="0"/>
        </a:p>
      </cdr:txBody>
    </cdr:sp>
  </cdr:relSizeAnchor>
</c:userShapes>
</file>

<file path=ppt/drawings/drawing2.xml><?xml version="1.0" encoding="utf-8"?>
<c:userShapes xmlns:c="http://schemas.openxmlformats.org/drawingml/2006/chart">
  <cdr:relSizeAnchor xmlns:cdr="http://schemas.openxmlformats.org/drawingml/2006/chartDrawing">
    <cdr:from>
      <cdr:x>0.14598</cdr:x>
      <cdr:y>0.78867</cdr:y>
    </cdr:from>
    <cdr:to>
      <cdr:x>0.41864</cdr:x>
      <cdr:y>0.86363</cdr:y>
    </cdr:to>
    <cdr:sp macro="" textlink="">
      <cdr:nvSpPr>
        <cdr:cNvPr id="4" name="正方形/長方形 3"/>
        <cdr:cNvSpPr/>
      </cdr:nvSpPr>
      <cdr:spPr bwMode="auto">
        <a:xfrm xmlns:a="http://schemas.openxmlformats.org/drawingml/2006/main">
          <a:off x="792099" y="2664285"/>
          <a:ext cx="1479499" cy="253230"/>
        </a:xfrm>
        <a:prstGeom xmlns:a="http://schemas.openxmlformats.org/drawingml/2006/main" prst="rect">
          <a:avLst/>
        </a:prstGeom>
        <a:solidFill xmlns:a="http://schemas.openxmlformats.org/drawingml/2006/main">
          <a:srgbClr val="5096C8"/>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rtlCol="0" anchor="ctr" anchorCtr="0" compatLnSpc="1">
          <a:prstTxWarp prst="textNoShape">
            <a:avLst/>
          </a:prstTxWarp>
          <a:noAutofit/>
        </a:bodyPr>
        <a:lstStyle xmlns:a="http://schemas.openxmlformats.org/drawingml/2006/main"/>
        <a:p xmlns:a="http://schemas.openxmlformats.org/drawingml/2006/main">
          <a:pPr algn="ctr"/>
          <a:r>
            <a:rPr lang="en-US" altLang="ja-JP" sz="1000" b="0" dirty="0">
              <a:latin typeface="Arial" panose="020B0604020202020204" pitchFamily="34" charset="0"/>
              <a:ea typeface="メイリオ" panose="020B0604030504040204" pitchFamily="50" charset="-128"/>
              <a:cs typeface="Arial" panose="020B0604020202020204" pitchFamily="34" charset="0"/>
            </a:rPr>
            <a:t>Supporting Population</a:t>
          </a:r>
          <a:endParaRPr lang="ja-JP" sz="1000" b="0" dirty="0">
            <a:latin typeface="Arial" panose="020B0604020202020204" pitchFamily="34" charset="0"/>
            <a:ea typeface="メイリオ" panose="020B0604030504040204" pitchFamily="50" charset="-128"/>
            <a:cs typeface="Arial" panose="020B0604020202020204" pitchFamily="34" charset="0"/>
          </a:endParaRPr>
        </a:p>
      </cdr:txBody>
    </cdr:sp>
  </cdr:relSizeAnchor>
  <cdr:relSizeAnchor xmlns:cdr="http://schemas.openxmlformats.org/drawingml/2006/chartDrawing">
    <cdr:from>
      <cdr:x>0.13562</cdr:x>
      <cdr:y>0.1983</cdr:y>
    </cdr:from>
    <cdr:to>
      <cdr:x>0.40537</cdr:x>
      <cdr:y>0.26537</cdr:y>
    </cdr:to>
    <cdr:sp macro="" textlink="">
      <cdr:nvSpPr>
        <cdr:cNvPr id="5" name="正方形/長方形 4"/>
        <cdr:cNvSpPr/>
      </cdr:nvSpPr>
      <cdr:spPr bwMode="auto">
        <a:xfrm xmlns:a="http://schemas.openxmlformats.org/drawingml/2006/main">
          <a:off x="735884" y="669888"/>
          <a:ext cx="1463706" cy="226577"/>
        </a:xfrm>
        <a:prstGeom xmlns:a="http://schemas.openxmlformats.org/drawingml/2006/main" prst="rect">
          <a:avLst/>
        </a:prstGeom>
        <a:solidFill xmlns:a="http://schemas.openxmlformats.org/drawingml/2006/main">
          <a:srgbClr val="FF9966"/>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ctr"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000" dirty="0">
              <a:latin typeface="Arial" panose="020B0604020202020204" pitchFamily="34" charset="0"/>
              <a:ea typeface="メイリオ" panose="020B0604030504040204" pitchFamily="50" charset="-128"/>
              <a:cs typeface="Arial" panose="020B0604020202020204" pitchFamily="34" charset="0"/>
            </a:rPr>
            <a:t>Dependent Population</a:t>
          </a:r>
          <a:endParaRPr lang="ja-JP" sz="1000" dirty="0">
            <a:latin typeface="Arial" panose="020B0604020202020204" pitchFamily="34" charset="0"/>
            <a:ea typeface="メイリオ" panose="020B0604030504040204" pitchFamily="50" charset="-128"/>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0.00711</cdr:y>
    </cdr:from>
    <cdr:to>
      <cdr:x>0.0819</cdr:x>
      <cdr:y>0.04016</cdr:y>
    </cdr:to>
    <cdr:sp macro="" textlink="">
      <cdr:nvSpPr>
        <cdr:cNvPr id="7" name="テキスト ボックス 6"/>
        <cdr:cNvSpPr txBox="1"/>
      </cdr:nvSpPr>
      <cdr:spPr>
        <a:xfrm xmlns:a="http://schemas.openxmlformats.org/drawingml/2006/main">
          <a:off x="-270000" y="32305"/>
          <a:ext cx="759213" cy="1501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ja-JP" sz="900" b="0" dirty="0">
              <a:latin typeface="Arial" panose="020B0604020202020204" pitchFamily="34" charset="0"/>
              <a:ea typeface="メイリオ" panose="020B0604030504040204" pitchFamily="50" charset="-128"/>
              <a:cs typeface="Arial" panose="020B0604020202020204" pitchFamily="34" charset="0"/>
            </a:rPr>
            <a:t>(Stores</a:t>
          </a:r>
          <a:r>
            <a:rPr lang="ja-JP" altLang="en-US" sz="900" b="0" dirty="0">
              <a:latin typeface="Arial" panose="020B0604020202020204" pitchFamily="34" charset="0"/>
              <a:ea typeface="メイリオ" panose="020B0604030504040204" pitchFamily="50" charset="-128"/>
              <a:cs typeface="Arial" panose="020B0604020202020204" pitchFamily="34" charset="0"/>
            </a:rPr>
            <a:t>）</a:t>
          </a:r>
        </a:p>
      </cdr:txBody>
    </cdr:sp>
  </cdr:relSizeAnchor>
  <cdr:relSizeAnchor xmlns:cdr="http://schemas.openxmlformats.org/drawingml/2006/chartDrawing">
    <cdr:from>
      <cdr:x>0.79714</cdr:x>
      <cdr:y>0.89547</cdr:y>
    </cdr:from>
    <cdr:to>
      <cdr:x>0.98357</cdr:x>
      <cdr:y>0.9683</cdr:y>
    </cdr:to>
    <cdr:sp macro="" textlink="">
      <cdr:nvSpPr>
        <cdr:cNvPr id="2" name="テキスト ボックス 1"/>
        <cdr:cNvSpPr txBox="1"/>
      </cdr:nvSpPr>
      <cdr:spPr bwMode="auto">
        <a:xfrm xmlns:a="http://schemas.openxmlformats.org/drawingml/2006/main">
          <a:off x="7389462" y="4067590"/>
          <a:ext cx="1728192" cy="33082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none" lIns="0" tIns="72000" rIns="0" bIns="0" rtlCol="0" anchor="ctr"/>
        <a:lstStyle xmlns:a="http://schemas.openxmlformats.org/drawingml/2006/main"/>
        <a:p xmlns:a="http://schemas.openxmlformats.org/drawingml/2006/main">
          <a:r>
            <a:rPr lang="en-US" altLang="ja-JP" sz="1050" dirty="0">
              <a:latin typeface="Arial" panose="020B0604020202020204" pitchFamily="34" charset="0"/>
              <a:cs typeface="Arial" panose="020B0604020202020204" pitchFamily="34" charset="0"/>
            </a:rPr>
            <a:t>* Our company investigation</a:t>
          </a:r>
          <a:endParaRPr lang="ja-JP" altLang="ja-JP" sz="1050" dirty="0">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0.80175</cdr:x>
      <cdr:y>0.01735</cdr:y>
    </cdr:from>
    <cdr:to>
      <cdr:x>0.99503</cdr:x>
      <cdr:y>0.15138</cdr:y>
    </cdr:to>
    <cdr:sp macro="" textlink="">
      <cdr:nvSpPr>
        <cdr:cNvPr id="3" name="テキスト ボックス 2"/>
        <cdr:cNvSpPr txBox="1"/>
      </cdr:nvSpPr>
      <cdr:spPr bwMode="auto">
        <a:xfrm xmlns:a="http://schemas.openxmlformats.org/drawingml/2006/main">
          <a:off x="6870132" y="101326"/>
          <a:ext cx="1656207" cy="78278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none" lIns="0" tIns="72000" rIns="0" bIns="0" rtlCol="0" anchor="ctr"/>
        <a:lstStyle xmlns:a="http://schemas.openxmlformats.org/drawingml/2006/main"/>
        <a:p xmlns:a="http://schemas.openxmlformats.org/drawingml/2006/main">
          <a:pPr algn="ctr"/>
          <a:r>
            <a:rPr lang="en-US" altLang="ja-JP" sz="2000" b="1" dirty="0">
              <a:latin typeface="Arial" panose="020B0604020202020204" pitchFamily="34" charset="0"/>
              <a:cs typeface="Arial" panose="020B0604020202020204" pitchFamily="34" charset="0"/>
            </a:rPr>
            <a:t>14 billion </a:t>
          </a:r>
        </a:p>
        <a:p xmlns:a="http://schemas.openxmlformats.org/drawingml/2006/main">
          <a:pPr algn="ctr"/>
          <a:r>
            <a:rPr lang="en-US" altLang="ja-JP" sz="2000" b="1" dirty="0">
              <a:latin typeface="Arial" panose="020B0604020202020204" pitchFamily="34" charset="0"/>
              <a:cs typeface="Arial" panose="020B0604020202020204" pitchFamily="34" charset="0"/>
            </a:rPr>
            <a:t>yen</a:t>
          </a:r>
          <a:endParaRPr lang="ja-JP" altLang="ja-JP" sz="2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0.13868</cdr:x>
      <cdr:y>0.5897</cdr:y>
    </cdr:from>
    <cdr:to>
      <cdr:x>0.23975</cdr:x>
      <cdr:y>0.63902</cdr:y>
    </cdr:to>
    <cdr:sp macro="" textlink="">
      <cdr:nvSpPr>
        <cdr:cNvPr id="4" name="四角形吹き出し 3"/>
        <cdr:cNvSpPr/>
      </cdr:nvSpPr>
      <cdr:spPr bwMode="auto">
        <a:xfrm xmlns:a="http://schemas.openxmlformats.org/drawingml/2006/main">
          <a:off x="1188334" y="3444035"/>
          <a:ext cx="866084" cy="288051"/>
        </a:xfrm>
        <a:prstGeom xmlns:a="http://schemas.openxmlformats.org/drawingml/2006/main" prst="wedgeRectCallout">
          <a:avLst>
            <a:gd name="adj1" fmla="val 68955"/>
            <a:gd name="adj2" fmla="val -36908"/>
          </a:avLst>
        </a:prstGeom>
        <a:solidFill xmlns:a="http://schemas.openxmlformats.org/drawingml/2006/main">
          <a:srgbClr val="C6E0B4"/>
        </a:solidFill>
        <a:ln xmlns:a="http://schemas.openxmlformats.org/drawingml/2006/main" w="12700">
          <a:solidFill>
            <a:srgbClr val="264C27"/>
          </a:solidFill>
          <a:headEnd type="none" w="med" len="med"/>
          <a:tailEnd type="none" w="med" len="med"/>
        </a:ln>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horz" wrap="square" lIns="91440" tIns="45720" rIns="91440" bIns="45720" numCol="1" rtlCol="0" anchor="ctr" anchorCtr="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altLang="ja-JP" sz="900" dirty="0">
              <a:solidFill>
                <a:schemeClr val="tx1"/>
              </a:solidFill>
              <a:latin typeface="Arial" panose="020B0604020202020204" pitchFamily="34" charset="0"/>
              <a:cs typeface="Arial" panose="020B0604020202020204" pitchFamily="34" charset="0"/>
            </a:rPr>
            <a:t>Franchise </a:t>
          </a:r>
          <a:r>
            <a:rPr lang="en-US" altLang="ja-JP" sz="900" dirty="0" smtClean="0">
              <a:solidFill>
                <a:schemeClr val="tx1"/>
              </a:solidFill>
              <a:latin typeface="Arial" panose="020B0604020202020204" pitchFamily="34" charset="0"/>
              <a:cs typeface="Arial" panose="020B0604020202020204" pitchFamily="34" charset="0"/>
            </a:rPr>
            <a:t>chains</a:t>
          </a:r>
          <a:endParaRPr lang="ja-JP" sz="900" dirty="0">
            <a:solidFill>
              <a:schemeClr val="tx1"/>
            </a:solidFill>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0.00759</cdr:x>
      <cdr:y>0.5912</cdr:y>
    </cdr:from>
    <cdr:to>
      <cdr:x>0.1001</cdr:x>
      <cdr:y>0.66042</cdr:y>
    </cdr:to>
    <cdr:sp macro="" textlink="">
      <cdr:nvSpPr>
        <cdr:cNvPr id="2" name="四角形吹き出し 1"/>
        <cdr:cNvSpPr/>
      </cdr:nvSpPr>
      <cdr:spPr bwMode="auto">
        <a:xfrm xmlns:a="http://schemas.openxmlformats.org/drawingml/2006/main">
          <a:off x="71058" y="3456384"/>
          <a:ext cx="866084" cy="404687"/>
        </a:xfrm>
        <a:prstGeom xmlns:a="http://schemas.openxmlformats.org/drawingml/2006/main" prst="wedgeRectCallout">
          <a:avLst>
            <a:gd name="adj1" fmla="val 68955"/>
            <a:gd name="adj2" fmla="val -36908"/>
          </a:avLst>
        </a:prstGeom>
        <a:solidFill xmlns:a="http://schemas.openxmlformats.org/drawingml/2006/main">
          <a:srgbClr val="C6E0B4"/>
        </a:solidFill>
        <a:ln xmlns:a="http://schemas.openxmlformats.org/drawingml/2006/main" w="12700">
          <a:solidFill>
            <a:srgbClr val="264C27"/>
          </a:solidFill>
          <a:headEnd type="none" w="med" len="med"/>
          <a:tailEnd type="none" w="med" len="med"/>
        </a:ln>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vert="horz" wrap="square" lIns="91440" tIns="45720" rIns="91440" bIns="45720" numCol="1" rtlCol="0" anchor="ctr" anchorCtr="0" compatLnSpc="1">
          <a:prstTxWarp prst="textNoShape">
            <a:avLst/>
          </a:prstTxWarp>
          <a:noAutofit/>
        </a:bodyPr>
        <a:lstStyle xmlns:a="http://schemas.openxmlformats.org/drawingml/2006/main"/>
        <a:p xmlns:a="http://schemas.openxmlformats.org/drawingml/2006/main">
          <a:pPr algn="ctr"/>
          <a:r>
            <a:rPr lang="en-US" altLang="ja-JP" sz="1000" dirty="0">
              <a:solidFill>
                <a:schemeClr val="tx1"/>
              </a:solidFill>
              <a:latin typeface="Arial" panose="020B0604020202020204" pitchFamily="34" charset="0"/>
              <a:cs typeface="Arial" panose="020B0604020202020204" pitchFamily="34" charset="0"/>
            </a:rPr>
            <a:t>Operating Profit</a:t>
          </a:r>
          <a:endParaRPr lang="ja-JP" sz="1000"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0.33853</cdr:x>
      <cdr:y>0.51851</cdr:y>
    </cdr:from>
    <cdr:to>
      <cdr:x>0.48235</cdr:x>
      <cdr:y>0.60473</cdr:y>
    </cdr:to>
    <cdr:sp macro="" textlink="">
      <cdr:nvSpPr>
        <cdr:cNvPr id="5" name="テキスト ボックス 1">
          <a:extLst xmlns:a="http://schemas.openxmlformats.org/drawingml/2006/main">
            <a:ext uri="{FF2B5EF4-FFF2-40B4-BE49-F238E27FC236}">
              <a16:creationId xmlns:a16="http://schemas.microsoft.com/office/drawing/2014/main" id="{61AC6420-EB10-432F-A3E5-7115C73A11E5}"/>
            </a:ext>
          </a:extLst>
        </cdr:cNvPr>
        <cdr:cNvSpPr txBox="1"/>
      </cdr:nvSpPr>
      <cdr:spPr bwMode="auto">
        <a:xfrm xmlns:a="http://schemas.openxmlformats.org/drawingml/2006/main">
          <a:off x="3169369" y="3031420"/>
          <a:ext cx="1346451" cy="50407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none" lIns="0" tIns="72000" rIns="0" bIns="0" rtlCol="0" anchor="ctr"/>
        <a:lstStyle xmlns:a="http://schemas.openxmlformats.org/drawingml/2006/main">
          <a:defPPr>
            <a:defRPr lang="ja-JP"/>
          </a:defPPr>
          <a:lvl1pPr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1pPr>
          <a:lvl2pPr marL="4572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2pPr>
          <a:lvl3pPr marL="9144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3pPr>
          <a:lvl4pPr marL="13716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4pPr>
          <a:lvl5pPr marL="18288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9pPr>
        </a:lstStyle>
        <a:p xmlns:a="http://schemas.openxmlformats.org/drawingml/2006/main">
          <a:pPr eaLnBrk="1" hangingPunct="1">
            <a:buClr>
              <a:srgbClr val="FFFFFF"/>
            </a:buClr>
          </a:pPr>
          <a:r>
            <a:rPr lang="en-US" altLang="ja-JP" sz="1000" dirty="0">
              <a:latin typeface="Arial" pitchFamily="34" charset="0"/>
              <a:ea typeface="メイリオ" pitchFamily="50" charset="-128"/>
              <a:cs typeface="メイリオ" pitchFamily="50" charset="-128"/>
            </a:rPr>
            <a:t>700 million</a:t>
          </a:r>
        </a:p>
        <a:p xmlns:a="http://schemas.openxmlformats.org/drawingml/2006/main">
          <a:pPr eaLnBrk="1" hangingPunct="1">
            <a:buClr>
              <a:srgbClr val="FFFFFF"/>
            </a:buClr>
          </a:pPr>
          <a:r>
            <a:rPr lang="en-US" altLang="ja-JP" sz="1000" dirty="0">
              <a:latin typeface="Arial" pitchFamily="34" charset="0"/>
              <a:ea typeface="メイリオ" pitchFamily="50" charset="-128"/>
              <a:cs typeface="メイリオ" pitchFamily="50" charset="-128"/>
            </a:rPr>
            <a:t>yen</a:t>
          </a:r>
          <a:endParaRPr lang="ja-JP" altLang="en-US" sz="1000" dirty="0">
            <a:latin typeface="Arial" pitchFamily="34" charset="0"/>
            <a:ea typeface="メイリオ" pitchFamily="50" charset="-128"/>
            <a:cs typeface="メイリオ" pitchFamily="50" charset="-128"/>
          </a:endParaRPr>
        </a:p>
      </cdr:txBody>
    </cdr:sp>
  </cdr:relSizeAnchor>
  <cdr:relSizeAnchor xmlns:cdr="http://schemas.openxmlformats.org/drawingml/2006/chartDrawing">
    <cdr:from>
      <cdr:x>0.23854</cdr:x>
      <cdr:y>0.42243</cdr:y>
    </cdr:from>
    <cdr:to>
      <cdr:x>0.38236</cdr:x>
      <cdr:y>0.50865</cdr:y>
    </cdr:to>
    <cdr:sp macro="" textlink="">
      <cdr:nvSpPr>
        <cdr:cNvPr id="6" name="テキスト ボックス 1">
          <a:extLst xmlns:a="http://schemas.openxmlformats.org/drawingml/2006/main">
            <a:ext uri="{FF2B5EF4-FFF2-40B4-BE49-F238E27FC236}">
              <a16:creationId xmlns:a16="http://schemas.microsoft.com/office/drawing/2014/main" id="{BAF0CB44-D0BA-450A-8352-9B5E652B1760}"/>
            </a:ext>
          </a:extLst>
        </cdr:cNvPr>
        <cdr:cNvSpPr txBox="1"/>
      </cdr:nvSpPr>
      <cdr:spPr bwMode="auto">
        <a:xfrm xmlns:a="http://schemas.openxmlformats.org/drawingml/2006/main">
          <a:off x="2233225" y="2469714"/>
          <a:ext cx="1346451" cy="50407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none" lIns="0" tIns="72000" rIns="0" bIns="0" rtlCol="0" anchor="ctr"/>
        <a:lstStyle xmlns:a="http://schemas.openxmlformats.org/drawingml/2006/main">
          <a:defPPr>
            <a:defRPr lang="ja-JP"/>
          </a:defPPr>
          <a:lvl1pPr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1pPr>
          <a:lvl2pPr marL="4572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2pPr>
          <a:lvl3pPr marL="9144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3pPr>
          <a:lvl4pPr marL="13716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4pPr>
          <a:lvl5pPr marL="18288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9pPr>
        </a:lstStyle>
        <a:p xmlns:a="http://schemas.openxmlformats.org/drawingml/2006/main">
          <a:pPr eaLnBrk="1" hangingPunct="1">
            <a:buClr>
              <a:srgbClr val="FFFFFF"/>
            </a:buClr>
          </a:pPr>
          <a:r>
            <a:rPr lang="en-US" altLang="ja-JP" sz="1000" dirty="0">
              <a:latin typeface="Arial" pitchFamily="34" charset="0"/>
              <a:ea typeface="メイリオ" pitchFamily="50" charset="-128"/>
              <a:cs typeface="メイリオ" pitchFamily="50" charset="-128"/>
            </a:rPr>
            <a:t>900 million</a:t>
          </a:r>
        </a:p>
        <a:p xmlns:a="http://schemas.openxmlformats.org/drawingml/2006/main">
          <a:pPr eaLnBrk="1" hangingPunct="1">
            <a:buClr>
              <a:srgbClr val="FFFFFF"/>
            </a:buClr>
          </a:pPr>
          <a:r>
            <a:rPr lang="en-US" altLang="ja-JP" sz="1000" dirty="0">
              <a:latin typeface="Arial" pitchFamily="34" charset="0"/>
              <a:ea typeface="メイリオ" pitchFamily="50" charset="-128"/>
              <a:cs typeface="メイリオ" pitchFamily="50" charset="-128"/>
            </a:rPr>
            <a:t>yen</a:t>
          </a:r>
          <a:endParaRPr lang="ja-JP" altLang="en-US" sz="1000" dirty="0">
            <a:latin typeface="Arial" pitchFamily="34" charset="0"/>
            <a:ea typeface="メイリオ" pitchFamily="50" charset="-128"/>
            <a:cs typeface="メイリオ" pitchFamily="50" charset="-128"/>
          </a:endParaRPr>
        </a:p>
      </cdr:txBody>
    </cdr:sp>
  </cdr:relSizeAnchor>
  <cdr:relSizeAnchor xmlns:cdr="http://schemas.openxmlformats.org/drawingml/2006/chartDrawing">
    <cdr:from>
      <cdr:x>0.38171</cdr:x>
      <cdr:y>0.38002</cdr:y>
    </cdr:from>
    <cdr:to>
      <cdr:x>0.52553</cdr:x>
      <cdr:y>0.46624</cdr:y>
    </cdr:to>
    <cdr:sp macro="" textlink="">
      <cdr:nvSpPr>
        <cdr:cNvPr id="7" name="テキスト ボックス 1">
          <a:extLst xmlns:a="http://schemas.openxmlformats.org/drawingml/2006/main">
            <a:ext uri="{FF2B5EF4-FFF2-40B4-BE49-F238E27FC236}">
              <a16:creationId xmlns:a16="http://schemas.microsoft.com/office/drawing/2014/main" id="{D5BF6B81-4A06-4026-AC16-7A1B8172D543}"/>
            </a:ext>
          </a:extLst>
        </cdr:cNvPr>
        <cdr:cNvSpPr txBox="1"/>
      </cdr:nvSpPr>
      <cdr:spPr bwMode="auto">
        <a:xfrm xmlns:a="http://schemas.openxmlformats.org/drawingml/2006/main">
          <a:off x="3573591" y="2221733"/>
          <a:ext cx="1346451" cy="50407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none" lIns="0" tIns="72000" rIns="0" bIns="0" rtlCol="0" anchor="ctr"/>
        <a:lstStyle xmlns:a="http://schemas.openxmlformats.org/drawingml/2006/main">
          <a:defPPr>
            <a:defRPr lang="ja-JP"/>
          </a:defPPr>
          <a:lvl1pPr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1pPr>
          <a:lvl2pPr marL="4572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2pPr>
          <a:lvl3pPr marL="9144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3pPr>
          <a:lvl4pPr marL="13716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4pPr>
          <a:lvl5pPr marL="18288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9pPr>
        </a:lstStyle>
        <a:p xmlns:a="http://schemas.openxmlformats.org/drawingml/2006/main">
          <a:pPr eaLnBrk="1" hangingPunct="1">
            <a:buClr>
              <a:srgbClr val="FFFFFF"/>
            </a:buClr>
          </a:pPr>
          <a:r>
            <a:rPr lang="en-US" altLang="ja-JP" sz="1000" dirty="0">
              <a:latin typeface="Arial" pitchFamily="34" charset="0"/>
              <a:ea typeface="メイリオ" pitchFamily="50" charset="-128"/>
              <a:cs typeface="メイリオ" pitchFamily="50" charset="-128"/>
            </a:rPr>
            <a:t>1.1 billion</a:t>
          </a:r>
        </a:p>
        <a:p xmlns:a="http://schemas.openxmlformats.org/drawingml/2006/main">
          <a:pPr eaLnBrk="1" hangingPunct="1">
            <a:buClr>
              <a:srgbClr val="FFFFFF"/>
            </a:buClr>
          </a:pPr>
          <a:r>
            <a:rPr lang="en-US" altLang="ja-JP" sz="1000" dirty="0">
              <a:latin typeface="Arial" pitchFamily="34" charset="0"/>
              <a:ea typeface="メイリオ" pitchFamily="50" charset="-128"/>
              <a:cs typeface="メイリオ" pitchFamily="50" charset="-128"/>
            </a:rPr>
            <a:t>yen</a:t>
          </a:r>
          <a:endParaRPr lang="ja-JP" altLang="en-US" sz="1000" dirty="0">
            <a:solidFill>
              <a:schemeClr val="tx1"/>
            </a:solidFill>
            <a:latin typeface="Arial" pitchFamily="34" charset="0"/>
            <a:ea typeface="メイリオ" pitchFamily="50" charset="-128"/>
            <a:cs typeface="メイリオ" pitchFamily="50" charset="-128"/>
          </a:endParaRPr>
        </a:p>
      </cdr:txBody>
    </cdr:sp>
  </cdr:relSizeAnchor>
  <cdr:relSizeAnchor xmlns:cdr="http://schemas.openxmlformats.org/drawingml/2006/chartDrawing">
    <cdr:from>
      <cdr:x>0.52485</cdr:x>
      <cdr:y>0.19126</cdr:y>
    </cdr:from>
    <cdr:to>
      <cdr:x>0.66867</cdr:x>
      <cdr:y>0.27748</cdr:y>
    </cdr:to>
    <cdr:sp macro="" textlink="">
      <cdr:nvSpPr>
        <cdr:cNvPr id="8" name="テキスト ボックス 1">
          <a:extLst xmlns:a="http://schemas.openxmlformats.org/drawingml/2006/main">
            <a:ext uri="{FF2B5EF4-FFF2-40B4-BE49-F238E27FC236}">
              <a16:creationId xmlns:a16="http://schemas.microsoft.com/office/drawing/2014/main" id="{2532421C-C8AE-4E94-B32D-1CD8293687B8}"/>
            </a:ext>
          </a:extLst>
        </cdr:cNvPr>
        <cdr:cNvSpPr txBox="1"/>
      </cdr:nvSpPr>
      <cdr:spPr bwMode="auto">
        <a:xfrm xmlns:a="http://schemas.openxmlformats.org/drawingml/2006/main">
          <a:off x="4913716" y="1118202"/>
          <a:ext cx="1346451" cy="50407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none" lIns="0" tIns="72000" rIns="0" bIns="0" rtlCol="0" anchor="ctr"/>
        <a:lstStyle xmlns:a="http://schemas.openxmlformats.org/drawingml/2006/main">
          <a:defPPr>
            <a:defRPr lang="ja-JP"/>
          </a:defPPr>
          <a:lvl1pPr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1pPr>
          <a:lvl2pPr marL="4572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2pPr>
          <a:lvl3pPr marL="9144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3pPr>
          <a:lvl4pPr marL="13716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4pPr>
          <a:lvl5pPr marL="18288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9pPr>
        </a:lstStyle>
        <a:p xmlns:a="http://schemas.openxmlformats.org/drawingml/2006/main">
          <a:pPr eaLnBrk="1" hangingPunct="1">
            <a:buClr>
              <a:srgbClr val="FFFFFF"/>
            </a:buClr>
          </a:pPr>
          <a:r>
            <a:rPr lang="en-US" altLang="ja-JP" sz="1100" dirty="0">
              <a:latin typeface="Arial" pitchFamily="34" charset="0"/>
              <a:ea typeface="メイリオ" pitchFamily="50" charset="-128"/>
              <a:cs typeface="メイリオ" pitchFamily="50" charset="-128"/>
            </a:rPr>
            <a:t>1.6 billion</a:t>
          </a:r>
        </a:p>
        <a:p xmlns:a="http://schemas.openxmlformats.org/drawingml/2006/main">
          <a:pPr eaLnBrk="1" hangingPunct="1">
            <a:buClr>
              <a:srgbClr val="FFFFFF"/>
            </a:buClr>
          </a:pPr>
          <a:r>
            <a:rPr lang="en-US" altLang="ja-JP" sz="1100" dirty="0">
              <a:latin typeface="Arial" pitchFamily="34" charset="0"/>
              <a:ea typeface="メイリオ" pitchFamily="50" charset="-128"/>
              <a:cs typeface="メイリオ" pitchFamily="50" charset="-128"/>
            </a:rPr>
            <a:t>yen</a:t>
          </a:r>
          <a:endParaRPr lang="ja-JP" altLang="en-US" sz="1100" dirty="0">
            <a:latin typeface="Arial" pitchFamily="34" charset="0"/>
            <a:ea typeface="メイリオ" pitchFamily="50" charset="-128"/>
            <a:cs typeface="メイリオ" pitchFamily="50" charset="-128"/>
          </a:endParaRPr>
        </a:p>
      </cdr:txBody>
    </cdr:sp>
  </cdr:relSizeAnchor>
  <cdr:relSizeAnchor xmlns:cdr="http://schemas.openxmlformats.org/drawingml/2006/chartDrawing">
    <cdr:from>
      <cdr:x>0.48131</cdr:x>
      <cdr:y>0.37409</cdr:y>
    </cdr:from>
    <cdr:to>
      <cdr:x>0.62513</cdr:x>
      <cdr:y>0.46031</cdr:y>
    </cdr:to>
    <cdr:sp macro="" textlink="">
      <cdr:nvSpPr>
        <cdr:cNvPr id="9" name="テキスト ボックス 1">
          <a:extLst xmlns:a="http://schemas.openxmlformats.org/drawingml/2006/main">
            <a:ext uri="{FF2B5EF4-FFF2-40B4-BE49-F238E27FC236}">
              <a16:creationId xmlns:a16="http://schemas.microsoft.com/office/drawing/2014/main" id="{5F2D3B16-F2C6-4972-BAAC-67F800AD979B}"/>
            </a:ext>
          </a:extLst>
        </cdr:cNvPr>
        <cdr:cNvSpPr txBox="1"/>
      </cdr:nvSpPr>
      <cdr:spPr bwMode="auto">
        <a:xfrm xmlns:a="http://schemas.openxmlformats.org/drawingml/2006/main">
          <a:off x="4506052" y="2187088"/>
          <a:ext cx="1346451" cy="50407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none" lIns="0" tIns="72000" rIns="0" bIns="0" rtlCol="0" anchor="ctr"/>
        <a:lstStyle xmlns:a="http://schemas.openxmlformats.org/drawingml/2006/main">
          <a:defPPr>
            <a:defRPr lang="ja-JP"/>
          </a:defPPr>
          <a:lvl1pPr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1pPr>
          <a:lvl2pPr marL="4572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2pPr>
          <a:lvl3pPr marL="9144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3pPr>
          <a:lvl4pPr marL="13716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4pPr>
          <a:lvl5pPr marL="18288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9pPr>
        </a:lstStyle>
        <a:p xmlns:a="http://schemas.openxmlformats.org/drawingml/2006/main">
          <a:pPr eaLnBrk="1" hangingPunct="1">
            <a:buClr>
              <a:srgbClr val="FFFFFF"/>
            </a:buClr>
          </a:pPr>
          <a:r>
            <a:rPr lang="en-US" altLang="ja-JP" sz="1100" dirty="0">
              <a:latin typeface="Arial" pitchFamily="34" charset="0"/>
              <a:ea typeface="メイリオ" pitchFamily="50" charset="-128"/>
              <a:cs typeface="メイリオ" pitchFamily="50" charset="-128"/>
            </a:rPr>
            <a:t>1.1 billion</a:t>
          </a:r>
        </a:p>
        <a:p xmlns:a="http://schemas.openxmlformats.org/drawingml/2006/main">
          <a:pPr eaLnBrk="1" hangingPunct="1">
            <a:buClr>
              <a:srgbClr val="FFFFFF"/>
            </a:buClr>
          </a:pPr>
          <a:r>
            <a:rPr lang="en-US" altLang="ja-JP" sz="1100" dirty="0">
              <a:latin typeface="Arial" pitchFamily="34" charset="0"/>
              <a:ea typeface="メイリオ" pitchFamily="50" charset="-128"/>
              <a:cs typeface="メイリオ" pitchFamily="50" charset="-128"/>
            </a:rPr>
            <a:t>yen</a:t>
          </a:r>
          <a:endParaRPr lang="ja-JP" altLang="en-US" sz="1100" dirty="0">
            <a:latin typeface="Arial" pitchFamily="34" charset="0"/>
            <a:ea typeface="メイリオ" pitchFamily="50" charset="-128"/>
            <a:cs typeface="メイリオ" pitchFamily="50" charset="-128"/>
          </a:endParaRPr>
        </a:p>
      </cdr:txBody>
    </cdr:sp>
  </cdr:relSizeAnchor>
  <cdr:relSizeAnchor xmlns:cdr="http://schemas.openxmlformats.org/drawingml/2006/chartDrawing">
    <cdr:from>
      <cdr:x>0.19761</cdr:x>
      <cdr:y>0.54069</cdr:y>
    </cdr:from>
    <cdr:to>
      <cdr:x>0.34143</cdr:x>
      <cdr:y>0.62691</cdr:y>
    </cdr:to>
    <cdr:sp macro="" textlink="">
      <cdr:nvSpPr>
        <cdr:cNvPr id="3" name="テキスト ボックス 1"/>
        <cdr:cNvSpPr txBox="1"/>
      </cdr:nvSpPr>
      <cdr:spPr bwMode="auto">
        <a:xfrm xmlns:a="http://schemas.openxmlformats.org/drawingml/2006/main">
          <a:off x="1850036" y="3161111"/>
          <a:ext cx="1346451" cy="50407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none" lIns="0" tIns="72000" rIns="0" bIns="0" rtlCol="0" anchor="ctr"/>
        <a:lstStyle xmlns:a="http://schemas.openxmlformats.org/drawingml/2006/main">
          <a:defPPr>
            <a:defRPr lang="ja-JP"/>
          </a:defPPr>
          <a:lvl1pPr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1pPr>
          <a:lvl2pPr marL="4572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2pPr>
          <a:lvl3pPr marL="9144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3pPr>
          <a:lvl4pPr marL="13716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4pPr>
          <a:lvl5pPr marL="1828800" algn="ctr" rtl="0" fontAlgn="base">
            <a:spcBef>
              <a:spcPct val="0"/>
            </a:spcBef>
            <a:spcAft>
              <a:spcPct val="0"/>
            </a:spcAft>
            <a:defRPr kumimoji="1" sz="2400" kern="1200">
              <a:solidFill>
                <a:schemeClr val="tx1"/>
              </a:solidFill>
              <a:latin typeface="Humnst777 BT"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Humnst777 BT" pitchFamily="34" charset="0"/>
              <a:ea typeface="ＭＳ Ｐゴシック" panose="020B0600070205080204" pitchFamily="50" charset="-128"/>
              <a:cs typeface="+mn-cs"/>
            </a:defRPr>
          </a:lvl9pPr>
        </a:lstStyle>
        <a:p xmlns:a="http://schemas.openxmlformats.org/drawingml/2006/main">
          <a:pPr eaLnBrk="1" hangingPunct="1">
            <a:buClr>
              <a:srgbClr val="FFFFFF"/>
            </a:buClr>
          </a:pPr>
          <a:r>
            <a:rPr lang="en-US" altLang="ja-JP" sz="1000" dirty="0">
              <a:latin typeface="Arial" pitchFamily="34" charset="0"/>
              <a:ea typeface="メイリオ" pitchFamily="50" charset="-128"/>
              <a:cs typeface="メイリオ" pitchFamily="50" charset="-128"/>
            </a:rPr>
            <a:t>600 million</a:t>
          </a:r>
        </a:p>
        <a:p xmlns:a="http://schemas.openxmlformats.org/drawingml/2006/main">
          <a:pPr eaLnBrk="1" hangingPunct="1">
            <a:buClr>
              <a:srgbClr val="FFFFFF"/>
            </a:buClr>
          </a:pPr>
          <a:r>
            <a:rPr lang="en-US" altLang="ja-JP" sz="1000" dirty="0">
              <a:latin typeface="Arial" pitchFamily="34" charset="0"/>
              <a:ea typeface="メイリオ" pitchFamily="50" charset="-128"/>
              <a:cs typeface="メイリオ" pitchFamily="50" charset="-128"/>
            </a:rPr>
            <a:t>yen</a:t>
          </a:r>
          <a:endParaRPr lang="ja-JP" altLang="en-US" sz="1000" dirty="0">
            <a:latin typeface="Arial" pitchFamily="34" charset="0"/>
            <a:ea typeface="メイリオ" pitchFamily="50" charset="-128"/>
            <a:cs typeface="メイリオ"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2920538" cy="494311"/>
          </a:xfrm>
          <a:prstGeom prst="rect">
            <a:avLst/>
          </a:prstGeom>
          <a:noFill/>
          <a:ln>
            <a:noFill/>
          </a:ln>
        </p:spPr>
        <p:txBody>
          <a:bodyPr vert="horz" wrap="square" lIns="91327" tIns="45666" rIns="91327" bIns="45666" numCol="1" anchor="t" anchorCtr="0" compatLnSpc="1">
            <a:prstTxWarp prst="textNoShape">
              <a:avLst/>
            </a:prstTxWarp>
          </a:bodyPr>
          <a:lstStyle>
            <a:lvl1pPr algn="l" defTabSz="907103">
              <a:defRPr sz="1100">
                <a:latin typeface="Arial" charset="0"/>
              </a:defRPr>
            </a:lvl1pPr>
          </a:lstStyle>
          <a:p>
            <a:pPr>
              <a:defRPr/>
            </a:pPr>
            <a:endParaRPr lang="en-US" altLang="ja-JP" dirty="0">
              <a:ea typeface="メイリオ" panose="020B0604030504040204" pitchFamily="50" charset="-128"/>
            </a:endParaRPr>
          </a:p>
        </p:txBody>
      </p:sp>
      <p:sp>
        <p:nvSpPr>
          <p:cNvPr id="7171" name="Rectangle 3"/>
          <p:cNvSpPr>
            <a:spLocks noGrp="1" noChangeArrowheads="1"/>
          </p:cNvSpPr>
          <p:nvPr>
            <p:ph type="dt" sz="quarter" idx="1"/>
          </p:nvPr>
        </p:nvSpPr>
        <p:spPr bwMode="auto">
          <a:xfrm>
            <a:off x="3815232" y="1"/>
            <a:ext cx="2920537" cy="494311"/>
          </a:xfrm>
          <a:prstGeom prst="rect">
            <a:avLst/>
          </a:prstGeom>
          <a:noFill/>
          <a:ln>
            <a:noFill/>
          </a:ln>
        </p:spPr>
        <p:txBody>
          <a:bodyPr vert="horz" wrap="square" lIns="91327" tIns="45666" rIns="91327" bIns="45666" numCol="1" anchor="t" anchorCtr="0" compatLnSpc="1">
            <a:prstTxWarp prst="textNoShape">
              <a:avLst/>
            </a:prstTxWarp>
          </a:bodyPr>
          <a:lstStyle>
            <a:lvl1pPr algn="r" defTabSz="907103">
              <a:defRPr sz="1100">
                <a:latin typeface="Arial" charset="0"/>
              </a:defRPr>
            </a:lvl1pPr>
          </a:lstStyle>
          <a:p>
            <a:pPr>
              <a:defRPr/>
            </a:pPr>
            <a:endParaRPr lang="en-US" altLang="ja-JP" dirty="0">
              <a:ea typeface="メイリオ" panose="020B0604030504040204" pitchFamily="50" charset="-128"/>
            </a:endParaRPr>
          </a:p>
        </p:txBody>
      </p:sp>
      <p:sp>
        <p:nvSpPr>
          <p:cNvPr id="7172" name="Rectangle 4"/>
          <p:cNvSpPr>
            <a:spLocks noGrp="1" noChangeArrowheads="1"/>
          </p:cNvSpPr>
          <p:nvPr>
            <p:ph type="ftr" sz="quarter" idx="2"/>
          </p:nvPr>
        </p:nvSpPr>
        <p:spPr bwMode="auto">
          <a:xfrm>
            <a:off x="1" y="9372009"/>
            <a:ext cx="2920538" cy="494311"/>
          </a:xfrm>
          <a:prstGeom prst="rect">
            <a:avLst/>
          </a:prstGeom>
          <a:noFill/>
          <a:ln>
            <a:noFill/>
          </a:ln>
        </p:spPr>
        <p:txBody>
          <a:bodyPr vert="horz" wrap="square" lIns="91327" tIns="45666" rIns="91327" bIns="45666" numCol="1" anchor="b" anchorCtr="0" compatLnSpc="1">
            <a:prstTxWarp prst="textNoShape">
              <a:avLst/>
            </a:prstTxWarp>
          </a:bodyPr>
          <a:lstStyle>
            <a:lvl1pPr algn="l" defTabSz="907103">
              <a:defRPr sz="1100">
                <a:latin typeface="Arial" charset="0"/>
              </a:defRPr>
            </a:lvl1pPr>
          </a:lstStyle>
          <a:p>
            <a:pPr>
              <a:defRPr/>
            </a:pPr>
            <a:endParaRPr lang="en-US" altLang="ja-JP" dirty="0">
              <a:ea typeface="メイリオ" panose="020B0604030504040204" pitchFamily="50" charset="-128"/>
            </a:endParaRPr>
          </a:p>
        </p:txBody>
      </p:sp>
      <p:sp>
        <p:nvSpPr>
          <p:cNvPr id="7173" name="Rectangle 5"/>
          <p:cNvSpPr>
            <a:spLocks noGrp="1" noChangeArrowheads="1"/>
          </p:cNvSpPr>
          <p:nvPr>
            <p:ph type="sldNum" sz="quarter" idx="3"/>
          </p:nvPr>
        </p:nvSpPr>
        <p:spPr bwMode="auto">
          <a:xfrm>
            <a:off x="3815232" y="9372009"/>
            <a:ext cx="2920537" cy="494311"/>
          </a:xfrm>
          <a:prstGeom prst="rect">
            <a:avLst/>
          </a:prstGeom>
          <a:noFill/>
          <a:ln>
            <a:noFill/>
          </a:ln>
        </p:spPr>
        <p:txBody>
          <a:bodyPr vert="horz" wrap="square" lIns="91327" tIns="45666" rIns="91327" bIns="45666" numCol="1" anchor="b" anchorCtr="0" compatLnSpc="1">
            <a:prstTxWarp prst="textNoShape">
              <a:avLst/>
            </a:prstTxWarp>
          </a:bodyPr>
          <a:lstStyle>
            <a:lvl1pPr algn="r" defTabSz="907103">
              <a:defRPr sz="1100">
                <a:latin typeface="Arial" panose="020B0604020202020204" pitchFamily="34" charset="0"/>
              </a:defRPr>
            </a:lvl1pPr>
          </a:lstStyle>
          <a:p>
            <a:fld id="{30995ACD-FC8C-455C-BED3-54EDAF416052}" type="slidenum">
              <a:rPr lang="en-US" altLang="ja-JP">
                <a:ea typeface="メイリオ" panose="020B0604030504040204" pitchFamily="50" charset="-128"/>
              </a:rPr>
              <a:pPr/>
              <a:t>‹#›</a:t>
            </a:fld>
            <a:endParaRPr lang="en-US" altLang="ja-JP" dirty="0">
              <a:ea typeface="メイリオ" panose="020B0604030504040204" pitchFamily="50" charset="-128"/>
            </a:endParaRPr>
          </a:p>
        </p:txBody>
      </p:sp>
    </p:spTree>
    <p:extLst>
      <p:ext uri="{BB962C8B-B14F-4D97-AF65-F5344CB8AC3E}">
        <p14:creationId xmlns:p14="http://schemas.microsoft.com/office/powerpoint/2010/main" val="1538730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1" y="1"/>
            <a:ext cx="2920538" cy="494311"/>
          </a:xfrm>
          <a:prstGeom prst="rect">
            <a:avLst/>
          </a:prstGeom>
          <a:noFill/>
          <a:ln>
            <a:noFill/>
          </a:ln>
        </p:spPr>
        <p:txBody>
          <a:bodyPr vert="horz" wrap="square" lIns="91350" tIns="45673" rIns="91350" bIns="45673" numCol="1" anchor="t" anchorCtr="0" compatLnSpc="1">
            <a:prstTxWarp prst="textNoShape">
              <a:avLst/>
            </a:prstTxWarp>
          </a:bodyPr>
          <a:lstStyle>
            <a:lvl1pPr algn="l" defTabSz="907103">
              <a:defRPr sz="1100">
                <a:latin typeface="Arial" charset="0"/>
                <a:ea typeface="メイリオ" panose="020B0604030504040204" pitchFamily="50" charset="-128"/>
              </a:defRPr>
            </a:lvl1pPr>
          </a:lstStyle>
          <a:p>
            <a:pPr>
              <a:defRPr/>
            </a:pPr>
            <a:endParaRPr lang="en-US" altLang="ja-JP" dirty="0"/>
          </a:p>
        </p:txBody>
      </p:sp>
      <p:sp>
        <p:nvSpPr>
          <p:cNvPr id="72707" name="Rectangle 3"/>
          <p:cNvSpPr>
            <a:spLocks noGrp="1" noChangeArrowheads="1"/>
          </p:cNvSpPr>
          <p:nvPr>
            <p:ph type="dt" idx="1"/>
          </p:nvPr>
        </p:nvSpPr>
        <p:spPr bwMode="auto">
          <a:xfrm>
            <a:off x="3813721" y="1"/>
            <a:ext cx="2920538" cy="494311"/>
          </a:xfrm>
          <a:prstGeom prst="rect">
            <a:avLst/>
          </a:prstGeom>
          <a:noFill/>
          <a:ln>
            <a:noFill/>
          </a:ln>
        </p:spPr>
        <p:txBody>
          <a:bodyPr vert="horz" wrap="square" lIns="91350" tIns="45673" rIns="91350" bIns="45673" numCol="1" anchor="t" anchorCtr="0" compatLnSpc="1">
            <a:prstTxWarp prst="textNoShape">
              <a:avLst/>
            </a:prstTxWarp>
          </a:bodyPr>
          <a:lstStyle>
            <a:lvl1pPr algn="r" defTabSz="907103">
              <a:defRPr sz="1100">
                <a:latin typeface="Arial" charset="0"/>
                <a:ea typeface="メイリオ" panose="020B0604030504040204" pitchFamily="50" charset="-128"/>
              </a:defRPr>
            </a:lvl1pPr>
          </a:lstStyle>
          <a:p>
            <a:pPr>
              <a:defRPr/>
            </a:pPr>
            <a:endParaRPr lang="en-US" altLang="ja-JP" dirty="0"/>
          </a:p>
        </p:txBody>
      </p:sp>
      <p:sp>
        <p:nvSpPr>
          <p:cNvPr id="15364" name="Rectangle 4"/>
          <p:cNvSpPr>
            <a:spLocks noGrp="1" noRot="1" noChangeAspect="1" noChangeArrowheads="1" noTextEdit="1"/>
          </p:cNvSpPr>
          <p:nvPr>
            <p:ph type="sldImg" idx="2"/>
          </p:nvPr>
        </p:nvSpPr>
        <p:spPr bwMode="auto">
          <a:xfrm>
            <a:off x="695325" y="741363"/>
            <a:ext cx="5345113"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9" name="Rectangle 5"/>
          <p:cNvSpPr>
            <a:spLocks noGrp="1" noChangeArrowheads="1"/>
          </p:cNvSpPr>
          <p:nvPr>
            <p:ph type="body" sz="quarter" idx="3"/>
          </p:nvPr>
        </p:nvSpPr>
        <p:spPr bwMode="auto">
          <a:xfrm>
            <a:off x="673282" y="4686008"/>
            <a:ext cx="5389213" cy="4438081"/>
          </a:xfrm>
          <a:prstGeom prst="rect">
            <a:avLst/>
          </a:prstGeom>
          <a:noFill/>
          <a:ln>
            <a:noFill/>
          </a:ln>
        </p:spPr>
        <p:txBody>
          <a:bodyPr vert="horz" wrap="square" lIns="91350" tIns="45673" rIns="91350" bIns="45673"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72710" name="Rectangle 6"/>
          <p:cNvSpPr>
            <a:spLocks noGrp="1" noChangeArrowheads="1"/>
          </p:cNvSpPr>
          <p:nvPr>
            <p:ph type="ftr" sz="quarter" idx="4"/>
          </p:nvPr>
        </p:nvSpPr>
        <p:spPr bwMode="auto">
          <a:xfrm>
            <a:off x="1" y="9370478"/>
            <a:ext cx="2920538" cy="494310"/>
          </a:xfrm>
          <a:prstGeom prst="rect">
            <a:avLst/>
          </a:prstGeom>
          <a:noFill/>
          <a:ln>
            <a:noFill/>
          </a:ln>
        </p:spPr>
        <p:txBody>
          <a:bodyPr vert="horz" wrap="square" lIns="91350" tIns="45673" rIns="91350" bIns="45673" numCol="1" anchor="b" anchorCtr="0" compatLnSpc="1">
            <a:prstTxWarp prst="textNoShape">
              <a:avLst/>
            </a:prstTxWarp>
          </a:bodyPr>
          <a:lstStyle>
            <a:lvl1pPr algn="l" defTabSz="907103">
              <a:defRPr sz="1100">
                <a:latin typeface="Arial" charset="0"/>
                <a:ea typeface="メイリオ" panose="020B0604030504040204" pitchFamily="50" charset="-128"/>
              </a:defRPr>
            </a:lvl1pPr>
          </a:lstStyle>
          <a:p>
            <a:pPr>
              <a:defRPr/>
            </a:pPr>
            <a:endParaRPr lang="en-US" altLang="ja-JP" dirty="0"/>
          </a:p>
        </p:txBody>
      </p:sp>
      <p:sp>
        <p:nvSpPr>
          <p:cNvPr id="72711" name="Rectangle 7"/>
          <p:cNvSpPr>
            <a:spLocks noGrp="1" noChangeArrowheads="1"/>
          </p:cNvSpPr>
          <p:nvPr>
            <p:ph type="sldNum" sz="quarter" idx="5"/>
          </p:nvPr>
        </p:nvSpPr>
        <p:spPr bwMode="auto">
          <a:xfrm>
            <a:off x="3813721" y="9370478"/>
            <a:ext cx="2920538" cy="494310"/>
          </a:xfrm>
          <a:prstGeom prst="rect">
            <a:avLst/>
          </a:prstGeom>
          <a:noFill/>
          <a:ln>
            <a:noFill/>
          </a:ln>
        </p:spPr>
        <p:txBody>
          <a:bodyPr vert="horz" wrap="square" lIns="91350" tIns="45673" rIns="91350" bIns="45673" numCol="1" anchor="b" anchorCtr="0" compatLnSpc="1">
            <a:prstTxWarp prst="textNoShape">
              <a:avLst/>
            </a:prstTxWarp>
          </a:bodyPr>
          <a:lstStyle>
            <a:lvl1pPr algn="r" defTabSz="907103">
              <a:defRPr sz="1100">
                <a:latin typeface="Arial" panose="020B0604020202020204" pitchFamily="34" charset="0"/>
                <a:ea typeface="メイリオ" panose="020B0604030504040204" pitchFamily="50" charset="-128"/>
              </a:defRPr>
            </a:lvl1pPr>
          </a:lstStyle>
          <a:p>
            <a:fld id="{F02B9120-2428-4C65-A554-D342A6E65FD8}" type="slidenum">
              <a:rPr lang="en-US" altLang="ja-JP" smtClean="0"/>
              <a:pPr/>
              <a:t>‹#›</a:t>
            </a:fld>
            <a:endParaRPr lang="en-US" altLang="ja-JP" dirty="0"/>
          </a:p>
        </p:txBody>
      </p:sp>
    </p:spTree>
    <p:extLst>
      <p:ext uri="{BB962C8B-B14F-4D97-AF65-F5344CB8AC3E}">
        <p14:creationId xmlns:p14="http://schemas.microsoft.com/office/powerpoint/2010/main" val="30871967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681038" y="736600"/>
            <a:ext cx="5302250" cy="3671888"/>
          </a:xfrm>
          <a:ln/>
        </p:spPr>
      </p:sp>
      <p:sp>
        <p:nvSpPr>
          <p:cNvPr id="163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3548712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2B9120-2428-4C65-A554-D342A6E65FD8}" type="slidenum">
              <a:rPr lang="en-US" altLang="ja-JP" smtClean="0"/>
              <a:pPr/>
              <a:t>24</a:t>
            </a:fld>
            <a:endParaRPr lang="en-US" altLang="ja-JP" dirty="0"/>
          </a:p>
        </p:txBody>
      </p:sp>
    </p:spTree>
    <p:extLst>
      <p:ext uri="{BB962C8B-B14F-4D97-AF65-F5344CB8AC3E}">
        <p14:creationId xmlns:p14="http://schemas.microsoft.com/office/powerpoint/2010/main" val="3687427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677863" y="736600"/>
            <a:ext cx="5303837" cy="3671888"/>
          </a:xfrm>
          <a:ln/>
        </p:spPr>
      </p:sp>
      <p:sp>
        <p:nvSpPr>
          <p:cNvPr id="184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2199074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677863" y="736600"/>
            <a:ext cx="5303837" cy="3671888"/>
          </a:xfrm>
          <a:ln/>
        </p:spPr>
      </p:sp>
      <p:sp>
        <p:nvSpPr>
          <p:cNvPr id="184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2149650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695325" y="741363"/>
            <a:ext cx="5345113" cy="3700462"/>
          </a:xfrm>
          <a:ln/>
        </p:spPr>
      </p:sp>
      <p:sp>
        <p:nvSpPr>
          <p:cNvPr id="184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＜ポイント＞</a:t>
            </a:r>
            <a:endParaRPr lang="en-US" altLang="ja-JP" dirty="0"/>
          </a:p>
          <a:p>
            <a:r>
              <a:rPr lang="ja-JP" altLang="en-US" dirty="0"/>
              <a:t>・豊富な製品をラインアップしている点を強調。</a:t>
            </a:r>
            <a:endParaRPr lang="ja-JP" altLang="en-US" dirty="0">
              <a:latin typeface="Arial" panose="020B0604020202020204" pitchFamily="34" charset="0"/>
            </a:endParaRPr>
          </a:p>
        </p:txBody>
      </p:sp>
    </p:spTree>
    <p:extLst>
      <p:ext uri="{BB962C8B-B14F-4D97-AF65-F5344CB8AC3E}">
        <p14:creationId xmlns:p14="http://schemas.microsoft.com/office/powerpoint/2010/main" val="2438426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＜ポイント＞</a:t>
            </a:r>
            <a:endParaRPr lang="en-US" altLang="ja-JP" dirty="0"/>
          </a:p>
          <a:p>
            <a:r>
              <a:rPr lang="ja-JP" altLang="en-US" dirty="0"/>
              <a:t>・独自の生産体制を背景に、エリア保護なしで、</a:t>
            </a:r>
            <a:r>
              <a:rPr lang="en-US" altLang="ja-JP" dirty="0"/>
              <a:t>FC</a:t>
            </a:r>
            <a:r>
              <a:rPr lang="ja-JP" altLang="en-US" dirty="0"/>
              <a:t>加盟店間で競争させ、強い</a:t>
            </a:r>
            <a:r>
              <a:rPr lang="en-US" altLang="ja-JP" dirty="0"/>
              <a:t>FC</a:t>
            </a:r>
            <a:r>
              <a:rPr lang="ja-JP" altLang="en-US" dirty="0"/>
              <a:t>店を作っている点を強調。</a:t>
            </a:r>
            <a:endParaRPr lang="ja-JP" altLang="en-US" dirty="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02B9120-2428-4C65-A554-D342A6E65FD8}" type="slidenum">
              <a:rPr lang="en-US" altLang="ja-JP" smtClean="0">
                <a:solidFill>
                  <a:prstClr val="black"/>
                </a:solidFill>
              </a:rPr>
              <a:pPr/>
              <a:t>32</a:t>
            </a:fld>
            <a:endParaRPr lang="en-US" altLang="ja-JP" dirty="0">
              <a:solidFill>
                <a:prstClr val="black"/>
              </a:solidFill>
            </a:endParaRPr>
          </a:p>
        </p:txBody>
      </p:sp>
    </p:spTree>
    <p:extLst>
      <p:ext uri="{BB962C8B-B14F-4D97-AF65-F5344CB8AC3E}">
        <p14:creationId xmlns:p14="http://schemas.microsoft.com/office/powerpoint/2010/main" val="1936421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3393136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677863" y="736600"/>
            <a:ext cx="5303837" cy="3671888"/>
          </a:xfrm>
          <a:ln/>
        </p:spPr>
      </p:sp>
      <p:sp>
        <p:nvSpPr>
          <p:cNvPr id="184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2160512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2185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679450" y="736600"/>
            <a:ext cx="5303838" cy="3671888"/>
          </a:xfrm>
          <a:ln/>
        </p:spPr>
      </p:sp>
      <p:sp>
        <p:nvSpPr>
          <p:cNvPr id="184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1146542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既存店前年比　</a:t>
            </a:r>
            <a:r>
              <a:rPr kumimoji="1" lang="en-US" altLang="ja-JP" dirty="0"/>
              <a:t>2019/7</a:t>
            </a:r>
            <a:r>
              <a:rPr kumimoji="1" lang="ja-JP" altLang="en-US" dirty="0"/>
              <a:t>期</a:t>
            </a:r>
            <a:r>
              <a:rPr kumimoji="1" lang="en-US" altLang="ja-JP" dirty="0"/>
              <a:t>2</a:t>
            </a:r>
            <a:r>
              <a:rPr kumimoji="1" lang="ja-JP" altLang="en-US" dirty="0"/>
              <a:t>Ｑ　　　まごころ弁当　　　</a:t>
            </a:r>
            <a:r>
              <a:rPr kumimoji="1" lang="en-US" altLang="ja-JP" dirty="0"/>
              <a:t>107.8%</a:t>
            </a:r>
          </a:p>
          <a:p>
            <a:r>
              <a:rPr kumimoji="1" lang="ja-JP" altLang="en-US" dirty="0"/>
              <a:t>　　　　　　　　　　　　　　　　　　　　　　　配食のふれ愛　　</a:t>
            </a:r>
            <a:r>
              <a:rPr kumimoji="1" lang="en-US" altLang="ja-JP" dirty="0"/>
              <a:t>167.1%</a:t>
            </a:r>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F02B9120-2428-4C65-A554-D342A6E65FD8}" type="slidenum">
              <a:rPr lang="en-US" altLang="ja-JP" smtClean="0"/>
              <a:pPr/>
              <a:t>4</a:t>
            </a:fld>
            <a:endParaRPr lang="en-US" altLang="ja-JP" dirty="0"/>
          </a:p>
        </p:txBody>
      </p:sp>
    </p:spTree>
    <p:extLst>
      <p:ext uri="{BB962C8B-B14F-4D97-AF65-F5344CB8AC3E}">
        <p14:creationId xmlns:p14="http://schemas.microsoft.com/office/powerpoint/2010/main" val="3256977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売上の前期との比較分析では、</a:t>
            </a:r>
            <a:endParaRPr kumimoji="1" lang="en-US" altLang="ja-JP" dirty="0"/>
          </a:p>
          <a:p>
            <a:r>
              <a:rPr kumimoji="1" lang="en-US" altLang="ja-JP" dirty="0"/>
              <a:t>FC</a:t>
            </a:r>
            <a:r>
              <a:rPr kumimoji="1" lang="ja-JP" altLang="en-US" dirty="0"/>
              <a:t>食材売上増による伸びが</a:t>
            </a:r>
            <a:r>
              <a:rPr kumimoji="1" lang="en-US" altLang="ja-JP" dirty="0"/>
              <a:t>6</a:t>
            </a:r>
            <a:r>
              <a:rPr kumimoji="1" lang="ja-JP" altLang="en-US" dirty="0"/>
              <a:t>億</a:t>
            </a:r>
            <a:r>
              <a:rPr kumimoji="1" lang="en-US" altLang="ja-JP" dirty="0"/>
              <a:t>1</a:t>
            </a:r>
            <a:r>
              <a:rPr kumimoji="1" lang="ja-JP" altLang="en-US" dirty="0"/>
              <a:t>千万、</a:t>
            </a:r>
            <a:r>
              <a:rPr kumimoji="1" lang="en-US" altLang="ja-JP" dirty="0"/>
              <a:t>FC</a:t>
            </a:r>
            <a:r>
              <a:rPr kumimoji="1" lang="ja-JP" altLang="en-US" dirty="0"/>
              <a:t>ロイヤリティが</a:t>
            </a:r>
            <a:r>
              <a:rPr kumimoji="1" lang="en-US" altLang="ja-JP" dirty="0"/>
              <a:t>3</a:t>
            </a:r>
            <a:r>
              <a:rPr kumimoji="1" lang="ja-JP" altLang="en-US" dirty="0"/>
              <a:t>千</a:t>
            </a:r>
            <a:r>
              <a:rPr kumimoji="1" lang="en-US" altLang="ja-JP" dirty="0"/>
              <a:t>1</a:t>
            </a:r>
            <a:r>
              <a:rPr kumimoji="1" lang="ja-JP" altLang="en-US" dirty="0"/>
              <a:t>百万円の増加・・・（内容を読んでいく）</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F02B9120-2428-4C65-A554-D342A6E65FD8}" type="slidenum">
              <a:rPr lang="en-US" altLang="ja-JP" smtClean="0"/>
              <a:pPr/>
              <a:t>8</a:t>
            </a:fld>
            <a:endParaRPr lang="en-US" altLang="ja-JP" dirty="0"/>
          </a:p>
        </p:txBody>
      </p:sp>
    </p:spTree>
    <p:extLst>
      <p:ext uri="{BB962C8B-B14F-4D97-AF65-F5344CB8AC3E}">
        <p14:creationId xmlns:p14="http://schemas.microsoft.com/office/powerpoint/2010/main" val="1677385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この上期は期首計画に対して上方修正をしましたが、通期に関しては、材料費等の値上げの要請もきており、利益に関する影響額が見えないことから、期首計画を据え置きにしております</a:t>
            </a:r>
            <a:endParaRPr kumimoji="1" lang="en-US" altLang="ja-JP" dirty="0">
              <a:solidFill>
                <a:schemeClr val="tx1"/>
              </a:solidFill>
            </a:endParaRPr>
          </a:p>
        </p:txBody>
      </p:sp>
      <p:sp>
        <p:nvSpPr>
          <p:cNvPr id="4" name="スライド番号プレースホルダー 3"/>
          <p:cNvSpPr>
            <a:spLocks noGrp="1"/>
          </p:cNvSpPr>
          <p:nvPr>
            <p:ph type="sldNum" sz="quarter" idx="10"/>
          </p:nvPr>
        </p:nvSpPr>
        <p:spPr/>
        <p:txBody>
          <a:bodyPr/>
          <a:lstStyle/>
          <a:p>
            <a:fld id="{F02B9120-2428-4C65-A554-D342A6E65FD8}" type="slidenum">
              <a:rPr lang="en-US" altLang="ja-JP" smtClean="0"/>
              <a:pPr/>
              <a:t>10</a:t>
            </a:fld>
            <a:endParaRPr lang="en-US" altLang="ja-JP" dirty="0"/>
          </a:p>
        </p:txBody>
      </p:sp>
    </p:spTree>
    <p:extLst>
      <p:ext uri="{BB962C8B-B14F-4D97-AF65-F5344CB8AC3E}">
        <p14:creationId xmlns:p14="http://schemas.microsoft.com/office/powerpoint/2010/main" val="92498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2B9120-2428-4C65-A554-D342A6E65FD8}" type="slidenum">
              <a:rPr lang="en-US" altLang="ja-JP" smtClean="0"/>
              <a:pPr/>
              <a:t>11</a:t>
            </a:fld>
            <a:endParaRPr lang="en-US" altLang="ja-JP" dirty="0"/>
          </a:p>
        </p:txBody>
      </p:sp>
    </p:spTree>
    <p:extLst>
      <p:ext uri="{BB962C8B-B14F-4D97-AF65-F5344CB8AC3E}">
        <p14:creationId xmlns:p14="http://schemas.microsoft.com/office/powerpoint/2010/main" val="264941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679450" y="736600"/>
            <a:ext cx="5303838" cy="3671888"/>
          </a:xfrm>
          <a:ln/>
        </p:spPr>
      </p:sp>
      <p:sp>
        <p:nvSpPr>
          <p:cNvPr id="184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3239005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677863" y="736600"/>
            <a:ext cx="5303837" cy="3671888"/>
          </a:xfrm>
          <a:ln/>
        </p:spPr>
      </p:sp>
      <p:sp>
        <p:nvSpPr>
          <p:cNvPr id="184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2720289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677863" y="736600"/>
            <a:ext cx="5303837" cy="3671888"/>
          </a:xfrm>
          <a:ln/>
        </p:spPr>
      </p:sp>
      <p:sp>
        <p:nvSpPr>
          <p:cNvPr id="184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3257087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Rectangle 390"/>
          <p:cNvSpPr>
            <a:spLocks noChangeArrowheads="1"/>
          </p:cNvSpPr>
          <p:nvPr userDrawn="1"/>
        </p:nvSpPr>
        <p:spPr bwMode="auto">
          <a:xfrm>
            <a:off x="6184900" y="507841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defRPr kumimoji="1" sz="1400">
                <a:solidFill>
                  <a:schemeClr val="tx1"/>
                </a:solidFill>
                <a:latin typeface="Arial" charset="0"/>
                <a:ea typeface="ＭＳ Ｐゴシック" pitchFamily="50" charset="-128"/>
              </a:defRPr>
            </a:lvl1pPr>
            <a:lvl2pPr marL="742950" indent="-285750" algn="l" eaLnBrk="0" hangingPunct="0">
              <a:defRPr kumimoji="1" sz="1400">
                <a:solidFill>
                  <a:schemeClr val="tx1"/>
                </a:solidFill>
                <a:latin typeface="Arial" charset="0"/>
                <a:ea typeface="ＭＳ Ｐゴシック" pitchFamily="50" charset="-128"/>
              </a:defRPr>
            </a:lvl2pPr>
            <a:lvl3pPr marL="1143000" indent="-228600" algn="l" eaLnBrk="0" hangingPunct="0">
              <a:defRPr kumimoji="1" sz="1400">
                <a:solidFill>
                  <a:schemeClr val="tx1"/>
                </a:solidFill>
                <a:latin typeface="Arial" charset="0"/>
                <a:ea typeface="ＭＳ Ｐゴシック" pitchFamily="50" charset="-128"/>
              </a:defRPr>
            </a:lvl3pPr>
            <a:lvl4pPr marL="1600200" indent="-228600" algn="l" eaLnBrk="0" hangingPunct="0">
              <a:defRPr kumimoji="1" sz="1400">
                <a:solidFill>
                  <a:schemeClr val="tx1"/>
                </a:solidFill>
                <a:latin typeface="Arial" charset="0"/>
                <a:ea typeface="ＭＳ Ｐゴシック" pitchFamily="50" charset="-128"/>
              </a:defRPr>
            </a:lvl4pPr>
            <a:lvl5pPr marL="2057400" indent="-228600" algn="l" eaLnBrk="0" hangingPunct="0">
              <a:defRPr kumimoji="1" sz="1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pitchFamily="50" charset="-128"/>
              </a:defRPr>
            </a:lvl9pPr>
          </a:lstStyle>
          <a:p>
            <a:pPr algn="ctr" eaLnBrk="1" hangingPunct="1">
              <a:defRPr/>
            </a:pPr>
            <a:endParaRPr lang="ja-JP" altLang="ja-JP" sz="1600" dirty="0">
              <a:latin typeface="Arial"/>
              <a:ea typeface="メイリオ" panose="020B0604030504040204" pitchFamily="50" charset="-128"/>
            </a:endParaRPr>
          </a:p>
        </p:txBody>
      </p:sp>
      <p:sp>
        <p:nvSpPr>
          <p:cNvPr id="4" name="Line 14"/>
          <p:cNvSpPr>
            <a:spLocks noChangeShapeType="1"/>
          </p:cNvSpPr>
          <p:nvPr userDrawn="1"/>
        </p:nvSpPr>
        <p:spPr bwMode="auto">
          <a:xfrm>
            <a:off x="632520" y="3428999"/>
            <a:ext cx="9289479" cy="0"/>
          </a:xfrm>
          <a:prstGeom prst="line">
            <a:avLst/>
          </a:prstGeom>
          <a:ln>
            <a:solidFill>
              <a:srgbClr val="81BF56"/>
            </a:solidFill>
            <a:headEnd/>
            <a:tailEn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ja-JP" altLang="en-US" dirty="0">
              <a:latin typeface="Arial"/>
              <a:ea typeface="メイリオ" panose="020B0604030504040204" pitchFamily="50" charset="-128"/>
            </a:endParaRPr>
          </a:p>
        </p:txBody>
      </p:sp>
      <p:sp>
        <p:nvSpPr>
          <p:cNvPr id="9" name="正方形/長方形 8"/>
          <p:cNvSpPr/>
          <p:nvPr userDrawn="1"/>
        </p:nvSpPr>
        <p:spPr bwMode="auto">
          <a:xfrm>
            <a:off x="0" y="3275111"/>
            <a:ext cx="288032" cy="307777"/>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1" charset="2"/>
              <a:buChar char="q"/>
              <a:tabLst/>
            </a:pPr>
            <a:endParaRPr kumimoji="1" lang="ja-JP" altLang="en-US" sz="1400" b="0" i="0" u="none" strike="noStrike" cap="none" normalizeH="0" baseline="0" dirty="0">
              <a:ln>
                <a:noFill/>
              </a:ln>
              <a:solidFill>
                <a:schemeClr val="tx1"/>
              </a:solidFill>
              <a:effectLst/>
              <a:latin typeface="Arial"/>
              <a:ea typeface="メイリオ" panose="020B0604030504040204" pitchFamily="50" charset="-128"/>
            </a:endParaRPr>
          </a:p>
        </p:txBody>
      </p:sp>
      <p:sp>
        <p:nvSpPr>
          <p:cNvPr id="10" name="AutoShape 15"/>
          <p:cNvSpPr>
            <a:spLocks noChangeArrowheads="1"/>
          </p:cNvSpPr>
          <p:nvPr userDrawn="1"/>
        </p:nvSpPr>
        <p:spPr bwMode="auto">
          <a:xfrm rot="5400000" flipV="1">
            <a:off x="-3236763" y="2285107"/>
            <a:ext cx="6858000" cy="2287786"/>
          </a:xfrm>
          <a:prstGeom prst="wave">
            <a:avLst>
              <a:gd name="adj1" fmla="val 20644"/>
              <a:gd name="adj2" fmla="val -5"/>
            </a:avLst>
          </a:prstGeom>
          <a:gradFill flip="none" rotWithShape="1">
            <a:gsLst>
              <a:gs pos="0">
                <a:srgbClr val="62AE33">
                  <a:shade val="30000"/>
                  <a:satMod val="115000"/>
                </a:srgbClr>
              </a:gs>
              <a:gs pos="50000">
                <a:srgbClr val="62AE33">
                  <a:shade val="67500"/>
                  <a:satMod val="115000"/>
                </a:srgbClr>
              </a:gs>
              <a:gs pos="100000">
                <a:srgbClr val="62AE33">
                  <a:shade val="100000"/>
                  <a:satMod val="115000"/>
                </a:srgbClr>
              </a:gs>
            </a:gsLst>
            <a:lin ang="5400000" scaled="1"/>
            <a:tileRect/>
          </a:gradFill>
          <a:ln>
            <a:noFill/>
          </a:ln>
          <a:effectLst/>
        </p:spPr>
        <p:txBody>
          <a:bodyPr anchor="ctr">
            <a:spAutoFit/>
          </a:bodyPr>
          <a:lstStyle>
            <a:lvl1pPr eaLnBrk="0" hangingPunct="0">
              <a:defRPr kumimoji="1" sz="2400">
                <a:solidFill>
                  <a:schemeClr val="tx1"/>
                </a:solidFill>
                <a:latin typeface="Humnst777 BT" pitchFamily="34" charset="0"/>
                <a:ea typeface="ＭＳ Ｐゴシック" pitchFamily="50" charset="-128"/>
              </a:defRPr>
            </a:lvl1pPr>
            <a:lvl2pPr marL="742950" indent="-285750" eaLnBrk="0" hangingPunct="0">
              <a:defRPr kumimoji="1" sz="2400">
                <a:solidFill>
                  <a:schemeClr val="tx1"/>
                </a:solidFill>
                <a:latin typeface="Humnst777 BT" pitchFamily="34" charset="0"/>
                <a:ea typeface="ＭＳ Ｐゴシック" pitchFamily="50" charset="-128"/>
              </a:defRPr>
            </a:lvl2pPr>
            <a:lvl3pPr marL="1143000" indent="-228600" eaLnBrk="0" hangingPunct="0">
              <a:defRPr kumimoji="1" sz="2400">
                <a:solidFill>
                  <a:schemeClr val="tx1"/>
                </a:solidFill>
                <a:latin typeface="Humnst777 BT" pitchFamily="34" charset="0"/>
                <a:ea typeface="ＭＳ Ｐゴシック" pitchFamily="50" charset="-128"/>
              </a:defRPr>
            </a:lvl3pPr>
            <a:lvl4pPr marL="1600200" indent="-228600" eaLnBrk="0" hangingPunct="0">
              <a:defRPr kumimoji="1" sz="2400">
                <a:solidFill>
                  <a:schemeClr val="tx1"/>
                </a:solidFill>
                <a:latin typeface="Humnst777 BT" pitchFamily="34" charset="0"/>
                <a:ea typeface="ＭＳ Ｐゴシック" pitchFamily="50" charset="-128"/>
              </a:defRPr>
            </a:lvl4pPr>
            <a:lvl5pPr marL="2057400" indent="-228600" eaLnBrk="0" hangingPunct="0">
              <a:defRPr kumimoji="1" sz="2400">
                <a:solidFill>
                  <a:schemeClr val="tx1"/>
                </a:solidFill>
                <a:latin typeface="Humnst777 BT"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Humnst777 BT"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Humnst777 BT"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Humnst777 BT"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Humnst777 BT" pitchFamily="34" charset="0"/>
                <a:ea typeface="ＭＳ Ｐゴシック" pitchFamily="50" charset="-128"/>
              </a:defRPr>
            </a:lvl9pPr>
          </a:lstStyle>
          <a:p>
            <a:pPr eaLnBrk="1" hangingPunct="1">
              <a:defRPr/>
            </a:pPr>
            <a:endParaRPr lang="ja-JP" altLang="en-US" dirty="0">
              <a:latin typeface="Arial"/>
              <a:ea typeface="メイリオ" panose="020B0604030504040204" pitchFamily="50" charset="-128"/>
            </a:endParaRPr>
          </a:p>
        </p:txBody>
      </p:sp>
      <p:pic>
        <p:nvPicPr>
          <p:cNvPr id="11" name="図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7296" y="1124744"/>
            <a:ext cx="2165226" cy="2165226"/>
          </a:xfrm>
          <a:prstGeom prst="rect">
            <a:avLst/>
          </a:prstGeom>
        </p:spPr>
      </p:pic>
      <p:sp>
        <p:nvSpPr>
          <p:cNvPr id="12"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dirty="0"/>
              <a:t>Silver</a:t>
            </a:r>
            <a:r>
              <a:rPr kumimoji="1" lang="ja-JP" altLang="en-US" dirty="0"/>
              <a:t> </a:t>
            </a:r>
            <a:r>
              <a:rPr kumimoji="1" lang="en-US" altLang="ja-JP" dirty="0"/>
              <a:t>Life</a:t>
            </a:r>
            <a:r>
              <a:rPr kumimoji="1" lang="ja-JP" altLang="en-US" dirty="0"/>
              <a:t> </a:t>
            </a:r>
            <a:r>
              <a:rPr kumimoji="1" lang="en-US" altLang="ja-JP" dirty="0"/>
              <a:t>co</a:t>
            </a:r>
            <a:r>
              <a:rPr kumimoji="1" lang="ja-JP" altLang="en-US" dirty="0"/>
              <a:t> </a:t>
            </a:r>
            <a:r>
              <a:rPr kumimoji="1" lang="en-US" altLang="ja-JP" dirty="0"/>
              <a:t>Ltd.,</a:t>
            </a:r>
            <a:r>
              <a:rPr kumimoji="1" lang="ja-JP" altLang="en-US" dirty="0"/>
              <a:t> </a:t>
            </a:r>
            <a:r>
              <a:rPr kumimoji="1" lang="en-US" altLang="ja-JP" dirty="0"/>
              <a:t>All</a:t>
            </a:r>
            <a:r>
              <a:rPr kumimoji="1" lang="ja-JP" altLang="en-US" dirty="0"/>
              <a:t> </a:t>
            </a:r>
            <a:r>
              <a:rPr kumimoji="1" lang="en-US" altLang="ja-JP" dirty="0"/>
              <a:t>rights</a:t>
            </a:r>
            <a:r>
              <a:rPr kumimoji="1" lang="ja-JP" altLang="en-US" dirty="0"/>
              <a:t> </a:t>
            </a:r>
            <a:r>
              <a:rPr kumimoji="1" lang="en-US" altLang="ja-JP" dirty="0"/>
              <a:t>reserved</a:t>
            </a:r>
            <a:endParaRPr kumimoji="1" lang="ja-JP" altLang="en-US" dirty="0"/>
          </a:p>
        </p:txBody>
      </p:sp>
    </p:spTree>
    <p:extLst>
      <p:ext uri="{BB962C8B-B14F-4D97-AF65-F5344CB8AC3E}">
        <p14:creationId xmlns:p14="http://schemas.microsoft.com/office/powerpoint/2010/main" val="106366888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90"/>
          <p:cNvSpPr>
            <a:spLocks noChangeArrowheads="1"/>
          </p:cNvSpPr>
          <p:nvPr/>
        </p:nvSpPr>
        <p:spPr bwMode="auto">
          <a:xfrm>
            <a:off x="6184900" y="507841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Humnst777 BT" pitchFamily="34" charset="0"/>
                <a:ea typeface="ＭＳ Ｐゴシック" pitchFamily="50" charset="-128"/>
              </a:defRPr>
            </a:lvl1pPr>
            <a:lvl2pPr marL="742950" indent="-285750" eaLnBrk="0" hangingPunct="0">
              <a:defRPr kumimoji="1" sz="2400">
                <a:solidFill>
                  <a:schemeClr val="tx1"/>
                </a:solidFill>
                <a:latin typeface="Humnst777 BT" pitchFamily="34" charset="0"/>
                <a:ea typeface="ＭＳ Ｐゴシック" pitchFamily="50" charset="-128"/>
              </a:defRPr>
            </a:lvl2pPr>
            <a:lvl3pPr marL="1143000" indent="-228600" eaLnBrk="0" hangingPunct="0">
              <a:defRPr kumimoji="1" sz="2400">
                <a:solidFill>
                  <a:schemeClr val="tx1"/>
                </a:solidFill>
                <a:latin typeface="Humnst777 BT" pitchFamily="34" charset="0"/>
                <a:ea typeface="ＭＳ Ｐゴシック" pitchFamily="50" charset="-128"/>
              </a:defRPr>
            </a:lvl3pPr>
            <a:lvl4pPr marL="1600200" indent="-228600" eaLnBrk="0" hangingPunct="0">
              <a:defRPr kumimoji="1" sz="2400">
                <a:solidFill>
                  <a:schemeClr val="tx1"/>
                </a:solidFill>
                <a:latin typeface="Humnst777 BT" pitchFamily="34" charset="0"/>
                <a:ea typeface="ＭＳ Ｐゴシック" pitchFamily="50" charset="-128"/>
              </a:defRPr>
            </a:lvl4pPr>
            <a:lvl5pPr marL="2057400" indent="-228600" eaLnBrk="0" hangingPunct="0">
              <a:defRPr kumimoji="1" sz="2400">
                <a:solidFill>
                  <a:schemeClr val="tx1"/>
                </a:solidFill>
                <a:latin typeface="Humnst777 BT"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Humnst777 BT"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Humnst777 BT"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Humnst777 BT"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Humnst777 BT" pitchFamily="34" charset="0"/>
                <a:ea typeface="ＭＳ Ｐゴシック" pitchFamily="50" charset="-128"/>
              </a:defRPr>
            </a:lvl9pPr>
          </a:lstStyle>
          <a:p>
            <a:pPr eaLnBrk="1" hangingPunct="1">
              <a:defRPr/>
            </a:pPr>
            <a:endParaRPr lang="ja-JP" altLang="ja-JP" sz="1600" dirty="0">
              <a:latin typeface="Arial" charset="0"/>
              <a:ea typeface="メイリオ" panose="020B0604030504040204" pitchFamily="50" charset="-128"/>
            </a:endParaRPr>
          </a:p>
        </p:txBody>
      </p:sp>
      <p:sp>
        <p:nvSpPr>
          <p:cNvPr id="7" name="Rectangle 19"/>
          <p:cNvSpPr>
            <a:spLocks noChangeArrowheads="1"/>
          </p:cNvSpPr>
          <p:nvPr userDrawn="1"/>
        </p:nvSpPr>
        <p:spPr bwMode="auto">
          <a:xfrm>
            <a:off x="7381876" y="6524625"/>
            <a:ext cx="2376487" cy="266700"/>
          </a:xfrm>
          <a:prstGeom prst="rect">
            <a:avLst/>
          </a:prstGeom>
          <a:noFill/>
          <a:ln w="12700">
            <a:noFill/>
            <a:miter lim="800000"/>
            <a:headEnd/>
            <a:tailEnd/>
          </a:ln>
          <a:effectLst/>
          <a:extLst>
            <a:ext uri="{909E8E84-426E-40DD-AFC4-6F175D3DCCD1}">
              <a14:hiddenFill xmlns:a14="http://schemas.microsoft.com/office/drawing/2010/main">
                <a:solidFill>
                  <a:srgbClr val="CC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Humnst777 BT" pitchFamily="34" charset="0"/>
                <a:ea typeface="ＭＳ Ｐゴシック" pitchFamily="50" charset="-128"/>
              </a:defRPr>
            </a:lvl1pPr>
            <a:lvl2pPr marL="742950" indent="-285750" eaLnBrk="0" hangingPunct="0">
              <a:defRPr kumimoji="1" sz="2400">
                <a:solidFill>
                  <a:schemeClr val="tx1"/>
                </a:solidFill>
                <a:latin typeface="Humnst777 BT" pitchFamily="34" charset="0"/>
                <a:ea typeface="ＭＳ Ｐゴシック" pitchFamily="50" charset="-128"/>
              </a:defRPr>
            </a:lvl2pPr>
            <a:lvl3pPr marL="1143000" indent="-228600" eaLnBrk="0" hangingPunct="0">
              <a:defRPr kumimoji="1" sz="2400">
                <a:solidFill>
                  <a:schemeClr val="tx1"/>
                </a:solidFill>
                <a:latin typeface="Humnst777 BT" pitchFamily="34" charset="0"/>
                <a:ea typeface="ＭＳ Ｐゴシック" pitchFamily="50" charset="-128"/>
              </a:defRPr>
            </a:lvl3pPr>
            <a:lvl4pPr marL="1600200" indent="-228600" eaLnBrk="0" hangingPunct="0">
              <a:defRPr kumimoji="1" sz="2400">
                <a:solidFill>
                  <a:schemeClr val="tx1"/>
                </a:solidFill>
                <a:latin typeface="Humnst777 BT" pitchFamily="34" charset="0"/>
                <a:ea typeface="ＭＳ Ｐゴシック" pitchFamily="50" charset="-128"/>
              </a:defRPr>
            </a:lvl4pPr>
            <a:lvl5pPr marL="2057400" indent="-228600" eaLnBrk="0" hangingPunct="0">
              <a:defRPr kumimoji="1" sz="2400">
                <a:solidFill>
                  <a:schemeClr val="tx1"/>
                </a:solidFill>
                <a:latin typeface="Humnst777 BT"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Humnst777 BT"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Humnst777 BT"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Humnst777 BT"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Humnst777 BT" pitchFamily="34" charset="0"/>
                <a:ea typeface="ＭＳ Ｐゴシック" pitchFamily="50" charset="-128"/>
              </a:defRPr>
            </a:lvl9pPr>
          </a:lstStyle>
          <a:p>
            <a:pPr marL="0" marR="0" indent="0" algn="r" defTabSz="914400" rtl="0" eaLnBrk="1" fontAlgn="base" latinLnBrk="0" hangingPunct="1">
              <a:lnSpc>
                <a:spcPts val="1400"/>
              </a:lnSpc>
              <a:spcBef>
                <a:spcPct val="0"/>
              </a:spcBef>
              <a:spcAft>
                <a:spcPct val="0"/>
              </a:spcAft>
              <a:buClrTx/>
              <a:buSzTx/>
              <a:buFontTx/>
              <a:buNone/>
              <a:tabLst/>
              <a:defRPr/>
            </a:pPr>
            <a:r>
              <a:rPr lang="en-US" altLang="ja-JP" sz="1100" dirty="0">
                <a:solidFill>
                  <a:schemeClr val="tx1"/>
                </a:solidFill>
                <a:ea typeface="メイリオ" panose="020B0604030504040204" pitchFamily="50" charset="-128"/>
              </a:rPr>
              <a:t>- </a:t>
            </a:r>
            <a:fld id="{E8856A6D-0F2C-486D-882E-562C96F0D8B4}" type="slidenum">
              <a:rPr lang="en-US" altLang="ja-JP" sz="1100" smtClean="0">
                <a:ea typeface="メイリオ" panose="020B0604030504040204" pitchFamily="50" charset="-128"/>
              </a:rPr>
              <a:pPr marL="0" marR="0" indent="0" algn="r" defTabSz="914400" rtl="0" eaLnBrk="1" fontAlgn="base" latinLnBrk="0" hangingPunct="1">
                <a:lnSpc>
                  <a:spcPts val="1400"/>
                </a:lnSpc>
                <a:spcBef>
                  <a:spcPct val="0"/>
                </a:spcBef>
                <a:spcAft>
                  <a:spcPct val="0"/>
                </a:spcAft>
                <a:buClrTx/>
                <a:buSzTx/>
                <a:buFontTx/>
                <a:buNone/>
                <a:tabLst/>
                <a:defRPr/>
              </a:pPr>
              <a:t>‹#›</a:t>
            </a:fld>
            <a:r>
              <a:rPr lang="ja-JP" altLang="en-US" sz="1100" dirty="0">
                <a:ea typeface="メイリオ" panose="020B0604030504040204" pitchFamily="50" charset="-128"/>
              </a:rPr>
              <a:t> </a:t>
            </a:r>
            <a:r>
              <a:rPr lang="en-US" altLang="ja-JP" sz="1100" dirty="0">
                <a:ea typeface="メイリオ" panose="020B0604030504040204" pitchFamily="50" charset="-128"/>
              </a:rPr>
              <a:t>- </a:t>
            </a:r>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1553" y="-2271"/>
            <a:ext cx="3024336" cy="672074"/>
          </a:xfrm>
          <a:prstGeom prst="rect">
            <a:avLst/>
          </a:prstGeom>
        </p:spPr>
      </p:pic>
      <p:cxnSp>
        <p:nvCxnSpPr>
          <p:cNvPr id="8" name="直線コネクタ 7"/>
          <p:cNvCxnSpPr/>
          <p:nvPr userDrawn="1"/>
        </p:nvCxnSpPr>
        <p:spPr bwMode="auto">
          <a:xfrm>
            <a:off x="180000" y="692696"/>
            <a:ext cx="9540000" cy="21731"/>
          </a:xfrm>
          <a:prstGeom prst="line">
            <a:avLst/>
          </a:prstGeom>
          <a:ln>
            <a:solidFill>
              <a:srgbClr val="62AE33"/>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9"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dirty="0"/>
              <a:t>Silver</a:t>
            </a:r>
            <a:r>
              <a:rPr kumimoji="1" lang="ja-JP" altLang="en-US" dirty="0"/>
              <a:t> </a:t>
            </a:r>
            <a:r>
              <a:rPr kumimoji="1" lang="en-US" altLang="ja-JP" dirty="0"/>
              <a:t>Life</a:t>
            </a:r>
            <a:r>
              <a:rPr kumimoji="1" lang="ja-JP" altLang="en-US" dirty="0"/>
              <a:t> </a:t>
            </a:r>
            <a:r>
              <a:rPr kumimoji="1" lang="en-US" altLang="ja-JP" dirty="0"/>
              <a:t>co</a:t>
            </a:r>
            <a:r>
              <a:rPr kumimoji="1" lang="ja-JP" altLang="en-US" dirty="0"/>
              <a:t> </a:t>
            </a:r>
            <a:r>
              <a:rPr kumimoji="1" lang="en-US" altLang="ja-JP" dirty="0"/>
              <a:t>Ltd.,</a:t>
            </a:r>
            <a:r>
              <a:rPr kumimoji="1" lang="ja-JP" altLang="en-US" dirty="0"/>
              <a:t> </a:t>
            </a:r>
            <a:r>
              <a:rPr kumimoji="1" lang="en-US" altLang="ja-JP" dirty="0"/>
              <a:t>All</a:t>
            </a:r>
            <a:r>
              <a:rPr kumimoji="1" lang="ja-JP" altLang="en-US" dirty="0"/>
              <a:t> </a:t>
            </a:r>
            <a:r>
              <a:rPr kumimoji="1" lang="en-US" altLang="ja-JP" dirty="0"/>
              <a:t>rights</a:t>
            </a:r>
            <a:r>
              <a:rPr kumimoji="1" lang="ja-JP" altLang="en-US" dirty="0"/>
              <a:t> </a:t>
            </a:r>
            <a:r>
              <a:rPr kumimoji="1" lang="en-US" altLang="ja-JP" dirty="0"/>
              <a:t>reserved</a:t>
            </a:r>
            <a:endParaRPr kumimoji="1" lang="ja-JP" altLang="en-US" dirty="0"/>
          </a:p>
        </p:txBody>
      </p:sp>
    </p:spTree>
    <p:extLst>
      <p:ext uri="{BB962C8B-B14F-4D97-AF65-F5344CB8AC3E}">
        <p14:creationId xmlns:p14="http://schemas.microsoft.com/office/powerpoint/2010/main" val="2550231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517525" y="346621"/>
            <a:ext cx="8870400" cy="34607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タイトル</a:t>
            </a:r>
            <a:r>
              <a:rPr lang="en-US" altLang="ja-JP" dirty="0"/>
              <a:t>_20pt</a:t>
            </a:r>
            <a:r>
              <a:rPr lang="ja-JP" altLang="en-US" dirty="0" err="1"/>
              <a:t>、</a:t>
            </a:r>
            <a:r>
              <a:rPr lang="en-US" altLang="ja-JP" dirty="0"/>
              <a:t>MSP</a:t>
            </a:r>
            <a:r>
              <a:rPr lang="ja-JP" altLang="en-US" dirty="0"/>
              <a:t>ゴシック、英数字：</a:t>
            </a:r>
            <a:r>
              <a:rPr lang="en-US" altLang="ja-JP" dirty="0"/>
              <a:t>Arial</a:t>
            </a:r>
            <a:endParaRPr lang="ja-JP" altLang="en-US" dirty="0"/>
          </a:p>
        </p:txBody>
      </p:sp>
      <p:sp>
        <p:nvSpPr>
          <p:cNvPr id="3" name="コンテンツ プレースホルダー 2"/>
          <p:cNvSpPr>
            <a:spLocks noGrp="1"/>
          </p:cNvSpPr>
          <p:nvPr>
            <p:ph idx="1"/>
          </p:nvPr>
        </p:nvSpPr>
        <p:spPr>
          <a:xfrm>
            <a:off x="517525" y="1246188"/>
            <a:ext cx="8870400" cy="507047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78"/>
          <p:cNvSpPr>
            <a:spLocks noGrp="1" noChangeArrowheads="1"/>
          </p:cNvSpPr>
          <p:nvPr>
            <p:ph type="sldNum" sz="quarter" idx="10"/>
          </p:nvPr>
        </p:nvSpPr>
        <p:spPr>
          <a:ln/>
        </p:spPr>
        <p:txBody>
          <a:bodyPr/>
          <a:lstStyle>
            <a:lvl1pPr>
              <a:defRPr/>
            </a:lvl1pPr>
          </a:lstStyle>
          <a:p>
            <a:pPr>
              <a:defRPr/>
            </a:pPr>
            <a:fld id="{0D22CCD9-17E7-4A7E-92F8-42CD60F7C8DC}" type="slidenum">
              <a:rPr lang="en-US" altLang="ja-JP">
                <a:solidFill>
                  <a:prstClr val="black"/>
                </a:solidFill>
              </a:rPr>
              <a:pPr>
                <a:defRPr/>
              </a:pPr>
              <a:t>‹#›</a:t>
            </a:fld>
            <a:endParaRPr lang="en-US" altLang="ja-JP">
              <a:solidFill>
                <a:prstClr val="black"/>
              </a:solidFill>
            </a:endParaRPr>
          </a:p>
        </p:txBody>
      </p:sp>
      <p:sp>
        <p:nvSpPr>
          <p:cNvPr id="5" name="テキスト プレースホルダー 4"/>
          <p:cNvSpPr>
            <a:spLocks noGrp="1"/>
          </p:cNvSpPr>
          <p:nvPr>
            <p:ph type="body" sz="quarter" idx="11" hasCustomPrompt="1"/>
          </p:nvPr>
        </p:nvSpPr>
        <p:spPr>
          <a:xfrm>
            <a:off x="517525" y="695325"/>
            <a:ext cx="8870400" cy="212400"/>
          </a:xfrm>
          <a:noFill/>
          <a:ln w="9525">
            <a:noFill/>
            <a:miter lim="800000"/>
            <a:headEnd/>
            <a:tailEnd/>
          </a:ln>
        </p:spPr>
        <p:txBody>
          <a:bodyPr lIns="0" tIns="0" rIns="0" bIns="0"/>
          <a:lstStyle>
            <a:lvl1pPr>
              <a:def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defRPr>
            </a:lvl1pPr>
            <a:lvl2pPr>
              <a:defRPr lang="ja-JP" altLang="en-US" dirty="0" smtClean="0">
                <a:solidFill>
                  <a:srgbClr val="000000"/>
                </a:solidFill>
                <a:latin typeface="Arial" charset="0"/>
                <a:ea typeface="ＭＳ Ｐゴシック" charset="-128"/>
              </a:defRPr>
            </a:lvl2pPr>
            <a:lvl3pPr>
              <a:defRPr lang="ja-JP" altLang="en-US" dirty="0" smtClean="0">
                <a:solidFill>
                  <a:srgbClr val="000000"/>
                </a:solidFill>
                <a:latin typeface="Arial" charset="0"/>
                <a:ea typeface="ＭＳ Ｐゴシック" charset="-128"/>
              </a:defRPr>
            </a:lvl3pPr>
            <a:lvl4pPr>
              <a:defRPr lang="ja-JP" altLang="en-US" dirty="0" smtClean="0">
                <a:solidFill>
                  <a:srgbClr val="000000"/>
                </a:solidFill>
                <a:latin typeface="Arial" charset="0"/>
                <a:ea typeface="ＭＳ Ｐゴシック" charset="-128"/>
              </a:defRPr>
            </a:lvl4pPr>
            <a:lvl5pPr>
              <a:defRPr lang="ja-JP" altLang="en-US" dirty="0">
                <a:solidFill>
                  <a:srgbClr val="000000"/>
                </a:solidFill>
                <a:latin typeface="Arial" charset="0"/>
                <a:ea typeface="ＭＳ Ｐゴシック" charset="-128"/>
              </a:defRPr>
            </a:lvl5pPr>
          </a:lstStyle>
          <a:p>
            <a:pPr lvl="0">
              <a:spcBef>
                <a:spcPct val="50000"/>
              </a:spcBef>
            </a:pPr>
            <a:r>
              <a:rPr kumimoji="1" lang="ja-JP" altLang="en-US" dirty="0"/>
              <a:t>サブタイトル</a:t>
            </a:r>
            <a:r>
              <a:rPr kumimoji="1" lang="en-US" altLang="ja-JP" dirty="0"/>
              <a:t>_14pt</a:t>
            </a:r>
            <a:r>
              <a:rPr kumimoji="1" lang="ja-JP" altLang="en-US" dirty="0" err="1"/>
              <a:t>、</a:t>
            </a:r>
            <a:r>
              <a:rPr kumimoji="1" lang="en-US" altLang="ja-JP" dirty="0"/>
              <a:t>MSP</a:t>
            </a:r>
            <a:r>
              <a:rPr kumimoji="1" lang="ja-JP" altLang="en-US" dirty="0"/>
              <a:t>ゴシック、英数字：</a:t>
            </a:r>
            <a:r>
              <a:rPr kumimoji="1" lang="en-US" altLang="ja-JP" dirty="0"/>
              <a:t>Arial</a:t>
            </a:r>
            <a:endParaRPr kumimoji="1" lang="ja-JP" altLang="en-US" dirty="0"/>
          </a:p>
        </p:txBody>
      </p:sp>
    </p:spTree>
    <p:extLst>
      <p:ext uri="{BB962C8B-B14F-4D97-AF65-F5344CB8AC3E}">
        <p14:creationId xmlns:p14="http://schemas.microsoft.com/office/powerpoint/2010/main" val="3206626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3DE7D4F-E2B9-46AE-AF38-F4BED8A91C98}" type="datetimeFigureOut">
              <a:rPr kumimoji="1" lang="ja-JP" altLang="en-US" smtClean="0"/>
              <a:t>2020/9/28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75E02D-7A67-45CC-AA72-436223FA424C}" type="slidenum">
              <a:rPr lang="en-US" altLang="ja-JP" smtClean="0"/>
              <a:pPr/>
              <a:t>‹#›</a:t>
            </a:fld>
            <a:endParaRPr lang="en-US" altLang="ja-JP" dirty="0"/>
          </a:p>
        </p:txBody>
      </p:sp>
    </p:spTree>
    <p:extLst>
      <p:ext uri="{BB962C8B-B14F-4D97-AF65-F5344CB8AC3E}">
        <p14:creationId xmlns:p14="http://schemas.microsoft.com/office/powerpoint/2010/main" val="92396265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Rectangle 390"/>
          <p:cNvSpPr>
            <a:spLocks noChangeArrowheads="1"/>
          </p:cNvSpPr>
          <p:nvPr userDrawn="1"/>
        </p:nvSpPr>
        <p:spPr bwMode="auto">
          <a:xfrm>
            <a:off x="6184900" y="507841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defRPr kumimoji="1" sz="1400">
                <a:solidFill>
                  <a:schemeClr val="tx1"/>
                </a:solidFill>
                <a:latin typeface="Arial" charset="0"/>
                <a:ea typeface="ＭＳ Ｐゴシック" pitchFamily="50" charset="-128"/>
              </a:defRPr>
            </a:lvl1pPr>
            <a:lvl2pPr marL="742950" indent="-285750" algn="l" eaLnBrk="0" hangingPunct="0">
              <a:defRPr kumimoji="1" sz="1400">
                <a:solidFill>
                  <a:schemeClr val="tx1"/>
                </a:solidFill>
                <a:latin typeface="Arial" charset="0"/>
                <a:ea typeface="ＭＳ Ｐゴシック" pitchFamily="50" charset="-128"/>
              </a:defRPr>
            </a:lvl2pPr>
            <a:lvl3pPr marL="1143000" indent="-228600" algn="l" eaLnBrk="0" hangingPunct="0">
              <a:defRPr kumimoji="1" sz="1400">
                <a:solidFill>
                  <a:schemeClr val="tx1"/>
                </a:solidFill>
                <a:latin typeface="Arial" charset="0"/>
                <a:ea typeface="ＭＳ Ｐゴシック" pitchFamily="50" charset="-128"/>
              </a:defRPr>
            </a:lvl3pPr>
            <a:lvl4pPr marL="1600200" indent="-228600" algn="l" eaLnBrk="0" hangingPunct="0">
              <a:defRPr kumimoji="1" sz="1400">
                <a:solidFill>
                  <a:schemeClr val="tx1"/>
                </a:solidFill>
                <a:latin typeface="Arial" charset="0"/>
                <a:ea typeface="ＭＳ Ｐゴシック" pitchFamily="50" charset="-128"/>
              </a:defRPr>
            </a:lvl4pPr>
            <a:lvl5pPr marL="2057400" indent="-228600" algn="l" eaLnBrk="0" hangingPunct="0">
              <a:defRPr kumimoji="1" sz="1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pitchFamily="50" charset="-128"/>
              </a:defRPr>
            </a:lvl9pPr>
          </a:lstStyle>
          <a:p>
            <a:pPr algn="ctr" eaLnBrk="1" hangingPunct="1">
              <a:defRPr/>
            </a:pPr>
            <a:endParaRPr lang="ja-JP" altLang="ja-JP" sz="1600" dirty="0">
              <a:latin typeface="Arial"/>
              <a:ea typeface="メイリオ" panose="020B0604030504040204" pitchFamily="50" charset="-128"/>
            </a:endParaRPr>
          </a:p>
        </p:txBody>
      </p:sp>
      <p:sp>
        <p:nvSpPr>
          <p:cNvPr id="4" name="Line 14"/>
          <p:cNvSpPr>
            <a:spLocks noChangeShapeType="1"/>
          </p:cNvSpPr>
          <p:nvPr userDrawn="1"/>
        </p:nvSpPr>
        <p:spPr bwMode="auto">
          <a:xfrm>
            <a:off x="632520" y="3428999"/>
            <a:ext cx="9289479" cy="0"/>
          </a:xfrm>
          <a:prstGeom prst="line">
            <a:avLst/>
          </a:prstGeom>
          <a:ln>
            <a:solidFill>
              <a:srgbClr val="81BF56"/>
            </a:solidFill>
            <a:headEnd/>
            <a:tailEn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ja-JP" altLang="en-US" dirty="0">
              <a:latin typeface="Arial"/>
              <a:ea typeface="メイリオ" panose="020B0604030504040204" pitchFamily="50" charset="-128"/>
            </a:endParaRPr>
          </a:p>
        </p:txBody>
      </p:sp>
      <p:sp>
        <p:nvSpPr>
          <p:cNvPr id="9" name="正方形/長方形 8"/>
          <p:cNvSpPr/>
          <p:nvPr userDrawn="1"/>
        </p:nvSpPr>
        <p:spPr bwMode="auto">
          <a:xfrm>
            <a:off x="0" y="3275111"/>
            <a:ext cx="288032" cy="307777"/>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1" charset="2"/>
              <a:buChar char="q"/>
              <a:tabLst/>
            </a:pPr>
            <a:endParaRPr kumimoji="1" lang="ja-JP" altLang="en-US" sz="1400" b="0" i="0" u="none" strike="noStrike" cap="none" normalizeH="0" baseline="0" dirty="0">
              <a:ln>
                <a:noFill/>
              </a:ln>
              <a:solidFill>
                <a:schemeClr val="tx1"/>
              </a:solidFill>
              <a:effectLst/>
              <a:latin typeface="Arial"/>
              <a:ea typeface="メイリオ" panose="020B0604030504040204" pitchFamily="50" charset="-128"/>
            </a:endParaRPr>
          </a:p>
        </p:txBody>
      </p:sp>
      <p:sp>
        <p:nvSpPr>
          <p:cNvPr id="10" name="AutoShape 15"/>
          <p:cNvSpPr>
            <a:spLocks noChangeArrowheads="1"/>
          </p:cNvSpPr>
          <p:nvPr userDrawn="1"/>
        </p:nvSpPr>
        <p:spPr bwMode="auto">
          <a:xfrm rot="5400000" flipV="1">
            <a:off x="-3236763" y="2285107"/>
            <a:ext cx="6858000" cy="2287786"/>
          </a:xfrm>
          <a:prstGeom prst="wave">
            <a:avLst>
              <a:gd name="adj1" fmla="val 20644"/>
              <a:gd name="adj2" fmla="val -5"/>
            </a:avLst>
          </a:prstGeom>
          <a:gradFill flip="none" rotWithShape="1">
            <a:gsLst>
              <a:gs pos="0">
                <a:srgbClr val="62AE33">
                  <a:shade val="30000"/>
                  <a:satMod val="115000"/>
                </a:srgbClr>
              </a:gs>
              <a:gs pos="50000">
                <a:srgbClr val="62AE33">
                  <a:shade val="67500"/>
                  <a:satMod val="115000"/>
                </a:srgbClr>
              </a:gs>
              <a:gs pos="100000">
                <a:srgbClr val="62AE33">
                  <a:shade val="100000"/>
                  <a:satMod val="115000"/>
                </a:srgbClr>
              </a:gs>
            </a:gsLst>
            <a:lin ang="5400000" scaled="1"/>
            <a:tileRect/>
          </a:gradFill>
          <a:ln>
            <a:noFill/>
          </a:ln>
          <a:effectLst/>
        </p:spPr>
        <p:txBody>
          <a:bodyPr anchor="ctr">
            <a:spAutoFit/>
          </a:bodyPr>
          <a:lstStyle>
            <a:lvl1pPr eaLnBrk="0" hangingPunct="0">
              <a:defRPr kumimoji="1" sz="2400">
                <a:solidFill>
                  <a:schemeClr val="tx1"/>
                </a:solidFill>
                <a:latin typeface="Humnst777 BT" pitchFamily="34" charset="0"/>
                <a:ea typeface="ＭＳ Ｐゴシック" pitchFamily="50" charset="-128"/>
              </a:defRPr>
            </a:lvl1pPr>
            <a:lvl2pPr marL="742950" indent="-285750" eaLnBrk="0" hangingPunct="0">
              <a:defRPr kumimoji="1" sz="2400">
                <a:solidFill>
                  <a:schemeClr val="tx1"/>
                </a:solidFill>
                <a:latin typeface="Humnst777 BT" pitchFamily="34" charset="0"/>
                <a:ea typeface="ＭＳ Ｐゴシック" pitchFamily="50" charset="-128"/>
              </a:defRPr>
            </a:lvl2pPr>
            <a:lvl3pPr marL="1143000" indent="-228600" eaLnBrk="0" hangingPunct="0">
              <a:defRPr kumimoji="1" sz="2400">
                <a:solidFill>
                  <a:schemeClr val="tx1"/>
                </a:solidFill>
                <a:latin typeface="Humnst777 BT" pitchFamily="34" charset="0"/>
                <a:ea typeface="ＭＳ Ｐゴシック" pitchFamily="50" charset="-128"/>
              </a:defRPr>
            </a:lvl3pPr>
            <a:lvl4pPr marL="1600200" indent="-228600" eaLnBrk="0" hangingPunct="0">
              <a:defRPr kumimoji="1" sz="2400">
                <a:solidFill>
                  <a:schemeClr val="tx1"/>
                </a:solidFill>
                <a:latin typeface="Humnst777 BT" pitchFamily="34" charset="0"/>
                <a:ea typeface="ＭＳ Ｐゴシック" pitchFamily="50" charset="-128"/>
              </a:defRPr>
            </a:lvl4pPr>
            <a:lvl5pPr marL="2057400" indent="-228600" eaLnBrk="0" hangingPunct="0">
              <a:defRPr kumimoji="1" sz="2400">
                <a:solidFill>
                  <a:schemeClr val="tx1"/>
                </a:solidFill>
                <a:latin typeface="Humnst777 BT"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Humnst777 BT"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Humnst777 BT"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Humnst777 BT"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Humnst777 BT" pitchFamily="34" charset="0"/>
                <a:ea typeface="ＭＳ Ｐゴシック" pitchFamily="50" charset="-128"/>
              </a:defRPr>
            </a:lvl9pPr>
          </a:lstStyle>
          <a:p>
            <a:pPr eaLnBrk="1" hangingPunct="1">
              <a:defRPr/>
            </a:pPr>
            <a:endParaRPr lang="ja-JP" altLang="en-US" dirty="0">
              <a:latin typeface="Arial"/>
              <a:ea typeface="メイリオ" panose="020B0604030504040204" pitchFamily="50" charset="-128"/>
            </a:endParaRPr>
          </a:p>
        </p:txBody>
      </p:sp>
      <p:pic>
        <p:nvPicPr>
          <p:cNvPr id="11" name="図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7296" y="1124744"/>
            <a:ext cx="2165226" cy="2165226"/>
          </a:xfrm>
          <a:prstGeom prst="rect">
            <a:avLst/>
          </a:prstGeom>
        </p:spPr>
      </p:pic>
      <p:sp>
        <p:nvSpPr>
          <p:cNvPr id="12"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dirty="0"/>
              <a:t>Silver</a:t>
            </a:r>
            <a:r>
              <a:rPr kumimoji="1" lang="ja-JP" altLang="en-US" dirty="0"/>
              <a:t> </a:t>
            </a:r>
            <a:r>
              <a:rPr kumimoji="1" lang="en-US" altLang="ja-JP" dirty="0"/>
              <a:t>Life</a:t>
            </a:r>
            <a:r>
              <a:rPr kumimoji="1" lang="ja-JP" altLang="en-US" dirty="0"/>
              <a:t> </a:t>
            </a:r>
            <a:r>
              <a:rPr kumimoji="1" lang="en-US" altLang="ja-JP" dirty="0"/>
              <a:t>co</a:t>
            </a:r>
            <a:r>
              <a:rPr kumimoji="1" lang="ja-JP" altLang="en-US" dirty="0"/>
              <a:t> </a:t>
            </a:r>
            <a:r>
              <a:rPr kumimoji="1" lang="en-US" altLang="ja-JP" dirty="0"/>
              <a:t>Ltd.,</a:t>
            </a:r>
            <a:r>
              <a:rPr kumimoji="1" lang="ja-JP" altLang="en-US" dirty="0"/>
              <a:t> </a:t>
            </a:r>
            <a:r>
              <a:rPr kumimoji="1" lang="en-US" altLang="ja-JP" dirty="0"/>
              <a:t>All</a:t>
            </a:r>
            <a:r>
              <a:rPr kumimoji="1" lang="ja-JP" altLang="en-US" dirty="0"/>
              <a:t> </a:t>
            </a:r>
            <a:r>
              <a:rPr kumimoji="1" lang="en-US" altLang="ja-JP" dirty="0"/>
              <a:t>rights</a:t>
            </a:r>
            <a:r>
              <a:rPr kumimoji="1" lang="ja-JP" altLang="en-US" dirty="0"/>
              <a:t> </a:t>
            </a:r>
            <a:r>
              <a:rPr kumimoji="1" lang="en-US" altLang="ja-JP" dirty="0"/>
              <a:t>reserved</a:t>
            </a:r>
            <a:endParaRPr kumimoji="1" lang="ja-JP" altLang="en-US" dirty="0"/>
          </a:p>
        </p:txBody>
      </p:sp>
    </p:spTree>
    <p:extLst>
      <p:ext uri="{BB962C8B-B14F-4D97-AF65-F5344CB8AC3E}">
        <p14:creationId xmlns:p14="http://schemas.microsoft.com/office/powerpoint/2010/main" val="371222617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90"/>
          <p:cNvSpPr>
            <a:spLocks noChangeArrowheads="1"/>
          </p:cNvSpPr>
          <p:nvPr/>
        </p:nvSpPr>
        <p:spPr bwMode="auto">
          <a:xfrm>
            <a:off x="6184900" y="507841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Humnst777 BT" pitchFamily="34" charset="0"/>
                <a:ea typeface="ＭＳ Ｐゴシック" pitchFamily="50" charset="-128"/>
              </a:defRPr>
            </a:lvl1pPr>
            <a:lvl2pPr marL="742950" indent="-285750" eaLnBrk="0" hangingPunct="0">
              <a:defRPr kumimoji="1" sz="2400">
                <a:solidFill>
                  <a:schemeClr val="tx1"/>
                </a:solidFill>
                <a:latin typeface="Humnst777 BT" pitchFamily="34" charset="0"/>
                <a:ea typeface="ＭＳ Ｐゴシック" pitchFamily="50" charset="-128"/>
              </a:defRPr>
            </a:lvl2pPr>
            <a:lvl3pPr marL="1143000" indent="-228600" eaLnBrk="0" hangingPunct="0">
              <a:defRPr kumimoji="1" sz="2400">
                <a:solidFill>
                  <a:schemeClr val="tx1"/>
                </a:solidFill>
                <a:latin typeface="Humnst777 BT" pitchFamily="34" charset="0"/>
                <a:ea typeface="ＭＳ Ｐゴシック" pitchFamily="50" charset="-128"/>
              </a:defRPr>
            </a:lvl3pPr>
            <a:lvl4pPr marL="1600200" indent="-228600" eaLnBrk="0" hangingPunct="0">
              <a:defRPr kumimoji="1" sz="2400">
                <a:solidFill>
                  <a:schemeClr val="tx1"/>
                </a:solidFill>
                <a:latin typeface="Humnst777 BT" pitchFamily="34" charset="0"/>
                <a:ea typeface="ＭＳ Ｐゴシック" pitchFamily="50" charset="-128"/>
              </a:defRPr>
            </a:lvl4pPr>
            <a:lvl5pPr marL="2057400" indent="-228600" eaLnBrk="0" hangingPunct="0">
              <a:defRPr kumimoji="1" sz="2400">
                <a:solidFill>
                  <a:schemeClr val="tx1"/>
                </a:solidFill>
                <a:latin typeface="Humnst777 BT"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Humnst777 BT"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Humnst777 BT"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Humnst777 BT"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Humnst777 BT" pitchFamily="34" charset="0"/>
                <a:ea typeface="ＭＳ Ｐゴシック" pitchFamily="50" charset="-128"/>
              </a:defRPr>
            </a:lvl9pPr>
          </a:lstStyle>
          <a:p>
            <a:pPr eaLnBrk="1" hangingPunct="1">
              <a:defRPr/>
            </a:pPr>
            <a:endParaRPr lang="ja-JP" altLang="ja-JP" sz="1600" dirty="0">
              <a:latin typeface="Arial" charset="0"/>
              <a:ea typeface="メイリオ" panose="020B0604030504040204" pitchFamily="50" charset="-128"/>
            </a:endParaRPr>
          </a:p>
        </p:txBody>
      </p:sp>
      <p:sp>
        <p:nvSpPr>
          <p:cNvPr id="7" name="Rectangle 19"/>
          <p:cNvSpPr>
            <a:spLocks noChangeArrowheads="1"/>
          </p:cNvSpPr>
          <p:nvPr userDrawn="1"/>
        </p:nvSpPr>
        <p:spPr bwMode="auto">
          <a:xfrm>
            <a:off x="7381876" y="6524625"/>
            <a:ext cx="2376487" cy="266700"/>
          </a:xfrm>
          <a:prstGeom prst="rect">
            <a:avLst/>
          </a:prstGeom>
          <a:noFill/>
          <a:ln w="12700">
            <a:noFill/>
            <a:miter lim="800000"/>
            <a:headEnd/>
            <a:tailEnd/>
          </a:ln>
          <a:effectLst/>
          <a:extLst>
            <a:ext uri="{909E8E84-426E-40DD-AFC4-6F175D3DCCD1}">
              <a14:hiddenFill xmlns:a14="http://schemas.microsoft.com/office/drawing/2010/main">
                <a:solidFill>
                  <a:srgbClr val="CC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Humnst777 BT" pitchFamily="34" charset="0"/>
                <a:ea typeface="ＭＳ Ｐゴシック" pitchFamily="50" charset="-128"/>
              </a:defRPr>
            </a:lvl1pPr>
            <a:lvl2pPr marL="742950" indent="-285750" eaLnBrk="0" hangingPunct="0">
              <a:defRPr kumimoji="1" sz="2400">
                <a:solidFill>
                  <a:schemeClr val="tx1"/>
                </a:solidFill>
                <a:latin typeface="Humnst777 BT" pitchFamily="34" charset="0"/>
                <a:ea typeface="ＭＳ Ｐゴシック" pitchFamily="50" charset="-128"/>
              </a:defRPr>
            </a:lvl2pPr>
            <a:lvl3pPr marL="1143000" indent="-228600" eaLnBrk="0" hangingPunct="0">
              <a:defRPr kumimoji="1" sz="2400">
                <a:solidFill>
                  <a:schemeClr val="tx1"/>
                </a:solidFill>
                <a:latin typeface="Humnst777 BT" pitchFamily="34" charset="0"/>
                <a:ea typeface="ＭＳ Ｐゴシック" pitchFamily="50" charset="-128"/>
              </a:defRPr>
            </a:lvl3pPr>
            <a:lvl4pPr marL="1600200" indent="-228600" eaLnBrk="0" hangingPunct="0">
              <a:defRPr kumimoji="1" sz="2400">
                <a:solidFill>
                  <a:schemeClr val="tx1"/>
                </a:solidFill>
                <a:latin typeface="Humnst777 BT" pitchFamily="34" charset="0"/>
                <a:ea typeface="ＭＳ Ｐゴシック" pitchFamily="50" charset="-128"/>
              </a:defRPr>
            </a:lvl4pPr>
            <a:lvl5pPr marL="2057400" indent="-228600" eaLnBrk="0" hangingPunct="0">
              <a:defRPr kumimoji="1" sz="2400">
                <a:solidFill>
                  <a:schemeClr val="tx1"/>
                </a:solidFill>
                <a:latin typeface="Humnst777 BT"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Humnst777 BT"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Humnst777 BT"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Humnst777 BT"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Humnst777 BT" pitchFamily="34" charset="0"/>
                <a:ea typeface="ＭＳ Ｐゴシック" pitchFamily="50" charset="-128"/>
              </a:defRPr>
            </a:lvl9pPr>
          </a:lstStyle>
          <a:p>
            <a:pPr marL="0" marR="0" indent="0" algn="r" defTabSz="914400" rtl="0" eaLnBrk="1" fontAlgn="base" latinLnBrk="0" hangingPunct="1">
              <a:lnSpc>
                <a:spcPts val="1400"/>
              </a:lnSpc>
              <a:spcBef>
                <a:spcPct val="0"/>
              </a:spcBef>
              <a:spcAft>
                <a:spcPct val="0"/>
              </a:spcAft>
              <a:buClrTx/>
              <a:buSzTx/>
              <a:buFontTx/>
              <a:buNone/>
              <a:tabLst/>
              <a:defRPr/>
            </a:pPr>
            <a:r>
              <a:rPr lang="en-US" altLang="ja-JP" sz="1100" dirty="0">
                <a:solidFill>
                  <a:schemeClr val="tx1"/>
                </a:solidFill>
                <a:ea typeface="メイリオ" panose="020B0604030504040204" pitchFamily="50" charset="-128"/>
              </a:rPr>
              <a:t>- </a:t>
            </a:r>
            <a:fld id="{E8856A6D-0F2C-486D-882E-562C96F0D8B4}" type="slidenum">
              <a:rPr lang="en-US" altLang="ja-JP" sz="1100" smtClean="0">
                <a:ea typeface="メイリオ" panose="020B0604030504040204" pitchFamily="50" charset="-128"/>
              </a:rPr>
              <a:pPr marL="0" marR="0" indent="0" algn="r" defTabSz="914400" rtl="0" eaLnBrk="1" fontAlgn="base" latinLnBrk="0" hangingPunct="1">
                <a:lnSpc>
                  <a:spcPts val="1400"/>
                </a:lnSpc>
                <a:spcBef>
                  <a:spcPct val="0"/>
                </a:spcBef>
                <a:spcAft>
                  <a:spcPct val="0"/>
                </a:spcAft>
                <a:buClrTx/>
                <a:buSzTx/>
                <a:buFontTx/>
                <a:buNone/>
                <a:tabLst/>
                <a:defRPr/>
              </a:pPr>
              <a:t>‹#›</a:t>
            </a:fld>
            <a:r>
              <a:rPr lang="ja-JP" altLang="en-US" sz="1100" dirty="0">
                <a:ea typeface="メイリオ" panose="020B0604030504040204" pitchFamily="50" charset="-128"/>
              </a:rPr>
              <a:t> </a:t>
            </a:r>
            <a:r>
              <a:rPr lang="en-US" altLang="ja-JP" sz="1100" dirty="0">
                <a:ea typeface="メイリオ" panose="020B0604030504040204" pitchFamily="50" charset="-128"/>
              </a:rPr>
              <a:t>- </a:t>
            </a:r>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1553" y="-2271"/>
            <a:ext cx="3024336" cy="672074"/>
          </a:xfrm>
          <a:prstGeom prst="rect">
            <a:avLst/>
          </a:prstGeom>
        </p:spPr>
      </p:pic>
      <p:cxnSp>
        <p:nvCxnSpPr>
          <p:cNvPr id="8" name="直線コネクタ 7"/>
          <p:cNvCxnSpPr/>
          <p:nvPr userDrawn="1"/>
        </p:nvCxnSpPr>
        <p:spPr bwMode="auto">
          <a:xfrm>
            <a:off x="180000" y="692696"/>
            <a:ext cx="9540000" cy="21731"/>
          </a:xfrm>
          <a:prstGeom prst="line">
            <a:avLst/>
          </a:prstGeom>
          <a:ln>
            <a:solidFill>
              <a:srgbClr val="62AE33"/>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9"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dirty="0"/>
              <a:t>Silver</a:t>
            </a:r>
            <a:r>
              <a:rPr kumimoji="1" lang="ja-JP" altLang="en-US" dirty="0"/>
              <a:t> </a:t>
            </a:r>
            <a:r>
              <a:rPr kumimoji="1" lang="en-US" altLang="ja-JP" dirty="0"/>
              <a:t>Life</a:t>
            </a:r>
            <a:r>
              <a:rPr kumimoji="1" lang="ja-JP" altLang="en-US" dirty="0"/>
              <a:t> </a:t>
            </a:r>
            <a:r>
              <a:rPr kumimoji="1" lang="en-US" altLang="ja-JP" dirty="0"/>
              <a:t>co</a:t>
            </a:r>
            <a:r>
              <a:rPr kumimoji="1" lang="ja-JP" altLang="en-US" dirty="0"/>
              <a:t> </a:t>
            </a:r>
            <a:r>
              <a:rPr kumimoji="1" lang="en-US" altLang="ja-JP" dirty="0"/>
              <a:t>Ltd.,</a:t>
            </a:r>
            <a:r>
              <a:rPr kumimoji="1" lang="ja-JP" altLang="en-US" dirty="0"/>
              <a:t> </a:t>
            </a:r>
            <a:r>
              <a:rPr kumimoji="1" lang="en-US" altLang="ja-JP" dirty="0"/>
              <a:t>All</a:t>
            </a:r>
            <a:r>
              <a:rPr kumimoji="1" lang="ja-JP" altLang="en-US" dirty="0"/>
              <a:t> </a:t>
            </a:r>
            <a:r>
              <a:rPr kumimoji="1" lang="en-US" altLang="ja-JP" dirty="0"/>
              <a:t>rights</a:t>
            </a:r>
            <a:r>
              <a:rPr kumimoji="1" lang="ja-JP" altLang="en-US" dirty="0"/>
              <a:t> </a:t>
            </a:r>
            <a:r>
              <a:rPr kumimoji="1" lang="en-US" altLang="ja-JP" dirty="0"/>
              <a:t>reserved</a:t>
            </a:r>
            <a:endParaRPr kumimoji="1" lang="ja-JP" altLang="en-US" dirty="0"/>
          </a:p>
        </p:txBody>
      </p:sp>
    </p:spTree>
    <p:extLst>
      <p:ext uri="{BB962C8B-B14F-4D97-AF65-F5344CB8AC3E}">
        <p14:creationId xmlns:p14="http://schemas.microsoft.com/office/powerpoint/2010/main" val="1362560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517525" y="346621"/>
            <a:ext cx="8870400" cy="34607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タイトル</a:t>
            </a:r>
            <a:r>
              <a:rPr lang="en-US" altLang="ja-JP" dirty="0"/>
              <a:t>_20pt</a:t>
            </a:r>
            <a:r>
              <a:rPr lang="ja-JP" altLang="en-US" dirty="0" err="1"/>
              <a:t>、</a:t>
            </a:r>
            <a:r>
              <a:rPr lang="en-US" altLang="ja-JP" dirty="0"/>
              <a:t>MSP</a:t>
            </a:r>
            <a:r>
              <a:rPr lang="ja-JP" altLang="en-US" dirty="0"/>
              <a:t>ゴシック、英数字：</a:t>
            </a:r>
            <a:r>
              <a:rPr lang="en-US" altLang="ja-JP" dirty="0"/>
              <a:t>Arial</a:t>
            </a:r>
            <a:endParaRPr lang="ja-JP" altLang="en-US" dirty="0"/>
          </a:p>
        </p:txBody>
      </p:sp>
      <p:sp>
        <p:nvSpPr>
          <p:cNvPr id="3" name="コンテンツ プレースホルダー 2"/>
          <p:cNvSpPr>
            <a:spLocks noGrp="1"/>
          </p:cNvSpPr>
          <p:nvPr>
            <p:ph idx="1"/>
          </p:nvPr>
        </p:nvSpPr>
        <p:spPr>
          <a:xfrm>
            <a:off x="517525" y="1246188"/>
            <a:ext cx="8870400" cy="507047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78"/>
          <p:cNvSpPr>
            <a:spLocks noGrp="1" noChangeArrowheads="1"/>
          </p:cNvSpPr>
          <p:nvPr>
            <p:ph type="sldNum" sz="quarter" idx="10"/>
          </p:nvPr>
        </p:nvSpPr>
        <p:spPr>
          <a:ln/>
        </p:spPr>
        <p:txBody>
          <a:bodyPr/>
          <a:lstStyle>
            <a:lvl1pPr>
              <a:defRPr/>
            </a:lvl1pPr>
          </a:lstStyle>
          <a:p>
            <a:pPr>
              <a:defRPr/>
            </a:pPr>
            <a:fld id="{0D22CCD9-17E7-4A7E-92F8-42CD60F7C8DC}" type="slidenum">
              <a:rPr lang="en-US" altLang="ja-JP">
                <a:solidFill>
                  <a:prstClr val="black"/>
                </a:solidFill>
              </a:rPr>
              <a:pPr>
                <a:defRPr/>
              </a:pPr>
              <a:t>‹#›</a:t>
            </a:fld>
            <a:endParaRPr lang="en-US" altLang="ja-JP">
              <a:solidFill>
                <a:prstClr val="black"/>
              </a:solidFill>
            </a:endParaRPr>
          </a:p>
        </p:txBody>
      </p:sp>
      <p:sp>
        <p:nvSpPr>
          <p:cNvPr id="5" name="テキスト プレースホルダー 4"/>
          <p:cNvSpPr>
            <a:spLocks noGrp="1"/>
          </p:cNvSpPr>
          <p:nvPr>
            <p:ph type="body" sz="quarter" idx="11" hasCustomPrompt="1"/>
          </p:nvPr>
        </p:nvSpPr>
        <p:spPr>
          <a:xfrm>
            <a:off x="517525" y="695325"/>
            <a:ext cx="8870400" cy="212400"/>
          </a:xfrm>
          <a:noFill/>
          <a:ln w="9525">
            <a:noFill/>
            <a:miter lim="800000"/>
            <a:headEnd/>
            <a:tailEnd/>
          </a:ln>
        </p:spPr>
        <p:txBody>
          <a:bodyPr lIns="0" tIns="0" rIns="0" bIns="0"/>
          <a:lstStyle>
            <a:lvl1pPr>
              <a:def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defRPr>
            </a:lvl1pPr>
            <a:lvl2pPr>
              <a:defRPr lang="ja-JP" altLang="en-US" dirty="0" smtClean="0">
                <a:solidFill>
                  <a:srgbClr val="000000"/>
                </a:solidFill>
                <a:latin typeface="Arial" charset="0"/>
                <a:ea typeface="ＭＳ Ｐゴシック" charset="-128"/>
              </a:defRPr>
            </a:lvl2pPr>
            <a:lvl3pPr>
              <a:defRPr lang="ja-JP" altLang="en-US" dirty="0" smtClean="0">
                <a:solidFill>
                  <a:srgbClr val="000000"/>
                </a:solidFill>
                <a:latin typeface="Arial" charset="0"/>
                <a:ea typeface="ＭＳ Ｐゴシック" charset="-128"/>
              </a:defRPr>
            </a:lvl3pPr>
            <a:lvl4pPr>
              <a:defRPr lang="ja-JP" altLang="en-US" dirty="0" smtClean="0">
                <a:solidFill>
                  <a:srgbClr val="000000"/>
                </a:solidFill>
                <a:latin typeface="Arial" charset="0"/>
                <a:ea typeface="ＭＳ Ｐゴシック" charset="-128"/>
              </a:defRPr>
            </a:lvl4pPr>
            <a:lvl5pPr>
              <a:defRPr lang="ja-JP" altLang="en-US" dirty="0">
                <a:solidFill>
                  <a:srgbClr val="000000"/>
                </a:solidFill>
                <a:latin typeface="Arial" charset="0"/>
                <a:ea typeface="ＭＳ Ｐゴシック" charset="-128"/>
              </a:defRPr>
            </a:lvl5pPr>
          </a:lstStyle>
          <a:p>
            <a:pPr lvl="0">
              <a:spcBef>
                <a:spcPct val="50000"/>
              </a:spcBef>
            </a:pPr>
            <a:r>
              <a:rPr kumimoji="1" lang="ja-JP" altLang="en-US" dirty="0"/>
              <a:t>サブタイトル</a:t>
            </a:r>
            <a:r>
              <a:rPr kumimoji="1" lang="en-US" altLang="ja-JP" dirty="0"/>
              <a:t>_14pt</a:t>
            </a:r>
            <a:r>
              <a:rPr kumimoji="1" lang="ja-JP" altLang="en-US" dirty="0" err="1"/>
              <a:t>、</a:t>
            </a:r>
            <a:r>
              <a:rPr kumimoji="1" lang="en-US" altLang="ja-JP" dirty="0"/>
              <a:t>MSP</a:t>
            </a:r>
            <a:r>
              <a:rPr kumimoji="1" lang="ja-JP" altLang="en-US" dirty="0"/>
              <a:t>ゴシック、英数字：</a:t>
            </a:r>
            <a:r>
              <a:rPr kumimoji="1" lang="en-US" altLang="ja-JP" dirty="0"/>
              <a:t>Arial</a:t>
            </a:r>
            <a:endParaRPr kumimoji="1" lang="ja-JP" altLang="en-US" dirty="0"/>
          </a:p>
        </p:txBody>
      </p:sp>
    </p:spTree>
    <p:extLst>
      <p:ext uri="{BB962C8B-B14F-4D97-AF65-F5344CB8AC3E}">
        <p14:creationId xmlns:p14="http://schemas.microsoft.com/office/powerpoint/2010/main" val="3968001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909" name="Rectangle 373"/>
          <p:cNvSpPr>
            <a:spLocks noGrp="1" noChangeArrowheads="1"/>
          </p:cNvSpPr>
          <p:nvPr>
            <p:ph type="title"/>
          </p:nvPr>
        </p:nvSpPr>
        <p:spPr bwMode="auto">
          <a:xfrm>
            <a:off x="271463" y="144463"/>
            <a:ext cx="8283575" cy="620712"/>
          </a:xfrm>
          <a:prstGeom prst="rect">
            <a:avLst/>
          </a:prstGeom>
          <a:noFill/>
          <a:ln w="9525">
            <a:noFill/>
            <a:miter lim="800000"/>
            <a:headEnd/>
            <a:tailEnd/>
          </a:ln>
          <a:effectLst>
            <a:outerShdw dist="17961" dir="2700000" algn="ctr" rotWithShape="0">
              <a:srgbClr val="B2B2B2">
                <a:alpha val="50000"/>
              </a:srgbClr>
            </a:outerShdw>
          </a:effec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2051" name="Rectangle 347"/>
          <p:cNvSpPr>
            <a:spLocks noGrp="1" noChangeArrowheads="1"/>
          </p:cNvSpPr>
          <p:nvPr>
            <p:ph type="body" idx="1"/>
          </p:nvPr>
        </p:nvSpPr>
        <p:spPr bwMode="auto">
          <a:xfrm>
            <a:off x="357188" y="1076325"/>
            <a:ext cx="7643812"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1" name="Rectangle 325"/>
          <p:cNvSpPr>
            <a:spLocks noGrp="1" noChangeArrowheads="1"/>
          </p:cNvSpPr>
          <p:nvPr>
            <p:ph type="sldNum" sz="quarter" idx="4"/>
          </p:nvPr>
        </p:nvSpPr>
        <p:spPr bwMode="white">
          <a:xfrm>
            <a:off x="9128125" y="6472237"/>
            <a:ext cx="777875" cy="38576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200" b="1">
                <a:latin typeface="Arial"/>
                <a:ea typeface="メイリオ" panose="020B0604030504040204" pitchFamily="50" charset="-128"/>
              </a:defRPr>
            </a:lvl1pPr>
          </a:lstStyle>
          <a:p>
            <a:fld id="{0A75E02D-7A67-45CC-AA72-436223FA424C}" type="slidenum">
              <a:rPr lang="en-US" altLang="ja-JP" smtClean="0"/>
              <a:pPr/>
              <a:t>‹#›</a:t>
            </a:fld>
            <a:endParaRPr lang="en-US" altLang="ja-JP" dirty="0"/>
          </a:p>
        </p:txBody>
      </p:sp>
    </p:spTree>
  </p:cSld>
  <p:clrMap bg1="lt1" tx1="dk1" bg2="lt2" tx2="dk2" accent1="accent1" accent2="accent2" accent3="accent3" accent4="accent4" accent5="accent5" accent6="accent6" hlink="hlink" folHlink="folHlink"/>
  <p:sldLayoutIdLst>
    <p:sldLayoutId id="2147484751" r:id="rId1"/>
    <p:sldLayoutId id="2147484752" r:id="rId2"/>
    <p:sldLayoutId id="2147484757" r:id="rId3"/>
    <p:sldLayoutId id="2147484758" r:id="rId4"/>
  </p:sldLayoutIdLst>
  <p:hf hdr="0" ftr="0" dt="0"/>
  <p:txStyles>
    <p:titleStyle>
      <a:lvl1pPr algn="l" rtl="0" eaLnBrk="0" fontAlgn="base" hangingPunct="0">
        <a:spcBef>
          <a:spcPct val="0"/>
        </a:spcBef>
        <a:spcAft>
          <a:spcPct val="0"/>
        </a:spcAft>
        <a:defRPr kumimoji="1" sz="2800" b="1">
          <a:solidFill>
            <a:srgbClr val="0052A0"/>
          </a:solidFill>
          <a:effectLst/>
          <a:latin typeface="Arial"/>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defRPr sz="2800">
          <a:solidFill>
            <a:srgbClr val="0052A0"/>
          </a:solidFill>
          <a:latin typeface="Arial"/>
          <a:ea typeface="メイリオ" panose="020B0604030504040204" pitchFamily="50" charset="-128"/>
          <a:cs typeface="メイリオ" panose="020B0604030504040204" pitchFamily="50" charset="-128"/>
        </a:defRPr>
      </a:lvl1pPr>
      <a:lvl2pPr marL="742950" indent="-285750" algn="l" rtl="0" eaLnBrk="0" fontAlgn="base" hangingPunct="0">
        <a:spcBef>
          <a:spcPct val="20000"/>
        </a:spcBef>
        <a:spcAft>
          <a:spcPct val="0"/>
        </a:spcAft>
        <a:buClr>
          <a:srgbClr val="969696"/>
        </a:buClr>
        <a:buSzPct val="80000"/>
        <a:buFont typeface="Wingdings" panose="05000000000000000000" pitchFamily="2" charset="2"/>
        <a:defRPr kumimoji="1" sz="2400">
          <a:solidFill>
            <a:schemeClr val="tx1"/>
          </a:solidFill>
          <a:latin typeface="Arial"/>
          <a:ea typeface="メイリオ" panose="020B0604030504040204" pitchFamily="50" charset="-128"/>
          <a:cs typeface="メイリオ" panose="020B0604030504040204" pitchFamily="50" charset="-128"/>
        </a:defRPr>
      </a:lvl2pPr>
      <a:lvl3pPr marL="1143000" indent="-228600" algn="l" rtl="0" eaLnBrk="0" fontAlgn="base" hangingPunct="0">
        <a:spcBef>
          <a:spcPct val="20000"/>
        </a:spcBef>
        <a:spcAft>
          <a:spcPct val="0"/>
        </a:spcAft>
        <a:buClr>
          <a:schemeClr val="tx1"/>
        </a:buClr>
        <a:defRPr kumimoji="1" sz="2000">
          <a:solidFill>
            <a:schemeClr val="tx1"/>
          </a:solidFill>
          <a:latin typeface="Arial"/>
          <a:ea typeface="メイリオ" panose="020B0604030504040204" pitchFamily="50" charset="-128"/>
          <a:cs typeface="メイリオ" panose="020B0604030504040204" pitchFamily="50" charset="-128"/>
        </a:defRPr>
      </a:lvl3pPr>
      <a:lvl4pPr marL="1562100" indent="-228600" algn="l" rtl="0" eaLnBrk="0" fontAlgn="base" hangingPunct="0">
        <a:spcBef>
          <a:spcPct val="20000"/>
        </a:spcBef>
        <a:spcAft>
          <a:spcPct val="0"/>
        </a:spcAft>
        <a:buClr>
          <a:schemeClr val="folHlink"/>
        </a:buClr>
        <a:buFont typeface="Wingdings" panose="05000000000000000000" pitchFamily="2" charset="2"/>
        <a:defRPr sz="1600">
          <a:solidFill>
            <a:schemeClr val="tx1"/>
          </a:solidFill>
          <a:latin typeface="Arial"/>
          <a:ea typeface="メイリオ" panose="020B0604030504040204" pitchFamily="50" charset="-128"/>
          <a:cs typeface="メイリオ" panose="020B0604030504040204" pitchFamily="50" charset="-128"/>
        </a:defRPr>
      </a:lvl4pPr>
      <a:lvl5pPr marL="1981200" indent="-228600" algn="l" rtl="0" eaLnBrk="0" fontAlgn="base" hangingPunct="0">
        <a:spcBef>
          <a:spcPct val="20000"/>
        </a:spcBef>
        <a:spcAft>
          <a:spcPct val="0"/>
        </a:spcAft>
        <a:buClr>
          <a:schemeClr val="folHlink"/>
        </a:buClr>
        <a:buFont typeface="Wingdings" panose="05000000000000000000" pitchFamily="2" charset="2"/>
        <a:defRPr kumimoji="1" sz="1200">
          <a:solidFill>
            <a:schemeClr val="tx1"/>
          </a:solidFill>
          <a:latin typeface="Arial"/>
          <a:ea typeface="メイリオ" panose="020B0604030504040204" pitchFamily="50" charset="-128"/>
          <a:cs typeface="メイリオ" panose="020B0604030504040204" pitchFamily="50" charset="-128"/>
        </a:defRPr>
      </a:lvl5pPr>
      <a:lvl6pPr marL="2438400" indent="-228600" algn="l" rtl="0" fontAlgn="base">
        <a:spcBef>
          <a:spcPct val="20000"/>
        </a:spcBef>
        <a:spcAft>
          <a:spcPct val="0"/>
        </a:spcAft>
        <a:buClr>
          <a:schemeClr val="folHlink"/>
        </a:buClr>
        <a:buFont typeface="Wingdings" pitchFamily="1" charset="2"/>
        <a:defRPr kumimoji="1" sz="1200">
          <a:solidFill>
            <a:schemeClr val="tx1"/>
          </a:solidFill>
          <a:latin typeface="+mn-lt"/>
          <a:ea typeface="+mn-ea"/>
        </a:defRPr>
      </a:lvl6pPr>
      <a:lvl7pPr marL="2895600" indent="-228600" algn="l" rtl="0" fontAlgn="base">
        <a:spcBef>
          <a:spcPct val="20000"/>
        </a:spcBef>
        <a:spcAft>
          <a:spcPct val="0"/>
        </a:spcAft>
        <a:buClr>
          <a:schemeClr val="folHlink"/>
        </a:buClr>
        <a:buFont typeface="Wingdings" pitchFamily="1" charset="2"/>
        <a:defRPr kumimoji="1" sz="1200">
          <a:solidFill>
            <a:schemeClr val="tx1"/>
          </a:solidFill>
          <a:latin typeface="+mn-lt"/>
          <a:ea typeface="+mn-ea"/>
        </a:defRPr>
      </a:lvl7pPr>
      <a:lvl8pPr marL="3352800" indent="-228600" algn="l" rtl="0" fontAlgn="base">
        <a:spcBef>
          <a:spcPct val="20000"/>
        </a:spcBef>
        <a:spcAft>
          <a:spcPct val="0"/>
        </a:spcAft>
        <a:buClr>
          <a:schemeClr val="folHlink"/>
        </a:buClr>
        <a:buFont typeface="Wingdings" pitchFamily="1" charset="2"/>
        <a:defRPr kumimoji="1" sz="1200">
          <a:solidFill>
            <a:schemeClr val="tx1"/>
          </a:solidFill>
          <a:latin typeface="+mn-lt"/>
          <a:ea typeface="+mn-ea"/>
        </a:defRPr>
      </a:lvl8pPr>
      <a:lvl9pPr marL="3810000" indent="-228600" algn="l" rtl="0" fontAlgn="base">
        <a:spcBef>
          <a:spcPct val="20000"/>
        </a:spcBef>
        <a:spcAft>
          <a:spcPct val="0"/>
        </a:spcAft>
        <a:buClr>
          <a:schemeClr val="folHlink"/>
        </a:buClr>
        <a:buFont typeface="Wingdings" pitchFamily="1" charset="2"/>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909" name="Rectangle 373"/>
          <p:cNvSpPr>
            <a:spLocks noGrp="1" noChangeArrowheads="1"/>
          </p:cNvSpPr>
          <p:nvPr>
            <p:ph type="title"/>
          </p:nvPr>
        </p:nvSpPr>
        <p:spPr bwMode="auto">
          <a:xfrm>
            <a:off x="271463" y="144463"/>
            <a:ext cx="8283575" cy="620712"/>
          </a:xfrm>
          <a:prstGeom prst="rect">
            <a:avLst/>
          </a:prstGeom>
          <a:noFill/>
          <a:ln w="9525">
            <a:noFill/>
            <a:miter lim="800000"/>
            <a:headEnd/>
            <a:tailEnd/>
          </a:ln>
          <a:effectLst>
            <a:outerShdw dist="17961" dir="2700000" algn="ctr" rotWithShape="0">
              <a:srgbClr val="B2B2B2">
                <a:alpha val="50000"/>
              </a:srgbClr>
            </a:outerShdw>
          </a:effec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2051" name="Rectangle 347"/>
          <p:cNvSpPr>
            <a:spLocks noGrp="1" noChangeArrowheads="1"/>
          </p:cNvSpPr>
          <p:nvPr>
            <p:ph type="body" idx="1"/>
          </p:nvPr>
        </p:nvSpPr>
        <p:spPr bwMode="auto">
          <a:xfrm>
            <a:off x="357188" y="1076325"/>
            <a:ext cx="7643812"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1" name="Rectangle 325"/>
          <p:cNvSpPr>
            <a:spLocks noGrp="1" noChangeArrowheads="1"/>
          </p:cNvSpPr>
          <p:nvPr>
            <p:ph type="sldNum" sz="quarter" idx="4"/>
          </p:nvPr>
        </p:nvSpPr>
        <p:spPr bwMode="white">
          <a:xfrm>
            <a:off x="9128125" y="6472237"/>
            <a:ext cx="777875" cy="38576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200" b="1">
                <a:latin typeface="Arial"/>
                <a:ea typeface="メイリオ" panose="020B0604030504040204" pitchFamily="50" charset="-128"/>
              </a:defRPr>
            </a:lvl1pPr>
          </a:lstStyle>
          <a:p>
            <a:fld id="{0A75E02D-7A67-45CC-AA72-436223FA424C}" type="slidenum">
              <a:rPr lang="en-US" altLang="ja-JP" smtClean="0"/>
              <a:pPr/>
              <a:t>‹#›</a:t>
            </a:fld>
            <a:endParaRPr lang="en-US" altLang="ja-JP" dirty="0"/>
          </a:p>
        </p:txBody>
      </p:sp>
    </p:spTree>
    <p:extLst>
      <p:ext uri="{BB962C8B-B14F-4D97-AF65-F5344CB8AC3E}">
        <p14:creationId xmlns:p14="http://schemas.microsoft.com/office/powerpoint/2010/main" val="1241117237"/>
      </p:ext>
    </p:extLst>
  </p:cSld>
  <p:clrMap bg1="lt1" tx1="dk1" bg2="lt2" tx2="dk2" accent1="accent1" accent2="accent2" accent3="accent3" accent4="accent4" accent5="accent5" accent6="accent6" hlink="hlink" folHlink="folHlink"/>
  <p:sldLayoutIdLst>
    <p:sldLayoutId id="2147484760" r:id="rId1"/>
    <p:sldLayoutId id="2147484761" r:id="rId2"/>
    <p:sldLayoutId id="2147484762" r:id="rId3"/>
  </p:sldLayoutIdLst>
  <p:hf hdr="0" ftr="0" dt="0"/>
  <p:txStyles>
    <p:titleStyle>
      <a:lvl1pPr algn="l" rtl="0" eaLnBrk="0" fontAlgn="base" hangingPunct="0">
        <a:spcBef>
          <a:spcPct val="0"/>
        </a:spcBef>
        <a:spcAft>
          <a:spcPct val="0"/>
        </a:spcAft>
        <a:defRPr kumimoji="1" sz="2800" b="1">
          <a:solidFill>
            <a:srgbClr val="0052A0"/>
          </a:solidFill>
          <a:effectLst/>
          <a:latin typeface="Arial"/>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defRPr sz="2800">
          <a:solidFill>
            <a:srgbClr val="0052A0"/>
          </a:solidFill>
          <a:latin typeface="Arial"/>
          <a:ea typeface="メイリオ" panose="020B0604030504040204" pitchFamily="50" charset="-128"/>
          <a:cs typeface="メイリオ" panose="020B0604030504040204" pitchFamily="50" charset="-128"/>
        </a:defRPr>
      </a:lvl1pPr>
      <a:lvl2pPr marL="742950" indent="-285750" algn="l" rtl="0" eaLnBrk="0" fontAlgn="base" hangingPunct="0">
        <a:spcBef>
          <a:spcPct val="20000"/>
        </a:spcBef>
        <a:spcAft>
          <a:spcPct val="0"/>
        </a:spcAft>
        <a:buClr>
          <a:srgbClr val="969696"/>
        </a:buClr>
        <a:buSzPct val="80000"/>
        <a:buFont typeface="Wingdings" panose="05000000000000000000" pitchFamily="2" charset="2"/>
        <a:defRPr kumimoji="1" sz="2400">
          <a:solidFill>
            <a:schemeClr val="tx1"/>
          </a:solidFill>
          <a:latin typeface="Arial"/>
          <a:ea typeface="メイリオ" panose="020B0604030504040204" pitchFamily="50" charset="-128"/>
          <a:cs typeface="メイリオ" panose="020B0604030504040204" pitchFamily="50" charset="-128"/>
        </a:defRPr>
      </a:lvl2pPr>
      <a:lvl3pPr marL="1143000" indent="-228600" algn="l" rtl="0" eaLnBrk="0" fontAlgn="base" hangingPunct="0">
        <a:spcBef>
          <a:spcPct val="20000"/>
        </a:spcBef>
        <a:spcAft>
          <a:spcPct val="0"/>
        </a:spcAft>
        <a:buClr>
          <a:schemeClr val="tx1"/>
        </a:buClr>
        <a:defRPr kumimoji="1" sz="2000">
          <a:solidFill>
            <a:schemeClr val="tx1"/>
          </a:solidFill>
          <a:latin typeface="Arial"/>
          <a:ea typeface="メイリオ" panose="020B0604030504040204" pitchFamily="50" charset="-128"/>
          <a:cs typeface="メイリオ" panose="020B0604030504040204" pitchFamily="50" charset="-128"/>
        </a:defRPr>
      </a:lvl3pPr>
      <a:lvl4pPr marL="1562100" indent="-228600" algn="l" rtl="0" eaLnBrk="0" fontAlgn="base" hangingPunct="0">
        <a:spcBef>
          <a:spcPct val="20000"/>
        </a:spcBef>
        <a:spcAft>
          <a:spcPct val="0"/>
        </a:spcAft>
        <a:buClr>
          <a:schemeClr val="folHlink"/>
        </a:buClr>
        <a:buFont typeface="Wingdings" panose="05000000000000000000" pitchFamily="2" charset="2"/>
        <a:defRPr sz="1600">
          <a:solidFill>
            <a:schemeClr val="tx1"/>
          </a:solidFill>
          <a:latin typeface="Arial"/>
          <a:ea typeface="メイリオ" panose="020B0604030504040204" pitchFamily="50" charset="-128"/>
          <a:cs typeface="メイリオ" panose="020B0604030504040204" pitchFamily="50" charset="-128"/>
        </a:defRPr>
      </a:lvl4pPr>
      <a:lvl5pPr marL="1981200" indent="-228600" algn="l" rtl="0" eaLnBrk="0" fontAlgn="base" hangingPunct="0">
        <a:spcBef>
          <a:spcPct val="20000"/>
        </a:spcBef>
        <a:spcAft>
          <a:spcPct val="0"/>
        </a:spcAft>
        <a:buClr>
          <a:schemeClr val="folHlink"/>
        </a:buClr>
        <a:buFont typeface="Wingdings" panose="05000000000000000000" pitchFamily="2" charset="2"/>
        <a:defRPr kumimoji="1" sz="1200">
          <a:solidFill>
            <a:schemeClr val="tx1"/>
          </a:solidFill>
          <a:latin typeface="Arial"/>
          <a:ea typeface="メイリオ" panose="020B0604030504040204" pitchFamily="50" charset="-128"/>
          <a:cs typeface="メイリオ" panose="020B0604030504040204" pitchFamily="50" charset="-128"/>
        </a:defRPr>
      </a:lvl5pPr>
      <a:lvl6pPr marL="2438400" indent="-228600" algn="l" rtl="0" fontAlgn="base">
        <a:spcBef>
          <a:spcPct val="20000"/>
        </a:spcBef>
        <a:spcAft>
          <a:spcPct val="0"/>
        </a:spcAft>
        <a:buClr>
          <a:schemeClr val="folHlink"/>
        </a:buClr>
        <a:buFont typeface="Wingdings" pitchFamily="1" charset="2"/>
        <a:defRPr kumimoji="1" sz="1200">
          <a:solidFill>
            <a:schemeClr val="tx1"/>
          </a:solidFill>
          <a:latin typeface="+mn-lt"/>
          <a:ea typeface="+mn-ea"/>
        </a:defRPr>
      </a:lvl6pPr>
      <a:lvl7pPr marL="2895600" indent="-228600" algn="l" rtl="0" fontAlgn="base">
        <a:spcBef>
          <a:spcPct val="20000"/>
        </a:spcBef>
        <a:spcAft>
          <a:spcPct val="0"/>
        </a:spcAft>
        <a:buClr>
          <a:schemeClr val="folHlink"/>
        </a:buClr>
        <a:buFont typeface="Wingdings" pitchFamily="1" charset="2"/>
        <a:defRPr kumimoji="1" sz="1200">
          <a:solidFill>
            <a:schemeClr val="tx1"/>
          </a:solidFill>
          <a:latin typeface="+mn-lt"/>
          <a:ea typeface="+mn-ea"/>
        </a:defRPr>
      </a:lvl7pPr>
      <a:lvl8pPr marL="3352800" indent="-228600" algn="l" rtl="0" fontAlgn="base">
        <a:spcBef>
          <a:spcPct val="20000"/>
        </a:spcBef>
        <a:spcAft>
          <a:spcPct val="0"/>
        </a:spcAft>
        <a:buClr>
          <a:schemeClr val="folHlink"/>
        </a:buClr>
        <a:buFont typeface="Wingdings" pitchFamily="1" charset="2"/>
        <a:defRPr kumimoji="1" sz="1200">
          <a:solidFill>
            <a:schemeClr val="tx1"/>
          </a:solidFill>
          <a:latin typeface="+mn-lt"/>
          <a:ea typeface="+mn-ea"/>
        </a:defRPr>
      </a:lvl8pPr>
      <a:lvl9pPr marL="3810000" indent="-228600" algn="l" rtl="0" fontAlgn="base">
        <a:spcBef>
          <a:spcPct val="20000"/>
        </a:spcBef>
        <a:spcAft>
          <a:spcPct val="0"/>
        </a:spcAft>
        <a:buClr>
          <a:schemeClr val="folHlink"/>
        </a:buClr>
        <a:buFont typeface="Wingdings" pitchFamily="1" charset="2"/>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0.emf"/></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hyperlink" Target="http://www.magokoro-bento.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emf"/><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emf"/><Relationship Id="rId4" Type="http://schemas.openxmlformats.org/officeDocument/2006/relationships/image" Target="../media/image47.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905999" cy="6858001"/>
          </a:xfrm>
          <a:prstGeom prst="rect">
            <a:avLst/>
          </a:prstGeom>
          <a:gradFill flip="none" rotWithShape="1">
            <a:gsLst>
              <a:gs pos="0">
                <a:schemeClr val="bg1"/>
              </a:gs>
              <a:gs pos="100000">
                <a:srgbClr val="62AE33"/>
              </a:gs>
              <a:gs pos="100000">
                <a:schemeClr val="bg1"/>
              </a:gs>
              <a:gs pos="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23" name="Freeform 23"/>
          <p:cNvSpPr>
            <a:spLocks/>
          </p:cNvSpPr>
          <p:nvPr/>
        </p:nvSpPr>
        <p:spPr bwMode="auto">
          <a:xfrm>
            <a:off x="1930400" y="2852737"/>
            <a:ext cx="6191250" cy="461665"/>
          </a:xfrm>
          <a:custGeom>
            <a:avLst/>
            <a:gdLst>
              <a:gd name="T0" fmla="*/ 2147483647 w 1406"/>
              <a:gd name="T1" fmla="*/ 0 h 2540"/>
              <a:gd name="T2" fmla="*/ 2147483647 w 1406"/>
              <a:gd name="T3" fmla="*/ 2147483647 h 2540"/>
              <a:gd name="T4" fmla="*/ 2147483647 w 1406"/>
              <a:gd name="T5" fmla="*/ 2147483647 h 2540"/>
              <a:gd name="T6" fmla="*/ 0 60000 65536"/>
              <a:gd name="T7" fmla="*/ 0 60000 65536"/>
              <a:gd name="T8" fmla="*/ 0 60000 65536"/>
            </a:gdLst>
            <a:ahLst/>
            <a:cxnLst>
              <a:cxn ang="T6">
                <a:pos x="T0" y="T1"/>
              </a:cxn>
              <a:cxn ang="T7">
                <a:pos x="T2" y="T3"/>
              </a:cxn>
              <a:cxn ang="T8">
                <a:pos x="T4" y="T5"/>
              </a:cxn>
            </a:cxnLst>
            <a:rect l="0" t="0" r="r" b="b"/>
            <a:pathLst>
              <a:path w="1406" h="2540">
                <a:moveTo>
                  <a:pt x="45" y="0"/>
                </a:moveTo>
                <a:cubicBezTo>
                  <a:pt x="22" y="627"/>
                  <a:pt x="0" y="1255"/>
                  <a:pt x="227" y="1678"/>
                </a:cubicBezTo>
                <a:cubicBezTo>
                  <a:pt x="454" y="2101"/>
                  <a:pt x="1247" y="2487"/>
                  <a:pt x="1406" y="2540"/>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dirty="0">
              <a:latin typeface="Arial"/>
              <a:ea typeface="メイリオ" panose="020B0604030504040204" pitchFamily="50" charset="-128"/>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82" y="5733256"/>
            <a:ext cx="3076036" cy="683563"/>
          </a:xfrm>
          <a:prstGeom prst="rect">
            <a:avLst/>
          </a:prstGeom>
          <a:scene3d>
            <a:camera prst="orthographicFront"/>
            <a:lightRig rig="threePt" dir="t"/>
          </a:scene3d>
        </p:spPr>
      </p:pic>
      <p:sp>
        <p:nvSpPr>
          <p:cNvPr id="9" name="Text Box 12"/>
          <p:cNvSpPr txBox="1">
            <a:spLocks noChangeArrowheads="1"/>
          </p:cNvSpPr>
          <p:nvPr/>
        </p:nvSpPr>
        <p:spPr bwMode="auto">
          <a:xfrm>
            <a:off x="932586" y="1185812"/>
            <a:ext cx="8101001"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hlink"/>
              </a:buClr>
              <a:buSzPct val="80000"/>
              <a:buFont typeface="Wingdings" panose="05000000000000000000" pitchFamily="2" charset="2"/>
              <a:defRPr sz="2800">
                <a:solidFill>
                  <a:srgbClr val="0052A0"/>
                </a:solidFill>
                <a:latin typeface="Humnst777 BT" pitchFamily="34" charset="0"/>
              </a:defRPr>
            </a:lvl1pPr>
            <a:lvl2pPr marL="742950" indent="-285750" algn="l" eaLnBrk="0" hangingPunct="0">
              <a:spcBef>
                <a:spcPct val="20000"/>
              </a:spcBef>
              <a:buClr>
                <a:srgbClr val="969696"/>
              </a:buClr>
              <a:buSzPct val="80000"/>
              <a:buFont typeface="Wingdings" panose="05000000000000000000" pitchFamily="2" charset="2"/>
              <a:defRPr kumimoji="1" sz="2400">
                <a:solidFill>
                  <a:schemeClr val="tx1"/>
                </a:solidFill>
                <a:latin typeface="Humnst777 BT" pitchFamily="34" charset="0"/>
              </a:defRPr>
            </a:lvl2pPr>
            <a:lvl3pPr marL="1143000" indent="-228600" algn="l" eaLnBrk="0" hangingPunct="0">
              <a:spcBef>
                <a:spcPct val="20000"/>
              </a:spcBef>
              <a:buClr>
                <a:schemeClr val="tx1"/>
              </a:buClr>
              <a:defRPr kumimoji="1" sz="2000">
                <a:solidFill>
                  <a:schemeClr val="tx1"/>
                </a:solidFill>
                <a:latin typeface="Humnst777 BT" pitchFamily="34" charset="0"/>
              </a:defRPr>
            </a:lvl3pPr>
            <a:lvl4pPr marL="1600200" indent="-228600" algn="l" eaLnBrk="0" hangingPunct="0">
              <a:spcBef>
                <a:spcPct val="20000"/>
              </a:spcBef>
              <a:buClr>
                <a:schemeClr val="folHlink"/>
              </a:buClr>
              <a:buFont typeface="Wingdings" panose="05000000000000000000" pitchFamily="2" charset="2"/>
              <a:defRPr sz="1600">
                <a:solidFill>
                  <a:schemeClr val="tx1"/>
                </a:solidFill>
                <a:latin typeface="Humnst777 BT" pitchFamily="34" charset="0"/>
              </a:defRPr>
            </a:lvl4pPr>
            <a:lvl5pPr marL="2057400" indent="-228600" algn="l" eaLnBrk="0" hangingPunct="0">
              <a:spcBef>
                <a:spcPct val="20000"/>
              </a:spcBef>
              <a:buClr>
                <a:schemeClr val="folHlink"/>
              </a:buClr>
              <a:buFont typeface="Wingdings" panose="05000000000000000000" pitchFamily="2" charset="2"/>
              <a:defRPr kumimoji="1" sz="1200">
                <a:solidFill>
                  <a:schemeClr val="tx1"/>
                </a:solidFill>
                <a:latin typeface="Humnst777 BT" pitchFamily="34" charset="0"/>
              </a:defRPr>
            </a:lvl5pPr>
            <a:lvl6pPr marL="2514600" indent="-228600" eaLnBrk="0" fontAlgn="base" hangingPunct="0">
              <a:spcBef>
                <a:spcPct val="20000"/>
              </a:spcBef>
              <a:spcAft>
                <a:spcPct val="0"/>
              </a:spcAft>
              <a:buClr>
                <a:schemeClr val="folHlink"/>
              </a:buClr>
              <a:buFont typeface="Wingdings" panose="05000000000000000000" pitchFamily="2" charset="2"/>
              <a:defRPr kumimoji="1" sz="1200">
                <a:solidFill>
                  <a:schemeClr val="tx1"/>
                </a:solidFill>
                <a:latin typeface="Humnst777 BT" pitchFamily="34" charset="0"/>
              </a:defRPr>
            </a:lvl6pPr>
            <a:lvl7pPr marL="2971800" indent="-228600" eaLnBrk="0" fontAlgn="base" hangingPunct="0">
              <a:spcBef>
                <a:spcPct val="20000"/>
              </a:spcBef>
              <a:spcAft>
                <a:spcPct val="0"/>
              </a:spcAft>
              <a:buClr>
                <a:schemeClr val="folHlink"/>
              </a:buClr>
              <a:buFont typeface="Wingdings" panose="05000000000000000000" pitchFamily="2" charset="2"/>
              <a:defRPr kumimoji="1" sz="1200">
                <a:solidFill>
                  <a:schemeClr val="tx1"/>
                </a:solidFill>
                <a:latin typeface="Humnst777 BT" pitchFamily="34" charset="0"/>
              </a:defRPr>
            </a:lvl7pPr>
            <a:lvl8pPr marL="3429000" indent="-228600" eaLnBrk="0" fontAlgn="base" hangingPunct="0">
              <a:spcBef>
                <a:spcPct val="20000"/>
              </a:spcBef>
              <a:spcAft>
                <a:spcPct val="0"/>
              </a:spcAft>
              <a:buClr>
                <a:schemeClr val="folHlink"/>
              </a:buClr>
              <a:buFont typeface="Wingdings" panose="05000000000000000000" pitchFamily="2" charset="2"/>
              <a:defRPr kumimoji="1" sz="1200">
                <a:solidFill>
                  <a:schemeClr val="tx1"/>
                </a:solidFill>
                <a:latin typeface="Humnst777 BT" pitchFamily="34" charset="0"/>
              </a:defRPr>
            </a:lvl8pPr>
            <a:lvl9pPr marL="3886200" indent="-228600" eaLnBrk="0" fontAlgn="base" hangingPunct="0">
              <a:spcBef>
                <a:spcPct val="20000"/>
              </a:spcBef>
              <a:spcAft>
                <a:spcPct val="0"/>
              </a:spcAft>
              <a:buClr>
                <a:schemeClr val="folHlink"/>
              </a:buClr>
              <a:buFont typeface="Wingdings" panose="05000000000000000000" pitchFamily="2" charset="2"/>
              <a:defRPr kumimoji="1" sz="1200">
                <a:solidFill>
                  <a:schemeClr val="tx1"/>
                </a:solidFill>
                <a:latin typeface="Humnst777 BT" pitchFamily="34" charset="0"/>
              </a:defRPr>
            </a:lvl9pPr>
          </a:lstStyle>
          <a:p>
            <a:pPr algn="ctr"/>
            <a:r>
              <a:rPr lang="en-US" altLang="ja-JP" sz="3200" b="1" kern="100" dirty="0">
                <a:solidFill>
                  <a:schemeClr val="bg1"/>
                </a:solidFill>
                <a:effectLst/>
                <a:latin typeface="Arial" panose="020B0604020202020204" pitchFamily="34" charset="0"/>
                <a:ea typeface="游明朝" panose="02020400000000000000" pitchFamily="18" charset="-128"/>
                <a:cs typeface="Times New Roman" panose="02020603050405020304" pitchFamily="18" charset="0"/>
              </a:rPr>
              <a:t>The Financial Results for the </a:t>
            </a:r>
          </a:p>
          <a:p>
            <a:pPr algn="ctr"/>
            <a:r>
              <a:rPr lang="en-US" altLang="ja-JP" sz="3200" b="1" kern="100" dirty="0">
                <a:solidFill>
                  <a:schemeClr val="bg1"/>
                </a:solidFill>
                <a:effectLst/>
                <a:latin typeface="Arial" panose="020B0604020202020204" pitchFamily="34" charset="0"/>
                <a:ea typeface="游明朝" panose="02020400000000000000" pitchFamily="18" charset="-128"/>
                <a:cs typeface="Times New Roman" panose="02020603050405020304" pitchFamily="18" charset="0"/>
              </a:rPr>
              <a:t>Fiscal Year Ended July 31, 2020</a:t>
            </a:r>
            <a:endParaRPr lang="ja-JP" altLang="ja-JP" sz="3200" b="1"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テキスト ボックス 12"/>
          <p:cNvSpPr txBox="1"/>
          <p:nvPr/>
        </p:nvSpPr>
        <p:spPr>
          <a:xfrm>
            <a:off x="2693873" y="2492288"/>
            <a:ext cx="4578426" cy="584775"/>
          </a:xfrm>
          <a:prstGeom prst="rect">
            <a:avLst/>
          </a:prstGeom>
          <a:noFill/>
        </p:spPr>
        <p:txBody>
          <a:bodyPr wrap="square" lIns="0" tIns="0" rIns="0" bIns="0" rtlCol="0" anchor="ctr" anchorCtr="0">
            <a:spAutoFit/>
          </a:bodyPr>
          <a:lstStyle/>
          <a:p>
            <a:r>
              <a:rPr lang="en-US" altLang="ja-JP" b="1" dirty="0">
                <a:solidFill>
                  <a:schemeClr val="bg1"/>
                </a:solidFill>
                <a:latin typeface="Arial" panose="020B0604020202020204" pitchFamily="34" charset="0"/>
                <a:cs typeface="Arial" panose="020B0604020202020204" pitchFamily="34" charset="0"/>
              </a:rPr>
              <a:t>SILVER LIFE Co., Ltd.</a:t>
            </a:r>
            <a:endParaRPr lang="ja-JP" altLang="ja-JP" b="1" dirty="0">
              <a:solidFill>
                <a:schemeClr val="bg1"/>
              </a:solidFill>
              <a:latin typeface="Arial" panose="020B0604020202020204" pitchFamily="34" charset="0"/>
              <a:cs typeface="Arial" panose="020B0604020202020204" pitchFamily="34" charset="0"/>
            </a:endParaRPr>
          </a:p>
          <a:p>
            <a:r>
              <a:rPr lang="en-US" altLang="ja-JP" sz="1400" b="1" dirty="0">
                <a:solidFill>
                  <a:schemeClr val="bg1"/>
                </a:solidFill>
                <a:latin typeface="Arial" panose="020B0604020202020204" pitchFamily="34" charset="0"/>
                <a:cs typeface="Arial" panose="020B0604020202020204" pitchFamily="34" charset="0"/>
              </a:rPr>
              <a:t>The First Section of the Tokyo Stock Exchange (9262)</a:t>
            </a:r>
            <a:endParaRPr lang="ja-JP" altLang="ja-JP" sz="1400" b="1" dirty="0">
              <a:solidFill>
                <a:schemeClr val="bg1"/>
              </a:solidFill>
              <a:latin typeface="Arial" panose="020B0604020202020204" pitchFamily="34" charset="0"/>
              <a:cs typeface="Arial" panose="020B0604020202020204" pitchFamily="34" charset="0"/>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4363" y="3581295"/>
            <a:ext cx="4531165" cy="3016057"/>
          </a:xfrm>
          <a:prstGeom prst="rect">
            <a:avLst/>
          </a:prstGeom>
          <a:ln>
            <a:noFill/>
          </a:ln>
          <a:effectLst>
            <a:softEdge rad="112500"/>
          </a:effectLst>
        </p:spPr>
      </p:pic>
    </p:spTree>
    <p:extLst>
      <p:ext uri="{BB962C8B-B14F-4D97-AF65-F5344CB8AC3E}">
        <p14:creationId xmlns:p14="http://schemas.microsoft.com/office/powerpoint/2010/main" val="1386693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478853413"/>
              </p:ext>
            </p:extLst>
          </p:nvPr>
        </p:nvGraphicFramePr>
        <p:xfrm>
          <a:off x="848545" y="1124746"/>
          <a:ext cx="8280920" cy="432048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1199307884"/>
                    </a:ext>
                  </a:extLst>
                </a:gridCol>
                <a:gridCol w="2258432">
                  <a:extLst>
                    <a:ext uri="{9D8B030D-6E8A-4147-A177-3AD203B41FA5}">
                      <a16:colId xmlns:a16="http://schemas.microsoft.com/office/drawing/2014/main" val="1664429701"/>
                    </a:ext>
                  </a:extLst>
                </a:gridCol>
                <a:gridCol w="1053936">
                  <a:extLst>
                    <a:ext uri="{9D8B030D-6E8A-4147-A177-3AD203B41FA5}">
                      <a16:colId xmlns:a16="http://schemas.microsoft.com/office/drawing/2014/main" val="3389521999"/>
                    </a:ext>
                  </a:extLst>
                </a:gridCol>
                <a:gridCol w="2333714">
                  <a:extLst>
                    <a:ext uri="{9D8B030D-6E8A-4147-A177-3AD203B41FA5}">
                      <a16:colId xmlns:a16="http://schemas.microsoft.com/office/drawing/2014/main" val="3241110183"/>
                    </a:ext>
                  </a:extLst>
                </a:gridCol>
                <a:gridCol w="978654">
                  <a:extLst>
                    <a:ext uri="{9D8B030D-6E8A-4147-A177-3AD203B41FA5}">
                      <a16:colId xmlns:a16="http://schemas.microsoft.com/office/drawing/2014/main" val="415156915"/>
                    </a:ext>
                  </a:extLst>
                </a:gridCol>
              </a:tblGrid>
              <a:tr h="720080">
                <a:tc>
                  <a:txBody>
                    <a:bodyPr/>
                    <a:lstStyle/>
                    <a:p>
                      <a:pPr algn="ctr"/>
                      <a:endParaRPr kumimoji="1" lang="ja-JP" altLang="en-US" dirty="0"/>
                    </a:p>
                  </a:txBody>
                  <a:tcPr anchor="ctr">
                    <a:solidFill>
                      <a:srgbClr val="62AE33"/>
                    </a:solidFill>
                  </a:tcPr>
                </a:tc>
                <a:tc>
                  <a:txBody>
                    <a:bodyPr/>
                    <a:lstStyle/>
                    <a:p>
                      <a:pPr algn="ctr"/>
                      <a:r>
                        <a:rPr kumimoji="1" lang="en-US" altLang="ja-JP" b="0" dirty="0">
                          <a:latin typeface="Arial" panose="020B0604020202020204" pitchFamily="34" charset="0"/>
                          <a:cs typeface="Arial" panose="020B0604020202020204" pitchFamily="34" charset="0"/>
                        </a:rPr>
                        <a:t>FY2021 Forecast</a:t>
                      </a:r>
                      <a:endParaRPr kumimoji="1" lang="ja-JP" altLang="en-US" b="0" dirty="0">
                        <a:latin typeface="Arial" panose="020B0604020202020204" pitchFamily="34" charset="0"/>
                        <a:cs typeface="Arial" panose="020B0604020202020204" pitchFamily="34" charset="0"/>
                      </a:endParaRPr>
                    </a:p>
                  </a:txBody>
                  <a:tcPr anchor="ctr">
                    <a:solidFill>
                      <a:srgbClr val="62AE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Arial" panose="020B0604020202020204" pitchFamily="34" charset="0"/>
                          <a:cs typeface="Arial" panose="020B0604020202020204" pitchFamily="34" charset="0"/>
                        </a:rPr>
                        <a:t>YoY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Arial" panose="020B0604020202020204" pitchFamily="34" charset="0"/>
                          <a:cs typeface="Arial" panose="020B0604020202020204" pitchFamily="34" charset="0"/>
                        </a:rPr>
                        <a:t>Changes</a:t>
                      </a:r>
                      <a:endParaRPr kumimoji="1" lang="en-US" altLang="ja-JP" sz="1200" dirty="0">
                        <a:latin typeface="Arial" panose="020B0604020202020204" pitchFamily="34" charset="0"/>
                        <a:cs typeface="Arial" panose="020B0604020202020204" pitchFamily="34" charset="0"/>
                      </a:endParaRPr>
                    </a:p>
                  </a:txBody>
                  <a:tcPr anchor="ctr">
                    <a:solidFill>
                      <a:srgbClr val="62AE33"/>
                    </a:solidFill>
                  </a:tcPr>
                </a:tc>
                <a:tc>
                  <a:txBody>
                    <a:bodyPr/>
                    <a:lstStyle/>
                    <a:p>
                      <a:pPr algn="ctr"/>
                      <a:r>
                        <a:rPr kumimoji="1" lang="en-US" altLang="ja-JP" b="0" dirty="0">
                          <a:latin typeface="Arial" panose="020B0604020202020204" pitchFamily="34" charset="0"/>
                          <a:cs typeface="Arial" panose="020B0604020202020204" pitchFamily="34" charset="0"/>
                        </a:rPr>
                        <a:t>FY2020 Results</a:t>
                      </a:r>
                      <a:endParaRPr kumimoji="1" lang="ja-JP" altLang="en-US" b="0" dirty="0">
                        <a:latin typeface="Arial" panose="020B0604020202020204" pitchFamily="34" charset="0"/>
                        <a:cs typeface="Arial" panose="020B0604020202020204" pitchFamily="34" charset="0"/>
                      </a:endParaRPr>
                    </a:p>
                  </a:txBody>
                  <a:tcPr anchor="ctr">
                    <a:solidFill>
                      <a:srgbClr val="62AE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Arial" panose="020B0604020202020204" pitchFamily="34" charset="0"/>
                          <a:cs typeface="Arial" panose="020B0604020202020204" pitchFamily="34" charset="0"/>
                        </a:rPr>
                        <a:t>YoY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Arial" panose="020B0604020202020204" pitchFamily="34" charset="0"/>
                          <a:cs typeface="Arial" panose="020B0604020202020204" pitchFamily="34" charset="0"/>
                        </a:rPr>
                        <a:t>Changes</a:t>
                      </a:r>
                      <a:endParaRPr kumimoji="1" lang="en-US" altLang="ja-JP" sz="1200" dirty="0">
                        <a:latin typeface="Arial" panose="020B0604020202020204" pitchFamily="34" charset="0"/>
                        <a:cs typeface="Arial" panose="020B0604020202020204" pitchFamily="34" charset="0"/>
                      </a:endParaRPr>
                    </a:p>
                  </a:txBody>
                  <a:tcPr anchor="ctr">
                    <a:solidFill>
                      <a:srgbClr val="62AE33"/>
                    </a:solidFill>
                  </a:tcPr>
                </a:tc>
                <a:extLst>
                  <a:ext uri="{0D108BD9-81ED-4DB2-BD59-A6C34878D82A}">
                    <a16:rowId xmlns:a16="http://schemas.microsoft.com/office/drawing/2014/main" val="1206019170"/>
                  </a:ext>
                </a:extLst>
              </a:tr>
              <a:tr h="720080">
                <a:tc>
                  <a:txBody>
                    <a:bodyPr/>
                    <a:lstStyle/>
                    <a:p>
                      <a:pPr algn="ctr"/>
                      <a:r>
                        <a:rPr kumimoji="1" lang="en-US" altLang="ja-JP" sz="1800" baseline="0" dirty="0" smtClean="0">
                          <a:latin typeface="Arial" panose="020B0604020202020204" pitchFamily="34" charset="0"/>
                          <a:cs typeface="Arial" panose="020B0604020202020204" pitchFamily="34" charset="0"/>
                        </a:rPr>
                        <a:t>Sales</a:t>
                      </a:r>
                      <a:endParaRPr kumimoji="1" lang="ja-JP" altLang="en-US" sz="1800" baseline="0" dirty="0">
                        <a:latin typeface="Arial" panose="020B0604020202020204" pitchFamily="34" charset="0"/>
                        <a:cs typeface="Arial" panose="020B0604020202020204" pitchFamily="34" charset="0"/>
                      </a:endParaRPr>
                    </a:p>
                  </a:txBody>
                  <a:tcPr anchor="ctr">
                    <a:solidFill>
                      <a:srgbClr val="D1DFCE"/>
                    </a:solidFill>
                  </a:tcPr>
                </a:tc>
                <a:tc>
                  <a:txBody>
                    <a:bodyPr/>
                    <a:lstStyle/>
                    <a:p>
                      <a:pPr algn="r"/>
                      <a:r>
                        <a:rPr kumimoji="1" lang="en-US" altLang="ja-JP" sz="2800" baseline="0" dirty="0">
                          <a:solidFill>
                            <a:schemeClr val="tx1"/>
                          </a:solidFill>
                          <a:latin typeface="Humnst777 BT"/>
                        </a:rPr>
                        <a:t>9,530</a:t>
                      </a:r>
                      <a:endParaRPr kumimoji="1" lang="ja-JP" altLang="en-US" sz="2800" baseline="0" dirty="0">
                        <a:solidFill>
                          <a:schemeClr val="tx1"/>
                        </a:solidFill>
                        <a:latin typeface="Humnst777 BT"/>
                      </a:endParaRPr>
                    </a:p>
                  </a:txBody>
                  <a:tcPr anchor="ctr">
                    <a:solidFill>
                      <a:srgbClr val="D1DFCE"/>
                    </a:solidFill>
                  </a:tcPr>
                </a:tc>
                <a:tc>
                  <a:txBody>
                    <a:bodyPr/>
                    <a:lstStyle/>
                    <a:p>
                      <a:pPr algn="r"/>
                      <a:r>
                        <a:rPr kumimoji="1" lang="en-US" altLang="ja-JP" sz="1800" baseline="0" dirty="0">
                          <a:solidFill>
                            <a:schemeClr val="tx1"/>
                          </a:solidFill>
                          <a:latin typeface="Humnst777 BT"/>
                        </a:rPr>
                        <a:t>7.9%</a:t>
                      </a:r>
                      <a:endParaRPr kumimoji="1" lang="ja-JP" altLang="en-US" sz="1800" baseline="0" dirty="0">
                        <a:solidFill>
                          <a:schemeClr val="tx1"/>
                        </a:solidFill>
                        <a:latin typeface="Humnst777 BT"/>
                      </a:endParaRPr>
                    </a:p>
                  </a:txBody>
                  <a:tcPr anchor="ctr">
                    <a:solidFill>
                      <a:srgbClr val="D1DFCE"/>
                    </a:solidFill>
                  </a:tcPr>
                </a:tc>
                <a:tc>
                  <a:txBody>
                    <a:bodyPr/>
                    <a:lstStyle/>
                    <a:p>
                      <a:pPr algn="r"/>
                      <a:r>
                        <a:rPr kumimoji="1" lang="en-US" altLang="ja-JP" sz="2800" baseline="0" dirty="0">
                          <a:latin typeface="Humnst777 BT"/>
                        </a:rPr>
                        <a:t>8,832</a:t>
                      </a:r>
                      <a:endParaRPr kumimoji="1" lang="ja-JP" altLang="en-US" sz="2800" baseline="0" dirty="0">
                        <a:latin typeface="Humnst777 BT"/>
                      </a:endParaRPr>
                    </a:p>
                  </a:txBody>
                  <a:tcPr anchor="ctr">
                    <a:solidFill>
                      <a:srgbClr val="D1DFCE"/>
                    </a:solidFill>
                  </a:tcPr>
                </a:tc>
                <a:tc>
                  <a:txBody>
                    <a:bodyPr/>
                    <a:lstStyle/>
                    <a:p>
                      <a:pPr algn="r"/>
                      <a:r>
                        <a:rPr kumimoji="1" lang="en-US" altLang="ja-JP" sz="1800" baseline="0" dirty="0">
                          <a:solidFill>
                            <a:schemeClr val="tx1"/>
                          </a:solidFill>
                          <a:latin typeface="Humnst777 BT"/>
                        </a:rPr>
                        <a:t>13.2%</a:t>
                      </a:r>
                      <a:endParaRPr kumimoji="1" lang="ja-JP" altLang="en-US" sz="1800" baseline="0" dirty="0">
                        <a:solidFill>
                          <a:schemeClr val="tx1"/>
                        </a:solidFill>
                        <a:latin typeface="Humnst777 BT"/>
                      </a:endParaRPr>
                    </a:p>
                  </a:txBody>
                  <a:tcPr anchor="ctr">
                    <a:solidFill>
                      <a:srgbClr val="D1DFCE"/>
                    </a:solidFill>
                  </a:tcPr>
                </a:tc>
                <a:extLst>
                  <a:ext uri="{0D108BD9-81ED-4DB2-BD59-A6C34878D82A}">
                    <a16:rowId xmlns:a16="http://schemas.microsoft.com/office/drawing/2014/main" val="3328467577"/>
                  </a:ext>
                </a:extLst>
              </a:tr>
              <a:tr h="720080">
                <a:tc>
                  <a:txBody>
                    <a:bodyPr/>
                    <a:lstStyle/>
                    <a:p>
                      <a:pPr algn="ctr"/>
                      <a:r>
                        <a:rPr kumimoji="1" lang="en-US" altLang="ja-JP" sz="1800" baseline="0" dirty="0">
                          <a:latin typeface="Arial" panose="020B0604020202020204" pitchFamily="34" charset="0"/>
                          <a:cs typeface="Arial" panose="020B0604020202020204" pitchFamily="34" charset="0"/>
                        </a:rPr>
                        <a:t>Gross </a:t>
                      </a:r>
                    </a:p>
                    <a:p>
                      <a:pPr algn="ctr"/>
                      <a:r>
                        <a:rPr kumimoji="1" lang="en-US" altLang="ja-JP" sz="1800" baseline="0" dirty="0">
                          <a:latin typeface="Arial" panose="020B0604020202020204" pitchFamily="34" charset="0"/>
                          <a:cs typeface="Arial" panose="020B0604020202020204" pitchFamily="34" charset="0"/>
                        </a:rPr>
                        <a:t>Profit</a:t>
                      </a:r>
                      <a:endParaRPr kumimoji="1" lang="ja-JP" altLang="en-US" sz="1800" baseline="0" dirty="0">
                        <a:latin typeface="Arial" panose="020B0604020202020204" pitchFamily="34" charset="0"/>
                        <a:cs typeface="Arial" panose="020B0604020202020204" pitchFamily="34" charset="0"/>
                      </a:endParaRPr>
                    </a:p>
                  </a:txBody>
                  <a:tcPr anchor="ctr">
                    <a:solidFill>
                      <a:srgbClr val="E9F0E8"/>
                    </a:solidFill>
                  </a:tcPr>
                </a:tc>
                <a:tc>
                  <a:txBody>
                    <a:bodyPr/>
                    <a:lstStyle/>
                    <a:p>
                      <a:pPr algn="r"/>
                      <a:r>
                        <a:rPr kumimoji="1" lang="en-US" altLang="ja-JP" sz="2800" u="none" baseline="0" dirty="0">
                          <a:solidFill>
                            <a:schemeClr val="tx1"/>
                          </a:solidFill>
                          <a:latin typeface="Humnst777 BT"/>
                        </a:rPr>
                        <a:t>2,470</a:t>
                      </a:r>
                      <a:endParaRPr kumimoji="1" lang="ja-JP" altLang="en-US" sz="2800" u="none" baseline="0" dirty="0">
                        <a:solidFill>
                          <a:schemeClr val="tx1"/>
                        </a:solidFill>
                        <a:latin typeface="Humnst777 BT"/>
                      </a:endParaRPr>
                    </a:p>
                  </a:txBody>
                  <a:tcPr anchor="ctr">
                    <a:solidFill>
                      <a:srgbClr val="E9F0E8"/>
                    </a:solidFill>
                  </a:tcPr>
                </a:tc>
                <a:tc>
                  <a:txBody>
                    <a:bodyPr/>
                    <a:lstStyle/>
                    <a:p>
                      <a:pPr algn="r"/>
                      <a:r>
                        <a:rPr kumimoji="1" lang="en-US" altLang="ja-JP" sz="1800" baseline="0" dirty="0">
                          <a:solidFill>
                            <a:schemeClr val="tx1"/>
                          </a:solidFill>
                          <a:latin typeface="Humnst777 BT"/>
                        </a:rPr>
                        <a:t>-5.4%</a:t>
                      </a:r>
                      <a:endParaRPr kumimoji="1" lang="ja-JP" altLang="en-US" sz="1800" baseline="0" dirty="0">
                        <a:solidFill>
                          <a:schemeClr val="tx1"/>
                        </a:solidFill>
                        <a:latin typeface="Humnst777 BT"/>
                      </a:endParaRPr>
                    </a:p>
                  </a:txBody>
                  <a:tcPr anchor="ctr">
                    <a:solidFill>
                      <a:srgbClr val="E9F0E8"/>
                    </a:solidFill>
                  </a:tcPr>
                </a:tc>
                <a:tc>
                  <a:txBody>
                    <a:bodyPr/>
                    <a:lstStyle/>
                    <a:p>
                      <a:pPr algn="r"/>
                      <a:r>
                        <a:rPr kumimoji="1" lang="en-US" altLang="ja-JP" sz="2800" baseline="0" dirty="0">
                          <a:latin typeface="Humnst777 BT"/>
                        </a:rPr>
                        <a:t>2,610</a:t>
                      </a:r>
                      <a:endParaRPr kumimoji="1" lang="ja-JP" altLang="en-US" sz="2800" baseline="0" dirty="0">
                        <a:latin typeface="Humnst777 BT"/>
                      </a:endParaRPr>
                    </a:p>
                  </a:txBody>
                  <a:tcPr anchor="ctr">
                    <a:solidFill>
                      <a:srgbClr val="E9F0E8"/>
                    </a:solidFill>
                  </a:tcPr>
                </a:tc>
                <a:tc>
                  <a:txBody>
                    <a:bodyPr/>
                    <a:lstStyle/>
                    <a:p>
                      <a:pPr algn="r"/>
                      <a:r>
                        <a:rPr kumimoji="1" lang="en-US" altLang="ja-JP" sz="1800" baseline="0" dirty="0">
                          <a:solidFill>
                            <a:schemeClr val="tx1"/>
                          </a:solidFill>
                          <a:latin typeface="Humnst777 BT"/>
                        </a:rPr>
                        <a:t>16.8%</a:t>
                      </a:r>
                      <a:endParaRPr kumimoji="1" lang="ja-JP" altLang="en-US" sz="1800" baseline="0" dirty="0">
                        <a:solidFill>
                          <a:schemeClr val="tx1"/>
                        </a:solidFill>
                        <a:latin typeface="Humnst777 BT"/>
                      </a:endParaRPr>
                    </a:p>
                  </a:txBody>
                  <a:tcPr anchor="ctr">
                    <a:solidFill>
                      <a:srgbClr val="E9F0E8"/>
                    </a:solidFill>
                  </a:tcPr>
                </a:tc>
                <a:extLst>
                  <a:ext uri="{0D108BD9-81ED-4DB2-BD59-A6C34878D82A}">
                    <a16:rowId xmlns:a16="http://schemas.microsoft.com/office/drawing/2014/main" val="1553617529"/>
                  </a:ext>
                </a:extLst>
              </a:tr>
              <a:tr h="720080">
                <a:tc>
                  <a:txBody>
                    <a:bodyPr/>
                    <a:lstStyle/>
                    <a:p>
                      <a:pPr algn="ctr"/>
                      <a:r>
                        <a:rPr kumimoji="1" lang="en-US" altLang="ja-JP" sz="1800" baseline="0" dirty="0">
                          <a:latin typeface="Arial" panose="020B0604020202020204" pitchFamily="34" charset="0"/>
                          <a:cs typeface="Arial" panose="020B0604020202020204" pitchFamily="34" charset="0"/>
                        </a:rPr>
                        <a:t>Operating</a:t>
                      </a:r>
                    </a:p>
                    <a:p>
                      <a:pPr algn="ctr"/>
                      <a:r>
                        <a:rPr kumimoji="1" lang="en-US" altLang="ja-JP" sz="1800" baseline="0" dirty="0">
                          <a:latin typeface="Arial" panose="020B0604020202020204" pitchFamily="34" charset="0"/>
                          <a:cs typeface="Arial" panose="020B0604020202020204" pitchFamily="34" charset="0"/>
                        </a:rPr>
                        <a:t>Profit</a:t>
                      </a:r>
                      <a:endParaRPr kumimoji="1" lang="ja-JP" altLang="en-US" sz="1800" baseline="0" dirty="0">
                        <a:latin typeface="Arial" panose="020B0604020202020204" pitchFamily="34" charset="0"/>
                        <a:cs typeface="Arial" panose="020B0604020202020204" pitchFamily="34" charset="0"/>
                      </a:endParaRPr>
                    </a:p>
                  </a:txBody>
                  <a:tcPr anchor="ctr">
                    <a:solidFill>
                      <a:srgbClr val="D1DFCE"/>
                    </a:solidFill>
                  </a:tcPr>
                </a:tc>
                <a:tc>
                  <a:txBody>
                    <a:bodyPr/>
                    <a:lstStyle/>
                    <a:p>
                      <a:pPr algn="r"/>
                      <a:r>
                        <a:rPr kumimoji="1" lang="en-US" altLang="ja-JP" sz="2800" baseline="0" dirty="0">
                          <a:solidFill>
                            <a:schemeClr val="tx1"/>
                          </a:solidFill>
                          <a:latin typeface="Humnst777 BT"/>
                        </a:rPr>
                        <a:t>650</a:t>
                      </a:r>
                      <a:endParaRPr kumimoji="1" lang="ja-JP" altLang="en-US" sz="2800" baseline="0" dirty="0">
                        <a:solidFill>
                          <a:schemeClr val="tx1"/>
                        </a:solidFill>
                        <a:latin typeface="Humnst777 BT"/>
                      </a:endParaRPr>
                    </a:p>
                  </a:txBody>
                  <a:tcPr anchor="ctr">
                    <a:solidFill>
                      <a:srgbClr val="D1DFCE"/>
                    </a:solidFill>
                  </a:tcPr>
                </a:tc>
                <a:tc>
                  <a:txBody>
                    <a:bodyPr/>
                    <a:lstStyle/>
                    <a:p>
                      <a:pPr algn="r"/>
                      <a:r>
                        <a:rPr kumimoji="1" lang="en-US" altLang="ja-JP" sz="1800" baseline="0" dirty="0">
                          <a:solidFill>
                            <a:schemeClr val="tx1"/>
                          </a:solidFill>
                          <a:latin typeface="Humnst777 BT"/>
                        </a:rPr>
                        <a:t>-30.4%</a:t>
                      </a:r>
                      <a:endParaRPr kumimoji="1" lang="ja-JP" altLang="en-US" sz="1800" baseline="0" dirty="0">
                        <a:solidFill>
                          <a:schemeClr val="tx1"/>
                        </a:solidFill>
                        <a:latin typeface="Humnst777 BT"/>
                      </a:endParaRPr>
                    </a:p>
                  </a:txBody>
                  <a:tcPr anchor="ctr">
                    <a:solidFill>
                      <a:srgbClr val="D1DFCE"/>
                    </a:solidFill>
                  </a:tcPr>
                </a:tc>
                <a:tc>
                  <a:txBody>
                    <a:bodyPr/>
                    <a:lstStyle/>
                    <a:p>
                      <a:pPr algn="r"/>
                      <a:r>
                        <a:rPr kumimoji="1" lang="en-US" altLang="ja-JP" sz="2800" baseline="0" dirty="0">
                          <a:latin typeface="Humnst777 BT"/>
                        </a:rPr>
                        <a:t>934</a:t>
                      </a:r>
                      <a:endParaRPr kumimoji="1" lang="ja-JP" altLang="en-US" sz="2800" baseline="0" dirty="0">
                        <a:latin typeface="Humnst777 BT"/>
                      </a:endParaRPr>
                    </a:p>
                  </a:txBody>
                  <a:tcPr anchor="ctr">
                    <a:solidFill>
                      <a:srgbClr val="D1DFCE"/>
                    </a:solidFill>
                  </a:tcPr>
                </a:tc>
                <a:tc>
                  <a:txBody>
                    <a:bodyPr/>
                    <a:lstStyle/>
                    <a:p>
                      <a:pPr algn="r"/>
                      <a:r>
                        <a:rPr kumimoji="1" lang="en-US" altLang="ja-JP" sz="1800" baseline="0" dirty="0">
                          <a:solidFill>
                            <a:schemeClr val="tx1"/>
                          </a:solidFill>
                          <a:latin typeface="Humnst777 BT"/>
                        </a:rPr>
                        <a:t>5.6%</a:t>
                      </a:r>
                      <a:endParaRPr kumimoji="1" lang="ja-JP" altLang="en-US" sz="1800" baseline="0" dirty="0">
                        <a:solidFill>
                          <a:schemeClr val="tx1"/>
                        </a:solidFill>
                        <a:latin typeface="Humnst777 BT"/>
                      </a:endParaRPr>
                    </a:p>
                  </a:txBody>
                  <a:tcPr anchor="ctr">
                    <a:solidFill>
                      <a:srgbClr val="D1DFCE"/>
                    </a:solidFill>
                  </a:tcPr>
                </a:tc>
                <a:extLst>
                  <a:ext uri="{0D108BD9-81ED-4DB2-BD59-A6C34878D82A}">
                    <a16:rowId xmlns:a16="http://schemas.microsoft.com/office/drawing/2014/main" val="3985027867"/>
                  </a:ext>
                </a:extLst>
              </a:tr>
              <a:tr h="720080">
                <a:tc>
                  <a:txBody>
                    <a:bodyPr/>
                    <a:lstStyle/>
                    <a:p>
                      <a:pPr algn="ctr"/>
                      <a:r>
                        <a:rPr kumimoji="1" lang="en-US" altLang="ja-JP" sz="1800" baseline="0" dirty="0">
                          <a:latin typeface="Arial" panose="020B0604020202020204" pitchFamily="34" charset="0"/>
                          <a:cs typeface="Arial" panose="020B0604020202020204" pitchFamily="34" charset="0"/>
                        </a:rPr>
                        <a:t>Ordinary</a:t>
                      </a:r>
                    </a:p>
                    <a:p>
                      <a:pPr algn="ctr"/>
                      <a:r>
                        <a:rPr kumimoji="1" lang="en-US" altLang="ja-JP" sz="1800" baseline="0" dirty="0">
                          <a:latin typeface="Arial" panose="020B0604020202020204" pitchFamily="34" charset="0"/>
                          <a:cs typeface="Arial" panose="020B0604020202020204" pitchFamily="34" charset="0"/>
                        </a:rPr>
                        <a:t>Profit</a:t>
                      </a:r>
                      <a:endParaRPr kumimoji="1" lang="ja-JP" altLang="en-US" sz="1800" baseline="0" dirty="0">
                        <a:latin typeface="Arial" panose="020B0604020202020204" pitchFamily="34" charset="0"/>
                        <a:cs typeface="Arial" panose="020B0604020202020204" pitchFamily="34" charset="0"/>
                      </a:endParaRPr>
                    </a:p>
                  </a:txBody>
                  <a:tcPr anchor="ctr">
                    <a:solidFill>
                      <a:srgbClr val="E9F0E8"/>
                    </a:solidFill>
                  </a:tcPr>
                </a:tc>
                <a:tc>
                  <a:txBody>
                    <a:bodyPr/>
                    <a:lstStyle/>
                    <a:p>
                      <a:pPr algn="r"/>
                      <a:r>
                        <a:rPr kumimoji="1" lang="en-US" altLang="ja-JP" sz="2800" baseline="0" dirty="0">
                          <a:solidFill>
                            <a:schemeClr val="tx1"/>
                          </a:solidFill>
                          <a:latin typeface="Humnst777 BT"/>
                        </a:rPr>
                        <a:t>770</a:t>
                      </a:r>
                      <a:endParaRPr kumimoji="1" lang="ja-JP" altLang="en-US" sz="2800" baseline="0" dirty="0">
                        <a:solidFill>
                          <a:schemeClr val="tx1"/>
                        </a:solidFill>
                        <a:latin typeface="Humnst777 BT"/>
                      </a:endParaRPr>
                    </a:p>
                  </a:txBody>
                  <a:tcPr anchor="ctr">
                    <a:solidFill>
                      <a:srgbClr val="E9F0E8"/>
                    </a:solidFill>
                  </a:tcPr>
                </a:tc>
                <a:tc>
                  <a:txBody>
                    <a:bodyPr/>
                    <a:lstStyle/>
                    <a:p>
                      <a:pPr algn="r"/>
                      <a:r>
                        <a:rPr kumimoji="1" lang="en-US" altLang="ja-JP" sz="1800" baseline="0" dirty="0">
                          <a:solidFill>
                            <a:schemeClr val="tx1"/>
                          </a:solidFill>
                          <a:latin typeface="Humnst777 BT"/>
                        </a:rPr>
                        <a:t>-29.1%</a:t>
                      </a:r>
                      <a:endParaRPr kumimoji="1" lang="ja-JP" altLang="en-US" sz="1800" baseline="0" dirty="0">
                        <a:solidFill>
                          <a:schemeClr val="tx1"/>
                        </a:solidFill>
                        <a:latin typeface="Humnst777 BT"/>
                      </a:endParaRPr>
                    </a:p>
                  </a:txBody>
                  <a:tcPr anchor="ctr">
                    <a:solidFill>
                      <a:srgbClr val="E9F0E8"/>
                    </a:solidFill>
                  </a:tcPr>
                </a:tc>
                <a:tc>
                  <a:txBody>
                    <a:bodyPr/>
                    <a:lstStyle/>
                    <a:p>
                      <a:pPr algn="r"/>
                      <a:r>
                        <a:rPr kumimoji="1" lang="en-US" altLang="ja-JP" sz="2800" baseline="0" dirty="0">
                          <a:latin typeface="Humnst777 BT"/>
                        </a:rPr>
                        <a:t>1,086</a:t>
                      </a:r>
                      <a:endParaRPr kumimoji="1" lang="ja-JP" altLang="en-US" sz="2800" baseline="0" dirty="0">
                        <a:latin typeface="Humnst777 BT"/>
                      </a:endParaRPr>
                    </a:p>
                  </a:txBody>
                  <a:tcPr anchor="ctr">
                    <a:solidFill>
                      <a:srgbClr val="E9F0E8"/>
                    </a:solidFill>
                  </a:tcPr>
                </a:tc>
                <a:tc>
                  <a:txBody>
                    <a:bodyPr/>
                    <a:lstStyle/>
                    <a:p>
                      <a:pPr algn="r"/>
                      <a:r>
                        <a:rPr kumimoji="1" lang="en-US" altLang="ja-JP" sz="1800" baseline="0" dirty="0">
                          <a:solidFill>
                            <a:schemeClr val="tx1"/>
                          </a:solidFill>
                          <a:latin typeface="Humnst777 BT"/>
                        </a:rPr>
                        <a:t>8.4%</a:t>
                      </a:r>
                      <a:endParaRPr kumimoji="1" lang="ja-JP" altLang="en-US" sz="1800" baseline="0" dirty="0">
                        <a:solidFill>
                          <a:schemeClr val="tx1"/>
                        </a:solidFill>
                        <a:latin typeface="Humnst777 BT"/>
                      </a:endParaRPr>
                    </a:p>
                  </a:txBody>
                  <a:tcPr anchor="ctr">
                    <a:solidFill>
                      <a:srgbClr val="E9F0E8"/>
                    </a:solidFill>
                  </a:tcPr>
                </a:tc>
                <a:extLst>
                  <a:ext uri="{0D108BD9-81ED-4DB2-BD59-A6C34878D82A}">
                    <a16:rowId xmlns:a16="http://schemas.microsoft.com/office/drawing/2014/main" val="1434613256"/>
                  </a:ext>
                </a:extLst>
              </a:tr>
              <a:tr h="720080">
                <a:tc>
                  <a:txBody>
                    <a:bodyPr/>
                    <a:lstStyle/>
                    <a:p>
                      <a:pPr algn="ctr"/>
                      <a:r>
                        <a:rPr kumimoji="1" lang="en-US" altLang="ja-JP" sz="1800" baseline="0" dirty="0" smtClean="0">
                          <a:latin typeface="Arial" panose="020B0604020202020204" pitchFamily="34" charset="0"/>
                          <a:cs typeface="Arial" panose="020B0604020202020204" pitchFamily="34" charset="0"/>
                        </a:rPr>
                        <a:t>Profit</a:t>
                      </a:r>
                      <a:endParaRPr kumimoji="1" lang="ja-JP" altLang="en-US" sz="1800" baseline="0" dirty="0">
                        <a:latin typeface="Arial" panose="020B0604020202020204" pitchFamily="34" charset="0"/>
                        <a:cs typeface="Arial" panose="020B0604020202020204" pitchFamily="34" charset="0"/>
                      </a:endParaRPr>
                    </a:p>
                  </a:txBody>
                  <a:tcPr anchor="ctr">
                    <a:solidFill>
                      <a:srgbClr val="D1DFCE"/>
                    </a:solidFill>
                  </a:tcPr>
                </a:tc>
                <a:tc>
                  <a:txBody>
                    <a:bodyPr/>
                    <a:lstStyle/>
                    <a:p>
                      <a:pPr algn="r"/>
                      <a:r>
                        <a:rPr kumimoji="1" lang="en-US" altLang="ja-JP" sz="2800" baseline="0" dirty="0">
                          <a:solidFill>
                            <a:schemeClr val="tx1"/>
                          </a:solidFill>
                          <a:latin typeface="Humnst777 BT"/>
                        </a:rPr>
                        <a:t>460</a:t>
                      </a:r>
                      <a:endParaRPr kumimoji="1" lang="ja-JP" altLang="en-US" sz="2800" baseline="0" dirty="0">
                        <a:solidFill>
                          <a:schemeClr val="tx1"/>
                        </a:solidFill>
                        <a:latin typeface="Humnst777 BT"/>
                      </a:endParaRPr>
                    </a:p>
                  </a:txBody>
                  <a:tcPr anchor="ctr">
                    <a:solidFill>
                      <a:srgbClr val="D1DFCE"/>
                    </a:solidFill>
                  </a:tcPr>
                </a:tc>
                <a:tc>
                  <a:txBody>
                    <a:bodyPr/>
                    <a:lstStyle/>
                    <a:p>
                      <a:pPr algn="r"/>
                      <a:r>
                        <a:rPr kumimoji="1" lang="en-US" altLang="ja-JP" sz="1800" baseline="0" dirty="0">
                          <a:solidFill>
                            <a:schemeClr val="tx1"/>
                          </a:solidFill>
                          <a:latin typeface="Humnst777 BT"/>
                        </a:rPr>
                        <a:t>-32.2%</a:t>
                      </a:r>
                      <a:endParaRPr kumimoji="1" lang="ja-JP" altLang="en-US" sz="1800" baseline="0" dirty="0">
                        <a:solidFill>
                          <a:schemeClr val="tx1"/>
                        </a:solidFill>
                        <a:latin typeface="Humnst777 BT"/>
                      </a:endParaRPr>
                    </a:p>
                  </a:txBody>
                  <a:tcPr anchor="ctr">
                    <a:solidFill>
                      <a:srgbClr val="D1DFCE"/>
                    </a:solidFill>
                  </a:tcPr>
                </a:tc>
                <a:tc>
                  <a:txBody>
                    <a:bodyPr/>
                    <a:lstStyle/>
                    <a:p>
                      <a:pPr algn="r"/>
                      <a:r>
                        <a:rPr kumimoji="1" lang="en-US" altLang="ja-JP" sz="2800" baseline="0" dirty="0">
                          <a:latin typeface="Humnst777 BT"/>
                        </a:rPr>
                        <a:t>678</a:t>
                      </a:r>
                      <a:endParaRPr kumimoji="1" lang="ja-JP" altLang="en-US" sz="2800" baseline="0" dirty="0">
                        <a:latin typeface="Humnst777 BT"/>
                      </a:endParaRPr>
                    </a:p>
                  </a:txBody>
                  <a:tcPr anchor="ctr">
                    <a:solidFill>
                      <a:srgbClr val="D1DFCE"/>
                    </a:solidFill>
                  </a:tcPr>
                </a:tc>
                <a:tc>
                  <a:txBody>
                    <a:bodyPr/>
                    <a:lstStyle/>
                    <a:p>
                      <a:pPr algn="r"/>
                      <a:r>
                        <a:rPr kumimoji="1" lang="en-US" altLang="ja-JP" sz="1800" baseline="0" dirty="0">
                          <a:solidFill>
                            <a:schemeClr val="tx1"/>
                          </a:solidFill>
                          <a:latin typeface="Humnst777 BT"/>
                        </a:rPr>
                        <a:t>6.8%</a:t>
                      </a:r>
                      <a:endParaRPr kumimoji="1" lang="ja-JP" altLang="en-US" sz="1800" baseline="0" dirty="0">
                        <a:solidFill>
                          <a:schemeClr val="tx1"/>
                        </a:solidFill>
                        <a:latin typeface="Humnst777 BT"/>
                      </a:endParaRPr>
                    </a:p>
                  </a:txBody>
                  <a:tcPr anchor="ctr">
                    <a:solidFill>
                      <a:srgbClr val="D1DFCE"/>
                    </a:solidFill>
                  </a:tcPr>
                </a:tc>
                <a:extLst>
                  <a:ext uri="{0D108BD9-81ED-4DB2-BD59-A6C34878D82A}">
                    <a16:rowId xmlns:a16="http://schemas.microsoft.com/office/drawing/2014/main" val="1248659986"/>
                  </a:ext>
                </a:extLst>
              </a:tr>
            </a:tbl>
          </a:graphicData>
        </a:graphic>
      </p:graphicFrame>
      <p:sp>
        <p:nvSpPr>
          <p:cNvPr id="4" name="Rectangle 2"/>
          <p:cNvSpPr txBox="1">
            <a:spLocks noChangeArrowheads="1"/>
          </p:cNvSpPr>
          <p:nvPr/>
        </p:nvSpPr>
        <p:spPr bwMode="auto">
          <a:xfrm>
            <a:off x="271463" y="144463"/>
            <a:ext cx="8283575" cy="620712"/>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2200" kern="0" dirty="0" smtClean="0">
                <a:solidFill>
                  <a:schemeClr val="tx1"/>
                </a:solidFill>
                <a:effectLst/>
                <a:latin typeface="Arial"/>
                <a:ea typeface="メイリオ" panose="020B0604030504040204" pitchFamily="50" charset="-128"/>
              </a:rPr>
              <a:t>FY2021 </a:t>
            </a:r>
            <a:r>
              <a:rPr lang="en-US" altLang="ja-JP" sz="2200" kern="0" dirty="0">
                <a:solidFill>
                  <a:schemeClr val="tx1"/>
                </a:solidFill>
                <a:effectLst/>
                <a:latin typeface="Arial"/>
                <a:ea typeface="メイリオ" panose="020B0604030504040204" pitchFamily="50" charset="-128"/>
              </a:rPr>
              <a:t>Forecast</a:t>
            </a:r>
            <a:endParaRPr lang="ja-JP" altLang="en-US" sz="2200" kern="0" dirty="0">
              <a:solidFill>
                <a:schemeClr val="tx1"/>
              </a:solidFill>
              <a:effectLst/>
              <a:latin typeface="Arial"/>
              <a:ea typeface="メイリオ" panose="020B0604030504040204" pitchFamily="50" charset="-128"/>
            </a:endParaRPr>
          </a:p>
        </p:txBody>
      </p:sp>
      <p:sp>
        <p:nvSpPr>
          <p:cNvPr id="5" name="テキスト ボックス 4"/>
          <p:cNvSpPr txBox="1"/>
          <p:nvPr/>
        </p:nvSpPr>
        <p:spPr bwMode="auto">
          <a:xfrm>
            <a:off x="7833320" y="765119"/>
            <a:ext cx="1440160" cy="288147"/>
          </a:xfrm>
          <a:prstGeom prst="rect">
            <a:avLst/>
          </a:prstGeom>
          <a:noFill/>
          <a:ln>
            <a:noFill/>
          </a:ln>
        </p:spPr>
        <p:txBody>
          <a:bodyPr wrap="square" lIns="0" tIns="72000" rIns="0" bIns="0" rtlCol="0" anchor="ctr">
            <a:spAutoFit/>
          </a:bodyPr>
          <a:lstStyle/>
          <a:p>
            <a:pPr eaLnBrk="1" hangingPunct="1">
              <a:buClr>
                <a:srgbClr val="FFFFFF"/>
              </a:buClr>
            </a:pPr>
            <a:r>
              <a:rPr lang="en-US" altLang="ja-JP" sz="1400" dirty="0">
                <a:latin typeface="Arial" pitchFamily="34" charset="0"/>
                <a:ea typeface="メイリオ" pitchFamily="50" charset="-128"/>
                <a:cs typeface="メイリオ" pitchFamily="50" charset="-128"/>
              </a:rPr>
              <a:t>(Millions of yen)</a:t>
            </a:r>
            <a:endParaRPr lang="ja-JP" altLang="en-US" sz="1400" dirty="0">
              <a:latin typeface="Arial" pitchFamily="34" charset="0"/>
              <a:ea typeface="メイリオ" pitchFamily="50" charset="-128"/>
              <a:cs typeface="メイリオ" pitchFamily="50" charset="-128"/>
            </a:endParaRPr>
          </a:p>
        </p:txBody>
      </p:sp>
      <p:sp>
        <p:nvSpPr>
          <p:cNvPr id="6" name="テキスト ボックス 5"/>
          <p:cNvSpPr txBox="1"/>
          <p:nvPr/>
        </p:nvSpPr>
        <p:spPr bwMode="auto">
          <a:xfrm>
            <a:off x="848544" y="5560642"/>
            <a:ext cx="8424935" cy="1072977"/>
          </a:xfrm>
          <a:prstGeom prst="rect">
            <a:avLst/>
          </a:prstGeom>
          <a:noFill/>
          <a:ln>
            <a:noFill/>
          </a:ln>
        </p:spPr>
        <p:txBody>
          <a:bodyPr wrap="square" lIns="0" tIns="72000" rIns="0" bIns="0" rtlCol="0" anchor="ctr">
            <a:spAutoFit/>
          </a:bodyPr>
          <a:lstStyle/>
          <a:p>
            <a:pPr marL="285750" indent="-285750" algn="just">
              <a:buFont typeface="Arial" panose="020B0604020202020204" pitchFamily="34" charset="0"/>
              <a:buChar char="•"/>
            </a:pPr>
            <a:r>
              <a:rPr lang="en-US" altLang="ja-JP" sz="1300" kern="100" dirty="0">
                <a:effectLst/>
                <a:latin typeface="Arial" panose="020B0604020202020204" pitchFamily="34" charset="0"/>
                <a:ea typeface="Arial" panose="020B0604020202020204" pitchFamily="34" charset="0"/>
                <a:cs typeface="Arial" panose="020B0604020202020204" pitchFamily="34" charset="0"/>
              </a:rPr>
              <a:t>Sales forecast is stated </a:t>
            </a:r>
            <a:r>
              <a:rPr lang="en-US" altLang="ja-JP" sz="1300" kern="100" dirty="0">
                <a:latin typeface="Arial" panose="020B0604020202020204" pitchFamily="34" charset="0"/>
                <a:ea typeface="Arial" panose="020B0604020202020204" pitchFamily="34" charset="0"/>
                <a:cs typeface="Arial" panose="020B0604020202020204" pitchFamily="34" charset="0"/>
              </a:rPr>
              <a:t>on the </a:t>
            </a:r>
            <a:r>
              <a:rPr lang="en-US" altLang="ja-JP" sz="1300" kern="100" dirty="0">
                <a:effectLst/>
                <a:latin typeface="Arial" panose="020B0604020202020204" pitchFamily="34" charset="0"/>
                <a:ea typeface="Arial" panose="020B0604020202020204" pitchFamily="34" charset="0"/>
                <a:cs typeface="Arial" panose="020B0604020202020204" pitchFamily="34" charset="0"/>
              </a:rPr>
              <a:t>Sales Forecast per Sales Category page</a:t>
            </a:r>
            <a:endParaRPr lang="ja-JP" altLang="ja-JP" sz="1300" kern="100" dirty="0">
              <a:effectLst/>
              <a:latin typeface="Arial" panose="020B0604020202020204" pitchFamily="34" charset="0"/>
              <a:ea typeface="游明朝" panose="02020400000000000000" pitchFamily="18" charset="-128"/>
              <a:cs typeface="Arial" panose="020B0604020202020204" pitchFamily="34" charset="0"/>
            </a:endParaRPr>
          </a:p>
          <a:p>
            <a:pPr marL="285750" indent="-285750" algn="just">
              <a:buFont typeface="Arial" panose="020B0604020202020204" pitchFamily="34" charset="0"/>
              <a:buChar char="•"/>
            </a:pPr>
            <a:r>
              <a:rPr lang="en-US" altLang="ja-JP" sz="1300" kern="100" dirty="0">
                <a:effectLst/>
                <a:latin typeface="Arial" panose="020B0604020202020204" pitchFamily="34" charset="0"/>
                <a:ea typeface="游明朝" panose="02020400000000000000" pitchFamily="18" charset="-128"/>
                <a:cs typeface="Arial" panose="020B0604020202020204" pitchFamily="34" charset="0"/>
              </a:rPr>
              <a:t>Gross </a:t>
            </a:r>
            <a:r>
              <a:rPr lang="en-US" altLang="ja-JP" sz="1300" kern="100" dirty="0" smtClean="0">
                <a:effectLst/>
                <a:latin typeface="Arial" panose="020B0604020202020204" pitchFamily="34" charset="0"/>
                <a:ea typeface="游明朝" panose="02020400000000000000" pitchFamily="18" charset="-128"/>
                <a:cs typeface="Arial" panose="020B0604020202020204" pitchFamily="34" charset="0"/>
              </a:rPr>
              <a:t>profit </a:t>
            </a:r>
            <a:r>
              <a:rPr lang="en-US" altLang="ja-JP" sz="1300" kern="100" dirty="0">
                <a:effectLst/>
                <a:latin typeface="Arial" panose="020B0604020202020204" pitchFamily="34" charset="0"/>
                <a:ea typeface="游明朝" panose="02020400000000000000" pitchFamily="18" charset="-128"/>
                <a:cs typeface="Arial" panose="020B0604020202020204" pitchFamily="34" charset="0"/>
              </a:rPr>
              <a:t>decreased significantly due to related expenses (350 million yen) such as depreciation costs associated with the launch of the new factory.</a:t>
            </a:r>
            <a:endParaRPr lang="ja-JP" altLang="ja-JP" sz="1300" kern="100" dirty="0">
              <a:effectLst/>
              <a:latin typeface="Arial" panose="020B0604020202020204" pitchFamily="34" charset="0"/>
              <a:ea typeface="游明朝" panose="02020400000000000000" pitchFamily="18" charset="-128"/>
              <a:cs typeface="Arial" panose="020B0604020202020204" pitchFamily="34" charset="0"/>
            </a:endParaRPr>
          </a:p>
          <a:p>
            <a:pPr marL="285750" indent="-285750" algn="just">
              <a:buFont typeface="Arial" panose="020B0604020202020204" pitchFamily="34" charset="0"/>
              <a:buChar char="•"/>
            </a:pPr>
            <a:r>
              <a:rPr lang="en-US" altLang="ja-JP" sz="1300" kern="100" dirty="0" smtClean="0">
                <a:effectLst/>
                <a:latin typeface="Arial" panose="020B0604020202020204" pitchFamily="34" charset="0"/>
                <a:ea typeface="Arial" panose="020B0604020202020204" pitchFamily="34" charset="0"/>
                <a:cs typeface="Arial" panose="020B0604020202020204" pitchFamily="34" charset="0"/>
              </a:rPr>
              <a:t>SG&amp;A </a:t>
            </a:r>
            <a:r>
              <a:rPr lang="en-US" altLang="ja-JP" sz="1300" kern="100" dirty="0">
                <a:effectLst/>
                <a:latin typeface="Arial" panose="020B0604020202020204" pitchFamily="34" charset="0"/>
                <a:ea typeface="Arial" panose="020B0604020202020204" pitchFamily="34" charset="0"/>
                <a:cs typeface="Arial" panose="020B0604020202020204" pitchFamily="34" charset="0"/>
              </a:rPr>
              <a:t>expenses are expected to increase due to advertising expenses for the direct sales business associated with the new factory launch, software usage fees and depreciation costs due to system enhancements.</a:t>
            </a:r>
            <a:endParaRPr lang="ja-JP" altLang="ja-JP" sz="1300" kern="100" dirty="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3481836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633284" y="2924984"/>
            <a:ext cx="2232248" cy="1440000"/>
          </a:xfrm>
          <a:prstGeom prst="rect">
            <a:avLst/>
          </a:prstGeom>
          <a:solidFill>
            <a:srgbClr val="62AE33"/>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altLang="ja-JP" dirty="0">
                <a:solidFill>
                  <a:schemeClr val="bg1"/>
                </a:solidFill>
                <a:latin typeface="Arial" panose="020B0604020202020204" pitchFamily="34" charset="0"/>
                <a:cs typeface="Arial" panose="020B0604020202020204" pitchFamily="34" charset="0"/>
              </a:rPr>
              <a:t>Facilities for the </a:t>
            </a:r>
            <a:r>
              <a:rPr lang="en-US" altLang="ja-JP" dirty="0" smtClean="0">
                <a:solidFill>
                  <a:schemeClr val="bg1"/>
                </a:solidFill>
                <a:latin typeface="Arial" panose="020B0604020202020204" pitchFamily="34" charset="0"/>
                <a:cs typeface="Arial" panose="020B0604020202020204" pitchFamily="34" charset="0"/>
              </a:rPr>
              <a:t>elderly</a:t>
            </a:r>
            <a:endParaRPr lang="ja-JP" altLang="ja-JP" dirty="0">
              <a:solidFill>
                <a:schemeClr val="bg1"/>
              </a:solidFill>
              <a:latin typeface="Arial" panose="020B0604020202020204" pitchFamily="34" charset="0"/>
              <a:cs typeface="Arial" panose="020B0604020202020204" pitchFamily="34" charset="0"/>
            </a:endParaRPr>
          </a:p>
        </p:txBody>
      </p:sp>
      <p:sp>
        <p:nvSpPr>
          <p:cNvPr id="5" name="正方形/長方形 4"/>
          <p:cNvSpPr/>
          <p:nvPr/>
        </p:nvSpPr>
        <p:spPr bwMode="auto">
          <a:xfrm>
            <a:off x="632520" y="4581208"/>
            <a:ext cx="2232248" cy="1440000"/>
          </a:xfrm>
          <a:prstGeom prst="rect">
            <a:avLst/>
          </a:prstGeom>
          <a:solidFill>
            <a:srgbClr val="62AE33"/>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r>
              <a:rPr kumimoji="1" lang="en-US" altLang="ja-JP" sz="2400" b="0" i="0" u="none" strike="noStrike" cap="none" normalizeH="0" baseline="0" dirty="0">
                <a:ln>
                  <a:noFill/>
                </a:ln>
                <a:solidFill>
                  <a:srgbClr val="FFFFFF"/>
                </a:solidFill>
                <a:effectLst/>
                <a:latin typeface="Arial" charset="0"/>
                <a:ea typeface="ＭＳ Ｐゴシック" pitchFamily="50" charset="-128"/>
              </a:rPr>
              <a:t>OEM / Other operations</a:t>
            </a:r>
            <a:endParaRPr kumimoji="1" lang="ja-JP" altLang="en-US" sz="2400" b="0" i="0" u="none" strike="noStrike" cap="none" normalizeH="0" baseline="0" dirty="0">
              <a:ln>
                <a:noFill/>
              </a:ln>
              <a:solidFill>
                <a:srgbClr val="FFFFFF"/>
              </a:solidFill>
              <a:effectLst/>
              <a:latin typeface="Arial" charset="0"/>
              <a:ea typeface="ＭＳ Ｐゴシック" pitchFamily="50" charset="-128"/>
            </a:endParaRPr>
          </a:p>
        </p:txBody>
      </p:sp>
      <p:sp>
        <p:nvSpPr>
          <p:cNvPr id="6" name="正方形/長方形 5"/>
          <p:cNvSpPr/>
          <p:nvPr/>
        </p:nvSpPr>
        <p:spPr bwMode="auto">
          <a:xfrm>
            <a:off x="632520" y="1268760"/>
            <a:ext cx="2232248" cy="1440000"/>
          </a:xfrm>
          <a:prstGeom prst="rect">
            <a:avLst/>
          </a:prstGeom>
          <a:solidFill>
            <a:srgbClr val="62AE33"/>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r>
              <a:rPr kumimoji="1" lang="en-US" altLang="ja-JP" sz="2100" b="0" i="0" u="none" strike="noStrike" cap="none" normalizeH="0" baseline="0" dirty="0">
                <a:ln>
                  <a:noFill/>
                </a:ln>
                <a:solidFill>
                  <a:srgbClr val="FFFFFF"/>
                </a:solidFill>
                <a:effectLst/>
                <a:latin typeface="Arial" charset="0"/>
                <a:ea typeface="ＭＳ Ｐゴシック" pitchFamily="50" charset="-128"/>
              </a:rPr>
              <a:t>Franchise </a:t>
            </a:r>
            <a:r>
              <a:rPr kumimoji="1" lang="en-US" altLang="ja-JP" sz="2100" b="0" i="0" u="none" strike="noStrike" cap="none" normalizeH="0" baseline="0" dirty="0" smtClean="0">
                <a:ln>
                  <a:noFill/>
                </a:ln>
                <a:solidFill>
                  <a:srgbClr val="FFFFFF"/>
                </a:solidFill>
                <a:effectLst/>
                <a:latin typeface="Arial" charset="0"/>
                <a:ea typeface="ＭＳ Ｐゴシック" pitchFamily="50" charset="-128"/>
              </a:rPr>
              <a:t>chains</a:t>
            </a:r>
            <a:endParaRPr kumimoji="1" lang="ja-JP" altLang="en-US" sz="2100" b="0" i="0" u="none" strike="noStrike" cap="none" normalizeH="0" baseline="0" dirty="0">
              <a:ln>
                <a:noFill/>
              </a:ln>
              <a:solidFill>
                <a:srgbClr val="FFFFFF"/>
              </a:solidFill>
              <a:effectLst/>
              <a:latin typeface="Arial" charset="0"/>
              <a:ea typeface="ＭＳ Ｐゴシック" pitchFamily="50" charset="-128"/>
            </a:endParaRPr>
          </a:p>
        </p:txBody>
      </p:sp>
      <p:sp>
        <p:nvSpPr>
          <p:cNvPr id="8" name="正方形/長方形 7"/>
          <p:cNvSpPr/>
          <p:nvPr/>
        </p:nvSpPr>
        <p:spPr bwMode="auto">
          <a:xfrm>
            <a:off x="3224808" y="1268760"/>
            <a:ext cx="5976664" cy="1440000"/>
          </a:xfrm>
          <a:prstGeom prst="rect">
            <a:avLst/>
          </a:prstGeom>
          <a:noFill/>
          <a:ln w="9525" cap="flat" cmpd="sng" algn="ctr">
            <a:solidFill>
              <a:srgbClr val="62AE3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
                <a:srgbClr val="FFFFFF"/>
              </a:buClr>
              <a:buSzTx/>
              <a:tabLst/>
            </a:pPr>
            <a:r>
              <a:rPr lang="en-US" altLang="ja-JP" b="1" dirty="0">
                <a:solidFill>
                  <a:schemeClr val="tx1">
                    <a:lumMod val="85000"/>
                    <a:lumOff val="15000"/>
                  </a:schemeClr>
                </a:solidFill>
                <a:latin typeface="Arial" panose="020B0604020202020204" pitchFamily="34" charset="0"/>
                <a:cs typeface="Arial" panose="020B0604020202020204" pitchFamily="34" charset="0"/>
              </a:rPr>
              <a:t>6,940 million yen</a:t>
            </a:r>
            <a:r>
              <a:rPr lang="ja-JP" altLang="en-US" b="1" dirty="0">
                <a:solidFill>
                  <a:schemeClr val="tx1">
                    <a:lumMod val="85000"/>
                    <a:lumOff val="15000"/>
                  </a:schemeClr>
                </a:solidFill>
                <a:latin typeface="Arial" panose="020B0604020202020204" pitchFamily="34" charset="0"/>
                <a:cs typeface="Arial" panose="020B0604020202020204" pitchFamily="34" charset="0"/>
              </a:rPr>
              <a:t> </a:t>
            </a:r>
            <a:r>
              <a:rPr lang="ja-JP" altLang="en-US" sz="1600" b="1" dirty="0" smtClean="0">
                <a:solidFill>
                  <a:schemeClr val="tx1">
                    <a:lumMod val="85000"/>
                    <a:lumOff val="15000"/>
                  </a:schemeClr>
                </a:solidFill>
                <a:latin typeface="Arial" panose="020B0604020202020204" pitchFamily="34" charset="0"/>
                <a:cs typeface="Arial" panose="020B0604020202020204" pitchFamily="34" charset="0"/>
              </a:rPr>
              <a:t>（</a:t>
            </a:r>
            <a:r>
              <a:rPr lang="en-US" altLang="ja-JP" sz="1600" b="1" dirty="0" smtClean="0">
                <a:solidFill>
                  <a:schemeClr val="tx1">
                    <a:lumMod val="85000"/>
                    <a:lumOff val="15000"/>
                  </a:schemeClr>
                </a:solidFill>
                <a:latin typeface="Arial" panose="020B0604020202020204" pitchFamily="34" charset="0"/>
                <a:cs typeface="Arial" panose="020B0604020202020204" pitchFamily="34" charset="0"/>
              </a:rPr>
              <a:t>YoY +9.3%</a:t>
            </a:r>
            <a:r>
              <a:rPr lang="ja-JP" altLang="en-US" sz="1600" b="1" dirty="0" smtClean="0">
                <a:solidFill>
                  <a:schemeClr val="tx1">
                    <a:lumMod val="85000"/>
                    <a:lumOff val="15000"/>
                  </a:schemeClr>
                </a:solidFill>
                <a:latin typeface="Arial" panose="020B0604020202020204" pitchFamily="34" charset="0"/>
                <a:cs typeface="Arial" panose="020B0604020202020204" pitchFamily="34" charset="0"/>
              </a:rPr>
              <a:t>）</a:t>
            </a:r>
            <a:endParaRPr lang="en-US" altLang="ja-JP" sz="1800" b="1" dirty="0">
              <a:solidFill>
                <a:schemeClr val="tx1">
                  <a:lumMod val="85000"/>
                  <a:lumOff val="15000"/>
                </a:schemeClr>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
                <a:srgbClr val="FFFFFF"/>
              </a:buClr>
              <a:buSzTx/>
              <a:tabLst/>
            </a:pPr>
            <a:endParaRPr lang="en-US" altLang="ja-JP" sz="1400" dirty="0">
              <a:solidFill>
                <a:schemeClr val="tx1">
                  <a:lumMod val="85000"/>
                  <a:lumOff val="15000"/>
                </a:schemeClr>
              </a:solidFill>
              <a:latin typeface="Arial" charset="0"/>
            </a:endParaRPr>
          </a:p>
          <a:p>
            <a:pPr algn="just"/>
            <a:r>
              <a:rPr lang="en-US" altLang="ja-JP" sz="12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Estimated number of stores at the end of the fiscal year: Approximately 890 stores (50 to 60 stores compared to the previous fiscal year). Although we have hope to continue opening more stores, we expect to open about 50 stores regularly each year.</a:t>
            </a:r>
            <a:endParaRPr lang="ja-JP" altLang="ja-JP" sz="12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endParaRPr>
          </a:p>
          <a:p>
            <a:pPr algn="just"/>
            <a:endParaRPr lang="ja-JP" altLang="ja-JP" sz="12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endParaRPr>
          </a:p>
        </p:txBody>
      </p:sp>
      <p:sp>
        <p:nvSpPr>
          <p:cNvPr id="9" name="正方形/長方形 8"/>
          <p:cNvSpPr/>
          <p:nvPr/>
        </p:nvSpPr>
        <p:spPr bwMode="auto">
          <a:xfrm>
            <a:off x="3224808" y="2924984"/>
            <a:ext cx="5976664" cy="1440000"/>
          </a:xfrm>
          <a:prstGeom prst="rect">
            <a:avLst/>
          </a:prstGeom>
          <a:noFill/>
          <a:ln w="9525" cap="flat" cmpd="sng" algn="ctr">
            <a:solidFill>
              <a:srgbClr val="62AE3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l">
              <a:buClr>
                <a:srgbClr val="FFFFFF"/>
              </a:buClr>
            </a:pPr>
            <a:r>
              <a:rPr lang="en-US" altLang="ja-JP" b="1" dirty="0">
                <a:solidFill>
                  <a:schemeClr val="tx1">
                    <a:lumMod val="85000"/>
                    <a:lumOff val="15000"/>
                  </a:schemeClr>
                </a:solidFill>
                <a:latin typeface="Arial" panose="020B0604020202020204" pitchFamily="34" charset="0"/>
                <a:cs typeface="Arial" panose="020B0604020202020204" pitchFamily="34" charset="0"/>
              </a:rPr>
              <a:t>1,210</a:t>
            </a:r>
            <a:r>
              <a:rPr lang="ja-JP" altLang="en-US" b="1" dirty="0">
                <a:solidFill>
                  <a:schemeClr val="tx1">
                    <a:lumMod val="85000"/>
                    <a:lumOff val="15000"/>
                  </a:schemeClr>
                </a:solidFill>
                <a:latin typeface="Arial" panose="020B0604020202020204" pitchFamily="34" charset="0"/>
                <a:cs typeface="Arial" panose="020B0604020202020204" pitchFamily="34" charset="0"/>
              </a:rPr>
              <a:t> </a:t>
            </a:r>
            <a:r>
              <a:rPr lang="en-US" altLang="ja-JP" b="1" dirty="0">
                <a:solidFill>
                  <a:schemeClr val="tx1">
                    <a:lumMod val="85000"/>
                    <a:lumOff val="15000"/>
                  </a:schemeClr>
                </a:solidFill>
                <a:latin typeface="Arial" panose="020B0604020202020204" pitchFamily="34" charset="0"/>
                <a:cs typeface="Arial" panose="020B0604020202020204" pitchFamily="34" charset="0"/>
              </a:rPr>
              <a:t>million yen</a:t>
            </a:r>
            <a:r>
              <a:rPr lang="ja-JP" altLang="en-US" b="1" dirty="0">
                <a:solidFill>
                  <a:schemeClr val="tx1">
                    <a:lumMod val="85000"/>
                    <a:lumOff val="15000"/>
                  </a:schemeClr>
                </a:solidFill>
                <a:latin typeface="Arial" panose="020B0604020202020204" pitchFamily="34" charset="0"/>
                <a:cs typeface="Arial" panose="020B0604020202020204" pitchFamily="34" charset="0"/>
              </a:rPr>
              <a:t> </a:t>
            </a:r>
            <a:r>
              <a:rPr lang="ja-JP" altLang="en-US" sz="1600" b="1" dirty="0" smtClean="0">
                <a:solidFill>
                  <a:schemeClr val="tx1">
                    <a:lumMod val="85000"/>
                    <a:lumOff val="15000"/>
                  </a:schemeClr>
                </a:solidFill>
                <a:latin typeface="Arial" panose="020B0604020202020204" pitchFamily="34" charset="0"/>
                <a:cs typeface="Arial" panose="020B0604020202020204" pitchFamily="34" charset="0"/>
              </a:rPr>
              <a:t>（</a:t>
            </a:r>
            <a:r>
              <a:rPr lang="en-US" altLang="ja-JP" sz="1600" b="1" dirty="0" smtClean="0">
                <a:solidFill>
                  <a:schemeClr val="tx1">
                    <a:lumMod val="85000"/>
                    <a:lumOff val="15000"/>
                  </a:schemeClr>
                </a:solidFill>
                <a:latin typeface="Arial" panose="020B0604020202020204" pitchFamily="34" charset="0"/>
                <a:cs typeface="Arial" panose="020B0604020202020204" pitchFamily="34" charset="0"/>
              </a:rPr>
              <a:t>YoY +1.6%</a:t>
            </a:r>
            <a:r>
              <a:rPr lang="ja-JP" altLang="en-US" sz="1600" b="1" dirty="0" smtClean="0">
                <a:solidFill>
                  <a:schemeClr val="tx1">
                    <a:lumMod val="85000"/>
                    <a:lumOff val="15000"/>
                  </a:schemeClr>
                </a:solidFill>
                <a:latin typeface="Arial" panose="020B0604020202020204" pitchFamily="34" charset="0"/>
                <a:cs typeface="Arial" panose="020B0604020202020204" pitchFamily="34" charset="0"/>
              </a:rPr>
              <a:t>）</a:t>
            </a:r>
            <a:endParaRPr lang="en-US" altLang="ja-JP" sz="1600" b="1" dirty="0">
              <a:solidFill>
                <a:schemeClr val="tx1">
                  <a:lumMod val="85000"/>
                  <a:lumOff val="15000"/>
                </a:schemeClr>
              </a:solidFill>
              <a:latin typeface="Arial" panose="020B0604020202020204" pitchFamily="34" charset="0"/>
              <a:cs typeface="Arial" panose="020B0604020202020204" pitchFamily="34" charset="0"/>
            </a:endParaRPr>
          </a:p>
          <a:p>
            <a:pPr algn="l">
              <a:buClr>
                <a:srgbClr val="FFFFFF"/>
              </a:buClr>
            </a:pPr>
            <a:endParaRPr lang="en-US" altLang="ja-JP" sz="1400" dirty="0">
              <a:solidFill>
                <a:schemeClr val="tx1">
                  <a:lumMod val="85000"/>
                  <a:lumOff val="15000"/>
                </a:schemeClr>
              </a:solidFill>
              <a:latin typeface="Arial" panose="020B0604020202020204" pitchFamily="34" charset="0"/>
              <a:cs typeface="Arial" panose="020B0604020202020204" pitchFamily="34" charset="0"/>
            </a:endParaRPr>
          </a:p>
          <a:p>
            <a:pPr algn="l">
              <a:buClr>
                <a:srgbClr val="FFFFFF"/>
              </a:buClr>
            </a:pPr>
            <a:r>
              <a:rPr lang="en-US" altLang="ja-JP" sz="12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Sales are expected to recover with the broader development of the facility-specific frozen </a:t>
            </a:r>
            <a:r>
              <a:rPr lang="en-US" altLang="ja-JP" sz="1200" kern="100" dirty="0" smtClean="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food-packs </a:t>
            </a:r>
            <a:r>
              <a:rPr lang="en-US" altLang="ja-JP" sz="12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a:t>
            </a:r>
            <a:r>
              <a:rPr lang="en-US" altLang="ja-JP" sz="1200" kern="100" dirty="0" err="1">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Kodawari</a:t>
            </a:r>
            <a:r>
              <a:rPr lang="en-US" altLang="ja-JP" sz="12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 Chef“.</a:t>
            </a:r>
            <a:endParaRPr lang="ja-JP" altLang="ja-JP" sz="12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endParaRPr>
          </a:p>
        </p:txBody>
      </p:sp>
      <p:sp>
        <p:nvSpPr>
          <p:cNvPr id="10" name="正方形/長方形 9"/>
          <p:cNvSpPr/>
          <p:nvPr/>
        </p:nvSpPr>
        <p:spPr bwMode="auto">
          <a:xfrm>
            <a:off x="3224808" y="4581208"/>
            <a:ext cx="5976664" cy="1440000"/>
          </a:xfrm>
          <a:prstGeom prst="rect">
            <a:avLst/>
          </a:prstGeom>
          <a:noFill/>
          <a:ln w="9525" cap="flat" cmpd="sng" algn="ctr">
            <a:solidFill>
              <a:srgbClr val="62AE3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
                <a:srgbClr val="FFFFFF"/>
              </a:buClr>
              <a:buSzTx/>
              <a:tabLst/>
            </a:pPr>
            <a:r>
              <a:rPr lang="en-US" altLang="ja-JP" b="1" dirty="0">
                <a:solidFill>
                  <a:schemeClr val="tx1">
                    <a:lumMod val="85000"/>
                    <a:lumOff val="15000"/>
                  </a:schemeClr>
                </a:solidFill>
                <a:latin typeface="Arial" charset="0"/>
              </a:rPr>
              <a:t>1,380</a:t>
            </a:r>
            <a:r>
              <a:rPr lang="ja-JP" altLang="en-US" b="1" dirty="0">
                <a:solidFill>
                  <a:schemeClr val="tx1">
                    <a:lumMod val="85000"/>
                    <a:lumOff val="15000"/>
                  </a:schemeClr>
                </a:solidFill>
                <a:latin typeface="Arial" charset="0"/>
              </a:rPr>
              <a:t> </a:t>
            </a:r>
            <a:r>
              <a:rPr lang="en-US" altLang="ja-JP" b="1" dirty="0">
                <a:solidFill>
                  <a:schemeClr val="tx1">
                    <a:lumMod val="85000"/>
                    <a:lumOff val="15000"/>
                  </a:schemeClr>
                </a:solidFill>
                <a:latin typeface="Arial" charset="0"/>
              </a:rPr>
              <a:t>million yen</a:t>
            </a:r>
            <a:r>
              <a:rPr lang="ja-JP" altLang="en-US" b="1" dirty="0">
                <a:solidFill>
                  <a:schemeClr val="tx1">
                    <a:lumMod val="85000"/>
                    <a:lumOff val="15000"/>
                  </a:schemeClr>
                </a:solidFill>
                <a:latin typeface="Arial" charset="0"/>
              </a:rPr>
              <a:t> </a:t>
            </a:r>
            <a:r>
              <a:rPr lang="ja-JP" altLang="en-US" sz="1600" b="1" dirty="0" smtClean="0">
                <a:solidFill>
                  <a:schemeClr val="tx1">
                    <a:lumMod val="85000"/>
                    <a:lumOff val="15000"/>
                  </a:schemeClr>
                </a:solidFill>
                <a:latin typeface="Arial" charset="0"/>
              </a:rPr>
              <a:t>（</a:t>
            </a:r>
            <a:r>
              <a:rPr lang="en-US" altLang="ja-JP" sz="1600" b="1" dirty="0" smtClean="0">
                <a:solidFill>
                  <a:schemeClr val="tx1">
                    <a:lumMod val="85000"/>
                    <a:lumOff val="15000"/>
                  </a:schemeClr>
                </a:solidFill>
                <a:latin typeface="Arial" charset="0"/>
              </a:rPr>
              <a:t>YoY +6.9%</a:t>
            </a:r>
            <a:r>
              <a:rPr lang="ja-JP" altLang="en-US" sz="1600" b="1" dirty="0" smtClean="0">
                <a:solidFill>
                  <a:schemeClr val="tx1">
                    <a:lumMod val="85000"/>
                    <a:lumOff val="15000"/>
                  </a:schemeClr>
                </a:solidFill>
                <a:latin typeface="Arial" charset="0"/>
              </a:rPr>
              <a:t>）</a:t>
            </a:r>
            <a:endParaRPr lang="en-US" altLang="ja-JP" sz="1600" b="1" dirty="0">
              <a:solidFill>
                <a:schemeClr val="tx1">
                  <a:lumMod val="85000"/>
                  <a:lumOff val="15000"/>
                </a:schemeClr>
              </a:solidFill>
              <a:latin typeface="Arial" charset="0"/>
            </a:endParaRPr>
          </a:p>
          <a:p>
            <a:pPr marL="0" marR="0" indent="0" algn="l" defTabSz="914400" rtl="0" eaLnBrk="1" fontAlgn="base" latinLnBrk="0" hangingPunct="1">
              <a:lnSpc>
                <a:spcPct val="100000"/>
              </a:lnSpc>
              <a:spcBef>
                <a:spcPct val="0"/>
              </a:spcBef>
              <a:spcAft>
                <a:spcPct val="0"/>
              </a:spcAft>
              <a:buClr>
                <a:srgbClr val="FFFFFF"/>
              </a:buClr>
              <a:buSzTx/>
              <a:tabLst/>
            </a:pPr>
            <a:endParaRPr lang="en-US" altLang="ja-JP" sz="1400" dirty="0">
              <a:solidFill>
                <a:schemeClr val="tx1">
                  <a:lumMod val="85000"/>
                  <a:lumOff val="15000"/>
                </a:schemeClr>
              </a:solidFill>
              <a:latin typeface="Arial" charset="0"/>
            </a:endParaRPr>
          </a:p>
          <a:p>
            <a:pPr algn="just"/>
            <a:r>
              <a:rPr lang="en-US" altLang="ja-JP" sz="1200" kern="100" dirty="0">
                <a:solidFill>
                  <a:schemeClr val="tx1">
                    <a:lumMod val="85000"/>
                    <a:lumOff val="15000"/>
                  </a:schemeClr>
                </a:solidFill>
                <a:effectLst/>
                <a:latin typeface="Arial" panose="020B0604020202020204" pitchFamily="34" charset="0"/>
                <a:ea typeface="游明朝" panose="02020400000000000000" pitchFamily="18" charset="-128"/>
                <a:cs typeface="Times New Roman" panose="02020603050405020304" pitchFamily="18" charset="0"/>
              </a:rPr>
              <a:t>The contract volume of existing major customers is expected to continually decrease. The direct sales business is expected to increase moderately based on production capacity.</a:t>
            </a:r>
            <a:endParaRPr lang="ja-JP" altLang="ja-JP" sz="1200" kern="100" dirty="0">
              <a:solidFill>
                <a:schemeClr val="tx1">
                  <a:lumMod val="85000"/>
                  <a:lumOff val="15000"/>
                </a:schemeClr>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Rectangle 2"/>
          <p:cNvSpPr txBox="1">
            <a:spLocks noChangeArrowheads="1"/>
          </p:cNvSpPr>
          <p:nvPr/>
        </p:nvSpPr>
        <p:spPr bwMode="auto">
          <a:xfrm>
            <a:off x="271463" y="144463"/>
            <a:ext cx="8283575" cy="620712"/>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endParaRPr lang="ja-JP" altLang="en-US" sz="2400" kern="0" dirty="0">
              <a:solidFill>
                <a:schemeClr val="tx1"/>
              </a:solidFill>
              <a:effectLst/>
              <a:latin typeface="Arial"/>
              <a:ea typeface="メイリオ" panose="020B0604030504040204" pitchFamily="50" charset="-128"/>
            </a:endParaRPr>
          </a:p>
        </p:txBody>
      </p:sp>
      <p:sp>
        <p:nvSpPr>
          <p:cNvPr id="12" name="Rectangle 2"/>
          <p:cNvSpPr txBox="1">
            <a:spLocks noChangeArrowheads="1"/>
          </p:cNvSpPr>
          <p:nvPr/>
        </p:nvSpPr>
        <p:spPr bwMode="auto">
          <a:xfrm>
            <a:off x="271463" y="144463"/>
            <a:ext cx="8283575" cy="620712"/>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2400" kern="0" dirty="0">
                <a:solidFill>
                  <a:schemeClr val="tx1"/>
                </a:solidFill>
                <a:effectLst/>
                <a:latin typeface="Arial"/>
                <a:ea typeface="メイリオ" panose="020B0604030504040204" pitchFamily="50" charset="-128"/>
              </a:rPr>
              <a:t>FY2021 Sales Forecast per Sales Category</a:t>
            </a:r>
            <a:endParaRPr lang="ja-JP" altLang="en-US" sz="2400" kern="0" dirty="0">
              <a:solidFill>
                <a:schemeClr val="tx1"/>
              </a:solidFill>
              <a:effectLst/>
              <a:latin typeface="Arial"/>
              <a:ea typeface="メイリオ" panose="020B0604030504040204" pitchFamily="50" charset="-128"/>
            </a:endParaRPr>
          </a:p>
        </p:txBody>
      </p:sp>
    </p:spTree>
    <p:extLst>
      <p:ext uri="{BB962C8B-B14F-4D97-AF65-F5344CB8AC3E}">
        <p14:creationId xmlns:p14="http://schemas.microsoft.com/office/powerpoint/2010/main" val="2435343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632520" y="813629"/>
            <a:ext cx="4032448" cy="3202178"/>
          </a:xfrm>
          <a:prstGeom prst="rect">
            <a:avLst/>
          </a:prstGeom>
          <a:solidFill>
            <a:srgbClr val="E2EFDA">
              <a:alpha val="20000"/>
            </a:srgbClr>
          </a:solidFill>
          <a:ln>
            <a:solidFill>
              <a:srgbClr val="00B0F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endParaRPr kumimoji="1" lang="en-US" altLang="ja-JP" sz="16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indent="0" defTabSz="914400" rtl="0" eaLnBrk="1" fontAlgn="base" latinLnBrk="0" hangingPunct="1">
              <a:lnSpc>
                <a:spcPct val="100000"/>
              </a:lnSpc>
              <a:spcBef>
                <a:spcPct val="0"/>
              </a:spcBef>
              <a:spcAft>
                <a:spcPct val="0"/>
              </a:spcAft>
              <a:buClr>
                <a:srgbClr val="FFFFFF"/>
              </a:buClr>
              <a:buSzTx/>
              <a:tabLst/>
            </a:pPr>
            <a:endParaRPr lang="en-US" altLang="ja-JP" sz="1600" dirty="0">
              <a:solidFill>
                <a:schemeClr val="tx1"/>
              </a:solidFill>
              <a:latin typeface="メイリオ" panose="020B0604030504040204" pitchFamily="50" charset="-128"/>
              <a:ea typeface="メイリオ" panose="020B0604030504040204" pitchFamily="50" charset="-128"/>
            </a:endParaRPr>
          </a:p>
          <a:p>
            <a:pPr marL="0" marR="0" indent="0" defTabSz="914400" rtl="0" eaLnBrk="1" fontAlgn="base" latinLnBrk="0" hangingPunct="1">
              <a:lnSpc>
                <a:spcPct val="100000"/>
              </a:lnSpc>
              <a:spcBef>
                <a:spcPct val="0"/>
              </a:spcBef>
              <a:spcAft>
                <a:spcPct val="0"/>
              </a:spcAft>
              <a:buClr>
                <a:srgbClr val="FFFFFF"/>
              </a:buClr>
              <a:buSzTx/>
              <a:tabLst/>
            </a:pPr>
            <a:r>
              <a:rPr kumimoji="1" lang="ja-JP" altLang="en-US" sz="16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　　　　　</a:t>
            </a:r>
            <a:endParaRPr kumimoji="1" lang="en-US" altLang="ja-JP" sz="16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indent="0" defTabSz="914400" rtl="0" eaLnBrk="1" fontAlgn="base" latinLnBrk="0" hangingPunct="1">
              <a:lnSpc>
                <a:spcPct val="100000"/>
              </a:lnSpc>
              <a:spcBef>
                <a:spcPct val="0"/>
              </a:spcBef>
              <a:spcAft>
                <a:spcPct val="0"/>
              </a:spcAft>
              <a:buClr>
                <a:srgbClr val="FFFFFF"/>
              </a:buClr>
              <a:buSzTx/>
              <a:tabLst/>
            </a:pPr>
            <a:endParaRPr kumimoji="1" lang="ja-JP" altLang="en-US" sz="16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4" name="正方形/長方形 3"/>
          <p:cNvSpPr/>
          <p:nvPr/>
        </p:nvSpPr>
        <p:spPr bwMode="auto">
          <a:xfrm>
            <a:off x="5241032" y="813629"/>
            <a:ext cx="4032448" cy="3202178"/>
          </a:xfrm>
          <a:prstGeom prst="rect">
            <a:avLst/>
          </a:prstGeom>
          <a:solidFill>
            <a:srgbClr val="E2EFDA">
              <a:alpha val="20000"/>
            </a:srgbClr>
          </a:solidFill>
          <a:ln>
            <a:solidFill>
              <a:srgbClr val="00B0F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endParaRPr kumimoji="1" lang="en-US" altLang="ja-JP" sz="16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indent="0" defTabSz="914400" rtl="0" eaLnBrk="1" fontAlgn="base" latinLnBrk="0" hangingPunct="1">
              <a:lnSpc>
                <a:spcPct val="100000"/>
              </a:lnSpc>
              <a:spcBef>
                <a:spcPct val="0"/>
              </a:spcBef>
              <a:spcAft>
                <a:spcPct val="0"/>
              </a:spcAft>
              <a:buClr>
                <a:srgbClr val="FFFFFF"/>
              </a:buClr>
              <a:buSzTx/>
              <a:tabLst/>
            </a:pPr>
            <a:endParaRPr lang="en-US" altLang="ja-JP" sz="1600" dirty="0">
              <a:solidFill>
                <a:schemeClr val="tx1"/>
              </a:solidFill>
              <a:latin typeface="メイリオ" panose="020B0604030504040204" pitchFamily="50" charset="-128"/>
              <a:ea typeface="メイリオ" panose="020B0604030504040204" pitchFamily="50" charset="-128"/>
            </a:endParaRPr>
          </a:p>
          <a:p>
            <a:pPr marL="0" marR="0" indent="0" defTabSz="914400" rtl="0" eaLnBrk="1" fontAlgn="base" latinLnBrk="0" hangingPunct="1">
              <a:lnSpc>
                <a:spcPct val="100000"/>
              </a:lnSpc>
              <a:spcBef>
                <a:spcPct val="0"/>
              </a:spcBef>
              <a:spcAft>
                <a:spcPct val="0"/>
              </a:spcAft>
              <a:buClr>
                <a:srgbClr val="FFFFFF"/>
              </a:buClr>
              <a:buSzTx/>
              <a:tabLst/>
            </a:pPr>
            <a:r>
              <a:rPr kumimoji="1" lang="ja-JP" altLang="en-US" sz="16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　　　　　</a:t>
            </a:r>
            <a:endParaRPr kumimoji="1" lang="en-US" altLang="ja-JP" sz="16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indent="0" defTabSz="914400" rtl="0" eaLnBrk="1" fontAlgn="base" latinLnBrk="0" hangingPunct="1">
              <a:lnSpc>
                <a:spcPct val="100000"/>
              </a:lnSpc>
              <a:spcBef>
                <a:spcPct val="0"/>
              </a:spcBef>
              <a:spcAft>
                <a:spcPct val="0"/>
              </a:spcAft>
              <a:buClr>
                <a:srgbClr val="FFFFFF"/>
              </a:buClr>
              <a:buSzTx/>
              <a:tabLst/>
            </a:pPr>
            <a:endParaRPr kumimoji="1" lang="ja-JP" altLang="en-US" sz="16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5" name="加算 4"/>
          <p:cNvSpPr/>
          <p:nvPr/>
        </p:nvSpPr>
        <p:spPr bwMode="auto">
          <a:xfrm>
            <a:off x="4664968" y="2359623"/>
            <a:ext cx="576064" cy="504056"/>
          </a:xfrm>
          <a:prstGeom prst="mathPlus">
            <a:avLst/>
          </a:prstGeom>
          <a:solidFill>
            <a:srgbClr val="5096C8"/>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
                <a:srgbClr val="FFFFFF"/>
              </a:buClr>
              <a:buSzTx/>
              <a:tabLst/>
            </a:pPr>
            <a:endParaRPr kumimoji="1" lang="ja-JP" altLang="en-US" sz="1400" b="0" i="0" u="none" strike="noStrike" cap="none" normalizeH="0" baseline="0" dirty="0">
              <a:ln>
                <a:noFill/>
              </a:ln>
              <a:solidFill>
                <a:srgbClr val="FFFFFF"/>
              </a:solidFill>
              <a:effectLst/>
              <a:latin typeface="Arial" charset="0"/>
              <a:ea typeface="ＭＳ Ｐゴシック" pitchFamily="50" charset="-128"/>
            </a:endParaRPr>
          </a:p>
        </p:txBody>
      </p:sp>
      <p:sp>
        <p:nvSpPr>
          <p:cNvPr id="6" name="テキスト ボックス 5"/>
          <p:cNvSpPr txBox="1"/>
          <p:nvPr/>
        </p:nvSpPr>
        <p:spPr bwMode="auto">
          <a:xfrm>
            <a:off x="704528" y="868070"/>
            <a:ext cx="3888432" cy="3312051"/>
          </a:xfrm>
          <a:prstGeom prst="rect">
            <a:avLst/>
          </a:prstGeom>
          <a:noFill/>
          <a:ln>
            <a:noFill/>
          </a:ln>
        </p:spPr>
        <p:txBody>
          <a:bodyPr wrap="square" lIns="0" tIns="72000" rIns="0" bIns="0" rtlCol="0" anchor="ctr">
            <a:spAutoFit/>
          </a:bodyPr>
          <a:lstStyle/>
          <a:p>
            <a:r>
              <a:rPr lang="en-US" altLang="ja-JP" sz="2000" b="1" dirty="0">
                <a:latin typeface="Arial" panose="020B0604020202020204" pitchFamily="34" charset="0"/>
                <a:cs typeface="Arial" panose="020B0604020202020204" pitchFamily="34" charset="0"/>
              </a:rPr>
              <a:t>Manufacturing Limits</a:t>
            </a:r>
            <a:endParaRPr lang="ja-JP" altLang="ja-JP" sz="2000" b="1" dirty="0">
              <a:latin typeface="Arial" panose="020B0604020202020204" pitchFamily="34" charset="0"/>
              <a:cs typeface="Arial" panose="020B0604020202020204" pitchFamily="34" charset="0"/>
            </a:endParaRPr>
          </a:p>
          <a:p>
            <a:pPr eaLnBrk="1" hangingPunct="1">
              <a:buClr>
                <a:srgbClr val="FFFFFF"/>
              </a:buClr>
            </a:pPr>
            <a:endParaRPr kumimoji="1" lang="en-US" altLang="ja-JP" sz="1050" b="1" dirty="0">
              <a:latin typeface="Arial" panose="020B0604020202020204" pitchFamily="34" charset="0"/>
              <a:ea typeface="メイリオ" pitchFamily="50" charset="-128"/>
              <a:cs typeface="Arial" panose="020B0604020202020204" pitchFamily="34" charset="0"/>
            </a:endParaRPr>
          </a:p>
          <a:p>
            <a:pPr algn="just"/>
            <a:r>
              <a:rPr lang="en-US" altLang="ja-JP" sz="1200" kern="100" dirty="0">
                <a:effectLst/>
                <a:latin typeface="Arial" panose="020B0604020202020204" pitchFamily="34" charset="0"/>
                <a:ea typeface="游明朝" panose="02020400000000000000" pitchFamily="18" charset="-128"/>
                <a:cs typeface="Arial" panose="020B0604020202020204" pitchFamily="34" charset="0"/>
              </a:rPr>
              <a:t>Frozen bento production almost doubled in a year and a half. There is not enough space in the current factory to increase the number of facilities and the number of people working at the same time.</a:t>
            </a:r>
            <a:endParaRPr lang="ja-JP" altLang="ja-JP" sz="1200" kern="100" dirty="0">
              <a:effectLst/>
              <a:latin typeface="Arial" panose="020B0604020202020204" pitchFamily="34" charset="0"/>
              <a:ea typeface="游明朝" panose="02020400000000000000" pitchFamily="18" charset="-128"/>
              <a:cs typeface="Arial" panose="020B0604020202020204" pitchFamily="34" charset="0"/>
            </a:endParaRPr>
          </a:p>
          <a:p>
            <a:pPr algn="just"/>
            <a:r>
              <a:rPr lang="ja-JP" altLang="ja-JP" sz="1200" kern="100" dirty="0">
                <a:effectLst/>
                <a:latin typeface="Arial" panose="020B0604020202020204" pitchFamily="34" charset="0"/>
                <a:ea typeface="游明朝" panose="02020400000000000000" pitchFamily="18" charset="-128"/>
                <a:cs typeface="Arial" panose="020B0604020202020204" pitchFamily="34" charset="0"/>
              </a:rPr>
              <a:t>・</a:t>
            </a:r>
            <a:r>
              <a:rPr lang="en-US" altLang="ja-JP" sz="1200" kern="100" dirty="0">
                <a:effectLst/>
                <a:latin typeface="Arial" panose="020B0604020202020204" pitchFamily="34" charset="0"/>
                <a:ea typeface="游明朝" panose="02020400000000000000" pitchFamily="18" charset="-128"/>
                <a:cs typeface="Arial" panose="020B0604020202020204" pitchFamily="34" charset="0"/>
              </a:rPr>
              <a:t> Extend the operating hours to cope with the situation</a:t>
            </a:r>
            <a:endParaRPr lang="ja-JP" altLang="ja-JP" sz="1200" kern="100" dirty="0">
              <a:effectLst/>
              <a:latin typeface="Arial" panose="020B0604020202020204" pitchFamily="34" charset="0"/>
              <a:ea typeface="游明朝" panose="02020400000000000000" pitchFamily="18" charset="-128"/>
              <a:cs typeface="Arial" panose="020B0604020202020204" pitchFamily="34" charset="0"/>
            </a:endParaRPr>
          </a:p>
          <a:p>
            <a:pPr algn="just"/>
            <a:r>
              <a:rPr lang="ja-JP" altLang="ja-JP" sz="1200" kern="100" dirty="0">
                <a:effectLst/>
                <a:latin typeface="Arial" panose="020B0604020202020204" pitchFamily="34" charset="0"/>
                <a:ea typeface="游明朝" panose="02020400000000000000" pitchFamily="18" charset="-128"/>
                <a:cs typeface="Arial" panose="020B0604020202020204" pitchFamily="34" charset="0"/>
              </a:rPr>
              <a:t>・</a:t>
            </a:r>
            <a:r>
              <a:rPr lang="en-US" altLang="ja-JP" sz="1200" kern="100" dirty="0">
                <a:effectLst/>
                <a:latin typeface="Arial" panose="020B0604020202020204" pitchFamily="34" charset="0"/>
                <a:ea typeface="游明朝" panose="02020400000000000000" pitchFamily="18" charset="-128"/>
                <a:cs typeface="Arial" panose="020B0604020202020204" pitchFamily="34" charset="0"/>
              </a:rPr>
              <a:t> Employees are exhausted due to late-hour labor</a:t>
            </a:r>
            <a:endParaRPr lang="ja-JP" altLang="ja-JP" sz="1200" kern="100" dirty="0">
              <a:effectLst/>
              <a:latin typeface="Arial" panose="020B0604020202020204" pitchFamily="34" charset="0"/>
              <a:ea typeface="游明朝" panose="02020400000000000000" pitchFamily="18" charset="-128"/>
              <a:cs typeface="Arial" panose="020B0604020202020204" pitchFamily="34" charset="0"/>
            </a:endParaRPr>
          </a:p>
          <a:p>
            <a:pPr algn="just"/>
            <a:r>
              <a:rPr lang="ja-JP" altLang="ja-JP" sz="1200" kern="100" dirty="0">
                <a:effectLst/>
                <a:latin typeface="Arial" panose="020B0604020202020204" pitchFamily="34" charset="0"/>
                <a:ea typeface="游明朝" panose="02020400000000000000" pitchFamily="18" charset="-128"/>
                <a:cs typeface="Arial" panose="020B0604020202020204" pitchFamily="34" charset="0"/>
              </a:rPr>
              <a:t>・</a:t>
            </a:r>
            <a:r>
              <a:rPr lang="ja-JP" altLang="ja-JP" sz="1200" kern="100" dirty="0">
                <a:effectLst/>
                <a:latin typeface="Arial" panose="020B0604020202020204" pitchFamily="34" charset="0"/>
                <a:ea typeface="Arial" panose="020B0604020202020204" pitchFamily="34" charset="0"/>
                <a:cs typeface="Arial" panose="020B0604020202020204" pitchFamily="34" charset="0"/>
              </a:rPr>
              <a:t> </a:t>
            </a:r>
            <a:r>
              <a:rPr lang="en-US" altLang="ja-JP" sz="1200" kern="100" dirty="0">
                <a:effectLst/>
                <a:latin typeface="Arial" panose="020B0604020202020204" pitchFamily="34" charset="0"/>
                <a:ea typeface="Arial" panose="020B0604020202020204" pitchFamily="34" charset="0"/>
                <a:cs typeface="Arial" panose="020B0604020202020204" pitchFamily="34" charset="0"/>
              </a:rPr>
              <a:t>Frequent abnormality found in the inspection that lead to disposal and remanufacturing</a:t>
            </a:r>
          </a:p>
          <a:p>
            <a:pPr algn="just"/>
            <a:endParaRPr lang="ja-JP" altLang="ja-JP" sz="1200" kern="100" dirty="0">
              <a:effectLst/>
              <a:latin typeface="Arial" panose="020B0604020202020204" pitchFamily="34" charset="0"/>
              <a:ea typeface="游明朝" panose="02020400000000000000" pitchFamily="18" charset="-128"/>
              <a:cs typeface="Arial" panose="020B0604020202020204" pitchFamily="34" charset="0"/>
            </a:endParaRPr>
          </a:p>
          <a:p>
            <a:pPr algn="just"/>
            <a:r>
              <a:rPr lang="en-US" altLang="ja-JP" sz="1200" dirty="0">
                <a:latin typeface="Arial" panose="020B0604020202020204" pitchFamily="34" charset="0"/>
                <a:cs typeface="Arial" panose="020B0604020202020204" pitchFamily="34" charset="0"/>
              </a:rPr>
              <a:t>Tried to find a manufacturing contractor that can “produce a wide variety of frozen bento’s and provide a lower price than the current price" but found out there was no suitable factory.</a:t>
            </a:r>
            <a:endParaRPr lang="ja-JP" altLang="ja-JP" sz="1200" dirty="0">
              <a:latin typeface="Arial" panose="020B0604020202020204" pitchFamily="34" charset="0"/>
              <a:cs typeface="Arial" panose="020B0604020202020204" pitchFamily="34" charset="0"/>
            </a:endParaRPr>
          </a:p>
          <a:p>
            <a:pPr algn="l" eaLnBrk="1" hangingPunct="1">
              <a:buClr>
                <a:srgbClr val="FFFFFF"/>
              </a:buClr>
            </a:pPr>
            <a:endParaRPr lang="en-US" altLang="ja-JP" sz="1600" dirty="0">
              <a:latin typeface="Arial" panose="020B0604020202020204" pitchFamily="34" charset="0"/>
              <a:ea typeface="メイリオ" pitchFamily="50" charset="-128"/>
              <a:cs typeface="Arial" panose="020B0604020202020204" pitchFamily="34" charset="0"/>
            </a:endParaRPr>
          </a:p>
        </p:txBody>
      </p:sp>
      <p:sp>
        <p:nvSpPr>
          <p:cNvPr id="7" name="テキスト ボックス 6"/>
          <p:cNvSpPr txBox="1"/>
          <p:nvPr/>
        </p:nvSpPr>
        <p:spPr bwMode="auto">
          <a:xfrm>
            <a:off x="5311708" y="792126"/>
            <a:ext cx="3911753" cy="3212024"/>
          </a:xfrm>
          <a:prstGeom prst="rect">
            <a:avLst/>
          </a:prstGeom>
          <a:noFill/>
          <a:ln>
            <a:noFill/>
          </a:ln>
        </p:spPr>
        <p:txBody>
          <a:bodyPr wrap="square" lIns="0" tIns="72000" rIns="0" bIns="0" rtlCol="0" anchor="ctr">
            <a:spAutoFit/>
          </a:bodyPr>
          <a:lstStyle/>
          <a:p>
            <a:r>
              <a:rPr lang="en-US" altLang="ja-JP" sz="2000" b="1" dirty="0">
                <a:latin typeface="Arial" panose="020B0604020202020204" pitchFamily="34" charset="0"/>
                <a:cs typeface="Arial" panose="020B0604020202020204" pitchFamily="34" charset="0"/>
              </a:rPr>
              <a:t>Storage Limits</a:t>
            </a:r>
            <a:endParaRPr lang="ja-JP" altLang="ja-JP" sz="2000" b="1" dirty="0">
              <a:latin typeface="Arial" panose="020B0604020202020204" pitchFamily="34" charset="0"/>
              <a:cs typeface="Arial" panose="020B0604020202020204" pitchFamily="34" charset="0"/>
            </a:endParaRPr>
          </a:p>
          <a:p>
            <a:pPr algn="l" eaLnBrk="1" hangingPunct="1">
              <a:buClr>
                <a:srgbClr val="FFFFFF"/>
              </a:buClr>
            </a:pPr>
            <a:endParaRPr lang="en-US" altLang="ja-JP" sz="1600" dirty="0">
              <a:latin typeface="Arial" pitchFamily="34" charset="0"/>
              <a:ea typeface="メイリオ" pitchFamily="50" charset="-128"/>
              <a:cs typeface="メイリオ" pitchFamily="50" charset="-128"/>
            </a:endParaRPr>
          </a:p>
          <a:p>
            <a:pPr algn="just"/>
            <a:r>
              <a:rPr lang="en-US" altLang="ja-JP" sz="1200" kern="100" dirty="0">
                <a:effectLst/>
                <a:latin typeface="Arial" panose="020B0604020202020204" pitchFamily="34" charset="0"/>
                <a:ea typeface="游明朝" panose="02020400000000000000" pitchFamily="18" charset="-128"/>
                <a:cs typeface="Times New Roman" panose="02020603050405020304" pitchFamily="18" charset="0"/>
              </a:rPr>
              <a:t>In 2017, we built a distribution center that can store 100,000 meals. However, due to the unexpected increase in the number of frozen bento’s, we ran out of storage space.</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indent="-342900" algn="just">
              <a:buFont typeface="游明朝" panose="02020400000000000000" pitchFamily="18" charset="-128"/>
              <a:buChar char="・"/>
            </a:pPr>
            <a:r>
              <a:rPr lang="en-US" altLang="ja-JP" sz="1200" kern="100" dirty="0">
                <a:effectLst/>
                <a:latin typeface="Arial" panose="020B0604020202020204" pitchFamily="34" charset="0"/>
                <a:ea typeface="Arial" panose="020B0604020202020204" pitchFamily="34" charset="0"/>
                <a:cs typeface="Arial" panose="020B0604020202020204" pitchFamily="34" charset="0"/>
              </a:rPr>
              <a:t>To immediately cope with the situation our </a:t>
            </a:r>
            <a:r>
              <a:rPr lang="en-US" altLang="ja-JP" sz="1200" kern="100" dirty="0">
                <a:solidFill>
                  <a:schemeClr val="tx1">
                    <a:lumMod val="85000"/>
                    <a:lumOff val="15000"/>
                  </a:schemeClr>
                </a:solidFill>
                <a:effectLst/>
                <a:latin typeface="Arial" panose="020B0604020202020204" pitchFamily="34" charset="0"/>
                <a:ea typeface="Arial" panose="020B0604020202020204" pitchFamily="34" charset="0"/>
                <a:cs typeface="Arial" panose="020B0604020202020204" pitchFamily="34" charset="0"/>
              </a:rPr>
              <a:t>distribution costs increased</a:t>
            </a:r>
          </a:p>
          <a:p>
            <a:pPr marL="342900" lvl="0" indent="-342900" algn="just">
              <a:buFont typeface="游明朝" panose="02020400000000000000" pitchFamily="18" charset="-128"/>
              <a:buChar char="・"/>
            </a:pPr>
            <a:r>
              <a:rPr lang="en-US" altLang="ja-JP" sz="1200" kern="100" dirty="0">
                <a:effectLst/>
                <a:latin typeface="Arial" panose="020B0604020202020204" pitchFamily="34" charset="0"/>
                <a:ea typeface="游明朝" panose="02020400000000000000" pitchFamily="18" charset="-128"/>
                <a:cs typeface="Arial" panose="020B0604020202020204" pitchFamily="34" charset="0"/>
              </a:rPr>
              <a:t>After manufacturing at our factory, we had to decentralize storage at another company's cold storage warehouse</a:t>
            </a:r>
            <a:endParaRPr lang="en-US" altLang="ja-JP" sz="1200" kern="100" dirty="0">
              <a:latin typeface="Arial" panose="020B0604020202020204" pitchFamily="34" charset="0"/>
              <a:ea typeface="游明朝" panose="02020400000000000000" pitchFamily="18" charset="-128"/>
              <a:cs typeface="Arial" panose="020B0604020202020204" pitchFamily="34" charset="0"/>
            </a:endParaRPr>
          </a:p>
          <a:p>
            <a:pPr marL="342900" lvl="0" indent="-342900" algn="just">
              <a:buFont typeface="游明朝" panose="02020400000000000000" pitchFamily="18" charset="-128"/>
              <a:buChar char="・"/>
            </a:pPr>
            <a:r>
              <a:rPr lang="en-US" altLang="ja-JP" sz="1200" kern="100" dirty="0">
                <a:effectLst/>
                <a:latin typeface="Arial" panose="020B0604020202020204" pitchFamily="34" charset="0"/>
                <a:ea typeface="游明朝" panose="02020400000000000000" pitchFamily="18" charset="-128"/>
                <a:cs typeface="Arial" panose="020B0604020202020204" pitchFamily="34" charset="0"/>
              </a:rPr>
              <a:t>Move daily shipment to the distribution center</a:t>
            </a:r>
          </a:p>
          <a:p>
            <a:pPr algn="just"/>
            <a:endParaRPr lang="ja-JP" altLang="ja-JP" sz="1200" kern="100" dirty="0">
              <a:effectLst/>
              <a:latin typeface="Arial" panose="020B0604020202020204" pitchFamily="34" charset="0"/>
              <a:ea typeface="游明朝" panose="02020400000000000000" pitchFamily="18" charset="-128"/>
              <a:cs typeface="Arial" panose="020B0604020202020204" pitchFamily="34" charset="0"/>
            </a:endParaRPr>
          </a:p>
          <a:p>
            <a:pPr algn="just"/>
            <a:r>
              <a:rPr lang="en-US" altLang="ja-JP" sz="1200" kern="100" dirty="0">
                <a:effectLst/>
                <a:latin typeface="Arial" panose="020B0604020202020204" pitchFamily="34" charset="0"/>
                <a:ea typeface="游明朝" panose="02020400000000000000" pitchFamily="18" charset="-128"/>
                <a:cs typeface="Arial" panose="020B0604020202020204" pitchFamily="34" charset="0"/>
              </a:rPr>
              <a:t>Nearby rental cold storage warehouses are almost full, and there are not enough freezer trucks to run between warehouses.</a:t>
            </a:r>
            <a:endParaRPr lang="ja-JP" altLang="ja-JP" sz="1200" kern="100" dirty="0">
              <a:effectLst/>
              <a:latin typeface="Arial" panose="020B0604020202020204" pitchFamily="34" charset="0"/>
              <a:ea typeface="游明朝" panose="02020400000000000000" pitchFamily="18" charset="-128"/>
              <a:cs typeface="Arial" panose="020B0604020202020204" pitchFamily="34" charset="0"/>
            </a:endParaRPr>
          </a:p>
        </p:txBody>
      </p:sp>
      <p:graphicFrame>
        <p:nvGraphicFramePr>
          <p:cNvPr id="8" name="グラフ 7"/>
          <p:cNvGraphicFramePr>
            <a:graphicFrameLocks/>
          </p:cNvGraphicFramePr>
          <p:nvPr>
            <p:extLst>
              <p:ext uri="{D42A27DB-BD31-4B8C-83A1-F6EECF244321}">
                <p14:modId xmlns:p14="http://schemas.microsoft.com/office/powerpoint/2010/main" val="659113734"/>
              </p:ext>
            </p:extLst>
          </p:nvPr>
        </p:nvGraphicFramePr>
        <p:xfrm>
          <a:off x="704528" y="3864895"/>
          <a:ext cx="864096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右矢印 8"/>
          <p:cNvSpPr/>
          <p:nvPr/>
        </p:nvSpPr>
        <p:spPr bwMode="auto">
          <a:xfrm rot="21198065">
            <a:off x="991475" y="5268311"/>
            <a:ext cx="8094173" cy="576064"/>
          </a:xfrm>
          <a:prstGeom prst="rightArrow">
            <a:avLst/>
          </a:prstGeom>
          <a:solidFill>
            <a:srgbClr val="5096C8"/>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altLang="ja-JP" sz="1200" dirty="0">
                <a:solidFill>
                  <a:schemeClr val="bg1"/>
                </a:solidFill>
                <a:latin typeface="Arial" panose="020B0604020202020204" pitchFamily="34" charset="0"/>
                <a:cs typeface="Arial" panose="020B0604020202020204" pitchFamily="34" charset="0"/>
              </a:rPr>
              <a:t>Frozen bento production 1.9 times the volume</a:t>
            </a:r>
            <a:endParaRPr lang="ja-JP" altLang="ja-JP" sz="1200" dirty="0">
              <a:solidFill>
                <a:schemeClr val="bg1"/>
              </a:solidFill>
              <a:latin typeface="Arial" panose="020B0604020202020204" pitchFamily="34" charset="0"/>
              <a:cs typeface="Arial" panose="020B0604020202020204" pitchFamily="34" charset="0"/>
            </a:endParaRPr>
          </a:p>
        </p:txBody>
      </p:sp>
      <p:cxnSp>
        <p:nvCxnSpPr>
          <p:cNvPr id="10" name="直線コネクタ 9"/>
          <p:cNvCxnSpPr/>
          <p:nvPr/>
        </p:nvCxnSpPr>
        <p:spPr bwMode="auto">
          <a:xfrm>
            <a:off x="920552" y="4316771"/>
            <a:ext cx="8214212" cy="0"/>
          </a:xfrm>
          <a:prstGeom prst="line">
            <a:avLst/>
          </a:prstGeom>
          <a:noFill/>
          <a:ln w="57150" cap="flat" cmpd="sng" algn="ctr">
            <a:solidFill>
              <a:srgbClr val="FF0000"/>
            </a:solidFill>
            <a:prstDash val="sysDash"/>
            <a:round/>
            <a:headEnd type="none" w="med" len="med"/>
            <a:tailEnd type="none" w="med" len="med"/>
          </a:ln>
          <a:effectLst/>
        </p:spPr>
      </p:cxnSp>
      <p:sp>
        <p:nvSpPr>
          <p:cNvPr id="2" name="四角形吹き出し 1"/>
          <p:cNvSpPr/>
          <p:nvPr/>
        </p:nvSpPr>
        <p:spPr bwMode="auto">
          <a:xfrm>
            <a:off x="5601072" y="4125526"/>
            <a:ext cx="1512168" cy="576064"/>
          </a:xfrm>
          <a:prstGeom prst="wedgeRectCallout">
            <a:avLst>
              <a:gd name="adj1" fmla="val 74720"/>
              <a:gd name="adj2" fmla="val -18763"/>
            </a:avLst>
          </a:prstGeom>
          <a:solidFill>
            <a:schemeClr val="accent2">
              <a:lumMod val="60000"/>
              <a:lumOff val="40000"/>
            </a:schemeClr>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altLang="ja-JP" sz="1200" dirty="0">
                <a:latin typeface="Arial" panose="020B0604020202020204" pitchFamily="34" charset="0"/>
                <a:cs typeface="Arial" panose="020B0604020202020204" pitchFamily="34" charset="0"/>
              </a:rPr>
              <a:t>Frozen bento production line limit</a:t>
            </a:r>
            <a:endParaRPr lang="ja-JP" altLang="ja-JP" sz="1200" dirty="0">
              <a:latin typeface="Arial" panose="020B0604020202020204" pitchFamily="34" charset="0"/>
              <a:cs typeface="Arial" panose="020B0604020202020204" pitchFamily="34" charset="0"/>
            </a:endParaRPr>
          </a:p>
        </p:txBody>
      </p:sp>
      <p:sp>
        <p:nvSpPr>
          <p:cNvPr id="11" name="Rectangle 2"/>
          <p:cNvSpPr txBox="1">
            <a:spLocks noChangeArrowheads="1"/>
          </p:cNvSpPr>
          <p:nvPr/>
        </p:nvSpPr>
        <p:spPr bwMode="auto">
          <a:xfrm>
            <a:off x="271463" y="144463"/>
            <a:ext cx="8283575" cy="620712"/>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2400" kern="0" dirty="0">
                <a:solidFill>
                  <a:schemeClr val="tx1"/>
                </a:solidFill>
                <a:effectLst/>
                <a:latin typeface="Arial"/>
                <a:ea typeface="メイリオ" panose="020B0604030504040204" pitchFamily="50" charset="-128"/>
              </a:rPr>
              <a:t>Manufacturing and Storage reached limits</a:t>
            </a:r>
            <a:endParaRPr lang="ja-JP" altLang="en-US" sz="2400" kern="0" dirty="0">
              <a:solidFill>
                <a:schemeClr val="tx1"/>
              </a:solidFill>
              <a:effectLst/>
              <a:latin typeface="Arial"/>
              <a:ea typeface="メイリオ" panose="020B0604030504040204" pitchFamily="50" charset="-128"/>
            </a:endParaRPr>
          </a:p>
        </p:txBody>
      </p:sp>
    </p:spTree>
    <p:extLst>
      <p:ext uri="{BB962C8B-B14F-4D97-AF65-F5344CB8AC3E}">
        <p14:creationId xmlns:p14="http://schemas.microsoft.com/office/powerpoint/2010/main" val="2866812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086433543"/>
              </p:ext>
            </p:extLst>
          </p:nvPr>
        </p:nvGraphicFramePr>
        <p:xfrm>
          <a:off x="560512" y="1556792"/>
          <a:ext cx="8712968" cy="490726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直線矢印コネクタ 4"/>
          <p:cNvCxnSpPr/>
          <p:nvPr/>
        </p:nvCxnSpPr>
        <p:spPr bwMode="auto">
          <a:xfrm>
            <a:off x="6609184" y="2716632"/>
            <a:ext cx="576064" cy="144016"/>
          </a:xfrm>
          <a:prstGeom prst="straightConnector1">
            <a:avLst/>
          </a:prstGeom>
          <a:noFill/>
          <a:ln w="19050" cap="flat" cmpd="sng" algn="ctr">
            <a:solidFill>
              <a:srgbClr val="FF3300"/>
            </a:solidFill>
            <a:prstDash val="solid"/>
            <a:round/>
            <a:headEnd type="none" w="med" len="med"/>
            <a:tailEnd type="triangle"/>
          </a:ln>
          <a:effectLst/>
        </p:spPr>
      </p:cxnSp>
      <p:cxnSp>
        <p:nvCxnSpPr>
          <p:cNvPr id="6" name="直線矢印コネクタ 5"/>
          <p:cNvCxnSpPr/>
          <p:nvPr/>
        </p:nvCxnSpPr>
        <p:spPr bwMode="auto">
          <a:xfrm flipV="1">
            <a:off x="7977336" y="2316297"/>
            <a:ext cx="648072" cy="157644"/>
          </a:xfrm>
          <a:prstGeom prst="straightConnector1">
            <a:avLst/>
          </a:prstGeom>
          <a:noFill/>
          <a:ln w="19050" cap="flat" cmpd="sng" algn="ctr">
            <a:solidFill>
              <a:srgbClr val="FF3300"/>
            </a:solidFill>
            <a:prstDash val="solid"/>
            <a:round/>
            <a:headEnd type="none" w="med" len="med"/>
            <a:tailEnd type="triangle"/>
          </a:ln>
          <a:effectLst/>
        </p:spPr>
      </p:cxnSp>
      <p:sp>
        <p:nvSpPr>
          <p:cNvPr id="11" name="四角形吹き出し 10"/>
          <p:cNvSpPr/>
          <p:nvPr/>
        </p:nvSpPr>
        <p:spPr bwMode="auto">
          <a:xfrm>
            <a:off x="7473280" y="1315833"/>
            <a:ext cx="1800200" cy="620712"/>
          </a:xfrm>
          <a:prstGeom prst="wedgeRectCallout">
            <a:avLst>
              <a:gd name="adj1" fmla="val 19715"/>
              <a:gd name="adj2" fmla="val 128307"/>
            </a:avLst>
          </a:prstGeom>
          <a:solidFill>
            <a:srgbClr val="D1DFC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altLang="ja-JP" sz="1100" dirty="0">
                <a:latin typeface="Arial" panose="020B0604020202020204" pitchFamily="34" charset="0"/>
                <a:cs typeface="Arial" panose="020B0604020202020204" pitchFamily="34" charset="0"/>
              </a:rPr>
              <a:t>July 13th, suspension of all advertisements slowed down sales growth.</a:t>
            </a:r>
            <a:endParaRPr lang="ja-JP" altLang="ja-JP" sz="1100" dirty="0">
              <a:latin typeface="Arial" panose="020B0604020202020204" pitchFamily="34" charset="0"/>
              <a:cs typeface="Arial" panose="020B0604020202020204" pitchFamily="34" charset="0"/>
            </a:endParaRPr>
          </a:p>
        </p:txBody>
      </p:sp>
      <p:sp>
        <p:nvSpPr>
          <p:cNvPr id="12" name="正方形/長方形 11"/>
          <p:cNvSpPr/>
          <p:nvPr/>
        </p:nvSpPr>
        <p:spPr bwMode="auto">
          <a:xfrm>
            <a:off x="305779" y="834897"/>
            <a:ext cx="5060642" cy="1481400"/>
          </a:xfrm>
          <a:prstGeom prst="rect">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l"/>
            <a:r>
              <a:rPr lang="en-US" altLang="ja-JP" sz="1650" dirty="0">
                <a:solidFill>
                  <a:schemeClr val="bg1"/>
                </a:solidFill>
                <a:latin typeface="Arial" panose="020B0604020202020204" pitchFamily="34" charset="0"/>
                <a:cs typeface="Arial" panose="020B0604020202020204" pitchFamily="34" charset="0"/>
              </a:rPr>
              <a:t>Established direct sales system for frozen bento’s.</a:t>
            </a:r>
            <a:endParaRPr lang="ja-JP" altLang="ja-JP" sz="1650" dirty="0">
              <a:solidFill>
                <a:schemeClr val="bg1"/>
              </a:solidFill>
              <a:latin typeface="Arial" panose="020B0604020202020204" pitchFamily="34" charset="0"/>
              <a:cs typeface="Arial" panose="020B0604020202020204" pitchFamily="34" charset="0"/>
            </a:endParaRPr>
          </a:p>
          <a:p>
            <a:pPr algn="l"/>
            <a:r>
              <a:rPr lang="en-US" altLang="ja-JP" sz="1650" dirty="0">
                <a:solidFill>
                  <a:schemeClr val="bg1"/>
                </a:solidFill>
                <a:latin typeface="Arial" panose="020B0604020202020204" pitchFamily="34" charset="0"/>
                <a:cs typeface="Arial" panose="020B0604020202020204" pitchFamily="34" charset="0"/>
              </a:rPr>
              <a:t>But faced manufacturing &amp; storage limitations.</a:t>
            </a:r>
            <a:endParaRPr lang="ja-JP" altLang="ja-JP" sz="1650" dirty="0">
              <a:solidFill>
                <a:schemeClr val="bg1"/>
              </a:solidFill>
              <a:latin typeface="Arial" panose="020B0604020202020204" pitchFamily="34" charset="0"/>
              <a:cs typeface="Arial" panose="020B0604020202020204" pitchFamily="34" charset="0"/>
            </a:endParaRPr>
          </a:p>
          <a:p>
            <a:pPr algn="l"/>
            <a:r>
              <a:rPr lang="en-US" altLang="ja-JP" sz="1650" dirty="0">
                <a:solidFill>
                  <a:schemeClr val="bg1"/>
                </a:solidFill>
                <a:latin typeface="Arial" panose="020B0604020202020204" pitchFamily="34" charset="0"/>
                <a:cs typeface="Arial" panose="020B0604020202020204" pitchFamily="34" charset="0"/>
              </a:rPr>
              <a:t>Quickly implemented brake measures to reduce the number of units sold.</a:t>
            </a:r>
            <a:endParaRPr lang="ja-JP" altLang="ja-JP" sz="1650" dirty="0">
              <a:solidFill>
                <a:schemeClr val="bg1"/>
              </a:solidFill>
              <a:latin typeface="Arial" panose="020B0604020202020204" pitchFamily="34" charset="0"/>
              <a:cs typeface="Arial" panose="020B0604020202020204" pitchFamily="34" charset="0"/>
            </a:endParaRPr>
          </a:p>
          <a:p>
            <a:pPr algn="l">
              <a:buClr>
                <a:srgbClr val="FFFFFF"/>
              </a:buClr>
            </a:pPr>
            <a:r>
              <a:rPr lang="en-US" altLang="ja-JP" sz="1400" dirty="0">
                <a:solidFill>
                  <a:srgbClr val="FFFFFF"/>
                </a:solidFill>
                <a:latin typeface="Arial" panose="020B0604020202020204" pitchFamily="34" charset="0"/>
                <a:ea typeface="メイリオ" panose="020B0604030504040204" pitchFamily="50" charset="-128"/>
                <a:cs typeface="Arial" panose="020B0604020202020204" pitchFamily="34" charset="0"/>
              </a:rPr>
              <a:t>  </a:t>
            </a:r>
            <a:r>
              <a:rPr lang="ja-JP" altLang="en-US" sz="1400" dirty="0">
                <a:solidFill>
                  <a:srgbClr val="FFFFFF"/>
                </a:solidFill>
                <a:latin typeface="Arial" panose="020B0604020202020204" pitchFamily="34" charset="0"/>
                <a:ea typeface="メイリオ" panose="020B0604030504040204" pitchFamily="50" charset="-128"/>
                <a:cs typeface="Arial" panose="020B0604020202020204" pitchFamily="34" charset="0"/>
              </a:rPr>
              <a:t>　</a:t>
            </a:r>
            <a:r>
              <a:rPr lang="en-US" altLang="ja-JP" sz="1600" u="sng" dirty="0">
                <a:solidFill>
                  <a:schemeClr val="bg1"/>
                </a:solidFill>
                <a:latin typeface="Arial" panose="020B0604020202020204" pitchFamily="34" charset="0"/>
                <a:cs typeface="Arial" panose="020B0604020202020204" pitchFamily="34" charset="0"/>
              </a:rPr>
              <a:t>From July 13th, stopped almost all advertisements</a:t>
            </a:r>
            <a:endParaRPr lang="en-US" altLang="ja-JP" sz="1400" u="sng"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sp>
        <p:nvSpPr>
          <p:cNvPr id="14" name="Rectangle 2"/>
          <p:cNvSpPr txBox="1">
            <a:spLocks noChangeArrowheads="1"/>
          </p:cNvSpPr>
          <p:nvPr/>
        </p:nvSpPr>
        <p:spPr bwMode="auto">
          <a:xfrm>
            <a:off x="271463" y="144463"/>
            <a:ext cx="8283575" cy="620712"/>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2100" kern="0" dirty="0">
                <a:solidFill>
                  <a:schemeClr val="tx1"/>
                </a:solidFill>
                <a:effectLst/>
                <a:latin typeface="Arial"/>
                <a:ea typeface="メイリオ" panose="020B0604030504040204" pitchFamily="50" charset="-128"/>
              </a:rPr>
              <a:t>Frozen Bento Direct Sales Difficult to Increase</a:t>
            </a:r>
            <a:endParaRPr lang="ja-JP" altLang="en-US" sz="2100" kern="0" dirty="0">
              <a:solidFill>
                <a:schemeClr val="tx1"/>
              </a:solidFill>
              <a:effectLst/>
              <a:latin typeface="Arial"/>
              <a:ea typeface="メイリオ" panose="020B0604030504040204" pitchFamily="50" charset="-128"/>
            </a:endParaRPr>
          </a:p>
        </p:txBody>
      </p:sp>
      <p:sp>
        <p:nvSpPr>
          <p:cNvPr id="10" name="四角形吹き出し 9"/>
          <p:cNvSpPr/>
          <p:nvPr/>
        </p:nvSpPr>
        <p:spPr bwMode="auto">
          <a:xfrm>
            <a:off x="5457056" y="1196752"/>
            <a:ext cx="1944216" cy="1095045"/>
          </a:xfrm>
          <a:prstGeom prst="wedgeRectCallout">
            <a:avLst>
              <a:gd name="adj1" fmla="val 38827"/>
              <a:gd name="adj2" fmla="val 100351"/>
            </a:avLst>
          </a:prstGeom>
          <a:solidFill>
            <a:srgbClr val="D1DFC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altLang="ja-JP" sz="1100" dirty="0">
                <a:latin typeface="Arial" panose="020B0604020202020204" pitchFamily="34" charset="0"/>
                <a:cs typeface="Arial" panose="020B0604020202020204" pitchFamily="34" charset="0"/>
              </a:rPr>
              <a:t>Temporary sales increase due to the state of emergency declared in April.</a:t>
            </a:r>
            <a:endParaRPr lang="ja-JP" altLang="ja-JP" sz="1100" dirty="0">
              <a:latin typeface="Arial" panose="020B0604020202020204" pitchFamily="34" charset="0"/>
              <a:cs typeface="Arial" panose="020B0604020202020204" pitchFamily="34" charset="0"/>
            </a:endParaRPr>
          </a:p>
          <a:p>
            <a:r>
              <a:rPr lang="en-US" altLang="ja-JP" sz="1100" dirty="0">
                <a:latin typeface="Arial" panose="020B0604020202020204" pitchFamily="34" charset="0"/>
                <a:cs typeface="Arial" panose="020B0604020202020204" pitchFamily="34" charset="0"/>
              </a:rPr>
              <a:t>Reactionary temporary decrease in May.</a:t>
            </a:r>
            <a:endParaRPr lang="ja-JP" altLang="ja-JP"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4918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422470" y="2132856"/>
            <a:ext cx="4464496" cy="2959256"/>
          </a:xfrm>
          <a:prstGeom prst="rect">
            <a:avLst/>
          </a:prstGeom>
          <a:solidFill>
            <a:srgbClr val="E2EFDA">
              <a:alpha val="20000"/>
            </a:srgbClr>
          </a:solidFill>
          <a:ln>
            <a:solidFill>
              <a:srgbClr val="62AE33"/>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endParaRPr kumimoji="1" lang="en-US" altLang="ja-JP" sz="16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indent="0" defTabSz="914400" rtl="0" eaLnBrk="1" fontAlgn="base" latinLnBrk="0" hangingPunct="1">
              <a:lnSpc>
                <a:spcPct val="100000"/>
              </a:lnSpc>
              <a:spcBef>
                <a:spcPct val="0"/>
              </a:spcBef>
              <a:spcAft>
                <a:spcPct val="0"/>
              </a:spcAft>
              <a:buClr>
                <a:srgbClr val="FFFFFF"/>
              </a:buClr>
              <a:buSzTx/>
              <a:tabLst/>
            </a:pPr>
            <a:endParaRPr lang="en-US" altLang="ja-JP" sz="1600" dirty="0">
              <a:solidFill>
                <a:schemeClr val="tx1"/>
              </a:solidFill>
              <a:latin typeface="メイリオ" panose="020B0604030504040204" pitchFamily="50" charset="-128"/>
              <a:ea typeface="メイリオ" panose="020B0604030504040204" pitchFamily="50" charset="-128"/>
            </a:endParaRPr>
          </a:p>
          <a:p>
            <a:pPr marL="0" marR="0" indent="0" defTabSz="914400" rtl="0" eaLnBrk="1" fontAlgn="base" latinLnBrk="0" hangingPunct="1">
              <a:lnSpc>
                <a:spcPct val="100000"/>
              </a:lnSpc>
              <a:spcBef>
                <a:spcPct val="0"/>
              </a:spcBef>
              <a:spcAft>
                <a:spcPct val="0"/>
              </a:spcAft>
              <a:buClr>
                <a:srgbClr val="FFFFFF"/>
              </a:buClr>
              <a:buSzTx/>
              <a:tabLst/>
            </a:pPr>
            <a:r>
              <a:rPr kumimoji="1" lang="ja-JP" altLang="en-US" sz="16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　　　　　</a:t>
            </a:r>
            <a:endParaRPr kumimoji="1" lang="en-US" altLang="ja-JP" sz="16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indent="0" defTabSz="914400" rtl="0" eaLnBrk="1" fontAlgn="base" latinLnBrk="0" hangingPunct="1">
              <a:lnSpc>
                <a:spcPct val="100000"/>
              </a:lnSpc>
              <a:spcBef>
                <a:spcPct val="0"/>
              </a:spcBef>
              <a:spcAft>
                <a:spcPct val="0"/>
              </a:spcAft>
              <a:buClr>
                <a:srgbClr val="FFFFFF"/>
              </a:buClr>
              <a:buSzTx/>
              <a:tabLst/>
            </a:pPr>
            <a:endParaRPr kumimoji="1" lang="ja-JP" altLang="en-US" sz="16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3" name="正方形/長方形 2"/>
          <p:cNvSpPr/>
          <p:nvPr/>
        </p:nvSpPr>
        <p:spPr bwMode="auto">
          <a:xfrm>
            <a:off x="5097016" y="2132855"/>
            <a:ext cx="4464496" cy="3575399"/>
          </a:xfrm>
          <a:prstGeom prst="rect">
            <a:avLst/>
          </a:prstGeom>
          <a:solidFill>
            <a:srgbClr val="E2EFDA">
              <a:alpha val="20000"/>
            </a:srgbClr>
          </a:solidFill>
          <a:ln>
            <a:solidFill>
              <a:srgbClr val="62AE33"/>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endParaRPr lang="en-US" altLang="ja-JP" sz="1600" dirty="0">
              <a:solidFill>
                <a:schemeClr val="tx1"/>
              </a:solidFill>
              <a:latin typeface="メイリオ" panose="020B0604030504040204" pitchFamily="50" charset="-128"/>
              <a:ea typeface="メイリオ" panose="020B0604030504040204" pitchFamily="50" charset="-128"/>
            </a:endParaRPr>
          </a:p>
          <a:p>
            <a:pPr marL="0" marR="0" indent="0" defTabSz="914400" rtl="0" eaLnBrk="1" fontAlgn="base" latinLnBrk="0" hangingPunct="1">
              <a:lnSpc>
                <a:spcPct val="100000"/>
              </a:lnSpc>
              <a:spcBef>
                <a:spcPct val="0"/>
              </a:spcBef>
              <a:spcAft>
                <a:spcPct val="0"/>
              </a:spcAft>
              <a:buClr>
                <a:srgbClr val="FFFFFF"/>
              </a:buClr>
              <a:buSzTx/>
              <a:tabLst/>
            </a:pPr>
            <a:endParaRPr kumimoji="1" lang="en-US" altLang="ja-JP" sz="16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indent="0" defTabSz="914400" rtl="0" eaLnBrk="1" fontAlgn="base" latinLnBrk="0" hangingPunct="1">
              <a:lnSpc>
                <a:spcPct val="100000"/>
              </a:lnSpc>
              <a:spcBef>
                <a:spcPct val="0"/>
              </a:spcBef>
              <a:spcAft>
                <a:spcPct val="0"/>
              </a:spcAft>
              <a:buClr>
                <a:srgbClr val="FFFFFF"/>
              </a:buClr>
              <a:buSzTx/>
              <a:tabLst/>
            </a:pPr>
            <a:endParaRPr lang="en-US" altLang="ja-JP" sz="1600" dirty="0">
              <a:solidFill>
                <a:schemeClr val="tx1"/>
              </a:solidFill>
              <a:latin typeface="メイリオ" panose="020B0604030504040204" pitchFamily="50" charset="-128"/>
              <a:ea typeface="メイリオ" panose="020B0604030504040204" pitchFamily="50" charset="-128"/>
            </a:endParaRPr>
          </a:p>
          <a:p>
            <a:pPr marL="0" marR="0" indent="0" defTabSz="914400" rtl="0" eaLnBrk="1" fontAlgn="base" latinLnBrk="0" hangingPunct="1">
              <a:lnSpc>
                <a:spcPct val="100000"/>
              </a:lnSpc>
              <a:spcBef>
                <a:spcPct val="0"/>
              </a:spcBef>
              <a:spcAft>
                <a:spcPct val="0"/>
              </a:spcAft>
              <a:buClr>
                <a:srgbClr val="FFFFFF"/>
              </a:buClr>
              <a:buSzTx/>
              <a:tabLst/>
            </a:pPr>
            <a:r>
              <a:rPr kumimoji="1" lang="ja-JP" altLang="en-US" sz="16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　　　　　</a:t>
            </a:r>
            <a:endParaRPr kumimoji="1" lang="en-US" altLang="ja-JP" sz="16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indent="0" defTabSz="914400" rtl="0" eaLnBrk="1" fontAlgn="base" latinLnBrk="0" hangingPunct="1">
              <a:lnSpc>
                <a:spcPct val="100000"/>
              </a:lnSpc>
              <a:spcBef>
                <a:spcPct val="0"/>
              </a:spcBef>
              <a:spcAft>
                <a:spcPct val="0"/>
              </a:spcAft>
              <a:buClr>
                <a:srgbClr val="FFFFFF"/>
              </a:buClr>
              <a:buSzTx/>
              <a:tabLst/>
            </a:pPr>
            <a:endParaRPr kumimoji="1" lang="ja-JP" altLang="en-US" sz="16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5" name="テキスト ボックス 4"/>
          <p:cNvSpPr txBox="1"/>
          <p:nvPr/>
        </p:nvSpPr>
        <p:spPr bwMode="auto">
          <a:xfrm>
            <a:off x="5489413" y="2364778"/>
            <a:ext cx="3679726" cy="749812"/>
          </a:xfrm>
          <a:prstGeom prst="rect">
            <a:avLst/>
          </a:prstGeom>
          <a:noFill/>
          <a:ln>
            <a:noFill/>
          </a:ln>
        </p:spPr>
        <p:txBody>
          <a:bodyPr wrap="none" lIns="0" tIns="72000" rIns="0" bIns="0" rtlCol="0" anchor="ctr">
            <a:spAutoFit/>
          </a:bodyPr>
          <a:lstStyle/>
          <a:p>
            <a:pPr eaLnBrk="1" hangingPunct="1">
              <a:buClr>
                <a:srgbClr val="FFFFFF"/>
              </a:buClr>
            </a:pPr>
            <a:r>
              <a:rPr lang="en-US" altLang="ja-JP" sz="1800" dirty="0">
                <a:solidFill>
                  <a:srgbClr val="FF0000"/>
                </a:solidFill>
                <a:latin typeface="Arial" pitchFamily="34" charset="0"/>
                <a:ea typeface="メイリオ" pitchFamily="50" charset="-128"/>
                <a:cs typeface="メイリオ" pitchFamily="50" charset="-128"/>
              </a:rPr>
              <a:t>New 2</a:t>
            </a:r>
            <a:r>
              <a:rPr lang="en-US" altLang="ja-JP" sz="1800" baseline="30000" dirty="0">
                <a:solidFill>
                  <a:srgbClr val="FF0000"/>
                </a:solidFill>
                <a:latin typeface="Arial" pitchFamily="34" charset="0"/>
                <a:ea typeface="メイリオ" pitchFamily="50" charset="-128"/>
                <a:cs typeface="メイリオ" pitchFamily="50" charset="-128"/>
              </a:rPr>
              <a:t>nd</a:t>
            </a:r>
            <a:r>
              <a:rPr lang="en-US" altLang="ja-JP" sz="1800" dirty="0">
                <a:solidFill>
                  <a:srgbClr val="FF0000"/>
                </a:solidFill>
                <a:latin typeface="Arial" pitchFamily="34" charset="0"/>
                <a:ea typeface="メイリオ" pitchFamily="50" charset="-128"/>
                <a:cs typeface="メイリオ" pitchFamily="50" charset="-128"/>
              </a:rPr>
              <a:t> Factory</a:t>
            </a:r>
            <a:r>
              <a:rPr lang="ja-JP" altLang="en-US" sz="1800" dirty="0">
                <a:solidFill>
                  <a:srgbClr val="FF0000"/>
                </a:solidFill>
                <a:latin typeface="Arial" pitchFamily="34" charset="0"/>
                <a:ea typeface="メイリオ" pitchFamily="50" charset="-128"/>
                <a:cs typeface="メイリオ" pitchFamily="50" charset="-128"/>
              </a:rPr>
              <a:t> </a:t>
            </a:r>
            <a:r>
              <a:rPr lang="en-US" altLang="ja-JP" sz="1200" dirty="0">
                <a:solidFill>
                  <a:srgbClr val="FF0000"/>
                </a:solidFill>
                <a:latin typeface="Arial" pitchFamily="34" charset="0"/>
                <a:ea typeface="メイリオ" pitchFamily="50" charset="-128"/>
                <a:cs typeface="メイリオ" pitchFamily="50" charset="-128"/>
              </a:rPr>
              <a:t>(Ashikaga</a:t>
            </a:r>
            <a:r>
              <a:rPr lang="ja-JP" altLang="en-US" sz="1200" dirty="0">
                <a:solidFill>
                  <a:srgbClr val="FF0000"/>
                </a:solidFill>
                <a:latin typeface="Arial" pitchFamily="34" charset="0"/>
                <a:ea typeface="メイリオ" pitchFamily="50" charset="-128"/>
                <a:cs typeface="メイリオ" pitchFamily="50" charset="-128"/>
              </a:rPr>
              <a:t> </a:t>
            </a:r>
            <a:r>
              <a:rPr lang="en-US" altLang="ja-JP" sz="1200" dirty="0">
                <a:solidFill>
                  <a:srgbClr val="FF0000"/>
                </a:solidFill>
                <a:latin typeface="Arial" pitchFamily="34" charset="0"/>
                <a:ea typeface="メイリオ" pitchFamily="50" charset="-128"/>
                <a:cs typeface="メイリオ" pitchFamily="50" charset="-128"/>
              </a:rPr>
              <a:t>City,</a:t>
            </a:r>
            <a:r>
              <a:rPr lang="ja-JP" altLang="en-US" sz="1200" dirty="0">
                <a:solidFill>
                  <a:srgbClr val="FF0000"/>
                </a:solidFill>
                <a:latin typeface="Arial" pitchFamily="34" charset="0"/>
                <a:ea typeface="メイリオ" pitchFamily="50" charset="-128"/>
                <a:cs typeface="メイリオ" pitchFamily="50" charset="-128"/>
              </a:rPr>
              <a:t> </a:t>
            </a:r>
            <a:r>
              <a:rPr lang="en-US" altLang="ja-JP" sz="1200" dirty="0">
                <a:solidFill>
                  <a:srgbClr val="FF0000"/>
                </a:solidFill>
                <a:latin typeface="Arial" pitchFamily="34" charset="0"/>
                <a:ea typeface="メイリオ" pitchFamily="50" charset="-128"/>
                <a:cs typeface="メイリオ" pitchFamily="50" charset="-128"/>
              </a:rPr>
              <a:t>Tochigi Pref.)</a:t>
            </a:r>
          </a:p>
          <a:p>
            <a:pPr eaLnBrk="1" hangingPunct="1">
              <a:buClr>
                <a:srgbClr val="FFFFFF"/>
              </a:buClr>
            </a:pPr>
            <a:r>
              <a:rPr lang="en-US" altLang="ja-JP" sz="1200" dirty="0">
                <a:latin typeface="Arial" panose="020B0604020202020204" pitchFamily="34" charset="0"/>
                <a:ea typeface="メイリオ" pitchFamily="50" charset="-128"/>
                <a:cs typeface="Arial" panose="020B0604020202020204" pitchFamily="34" charset="0"/>
              </a:rPr>
              <a:t>150,000 meals / day </a:t>
            </a:r>
            <a:r>
              <a:rPr lang="en-US" altLang="ja-JP" sz="1200" dirty="0" smtClean="0">
                <a:latin typeface="Arial" panose="020B0604020202020204" pitchFamily="34" charset="0"/>
                <a:ea typeface="メイリオ" pitchFamily="50" charset="-128"/>
                <a:cs typeface="Arial" panose="020B0604020202020204" pitchFamily="34" charset="0"/>
              </a:rPr>
              <a:t>(</a:t>
            </a:r>
            <a:r>
              <a:rPr lang="en-US" altLang="ja-JP" sz="1200" dirty="0" smtClean="0">
                <a:latin typeface="Arial" panose="020B0604020202020204" pitchFamily="34" charset="0"/>
                <a:ea typeface="メイリオ" pitchFamily="50" charset="-128"/>
                <a:cs typeface="Arial" panose="020B0604020202020204" pitchFamily="34" charset="0"/>
              </a:rPr>
              <a:t>chilled foods</a:t>
            </a:r>
            <a:r>
              <a:rPr lang="ja-JP" altLang="en-US" sz="1400" dirty="0" smtClean="0">
                <a:latin typeface="Arial" panose="020B0604020202020204" pitchFamily="34" charset="0"/>
                <a:ea typeface="メイリオ" pitchFamily="50" charset="-128"/>
                <a:cs typeface="Arial" panose="020B0604020202020204" pitchFamily="34" charset="0"/>
              </a:rPr>
              <a:t>）</a:t>
            </a:r>
            <a:endParaRPr lang="en-US" altLang="ja-JP" sz="1400" dirty="0">
              <a:latin typeface="Arial" panose="020B0604020202020204" pitchFamily="34" charset="0"/>
              <a:ea typeface="メイリオ" pitchFamily="50" charset="-128"/>
              <a:cs typeface="Arial" panose="020B0604020202020204" pitchFamily="34" charset="0"/>
            </a:endParaRPr>
          </a:p>
          <a:p>
            <a:pPr eaLnBrk="1" hangingPunct="1">
              <a:buClr>
                <a:srgbClr val="FFFFFF"/>
              </a:buClr>
            </a:pPr>
            <a:r>
              <a:rPr kumimoji="1" lang="en-US" altLang="ja-JP" sz="1200" b="1" dirty="0">
                <a:latin typeface="Arial" pitchFamily="34" charset="0"/>
                <a:ea typeface="メイリオ" pitchFamily="50" charset="-128"/>
                <a:cs typeface="メイリオ" pitchFamily="50" charset="-128"/>
              </a:rPr>
              <a:t>Completed in early 2021 (Scheduled)</a:t>
            </a:r>
            <a:endParaRPr kumimoji="1" lang="ja-JP" altLang="en-US" sz="1200" b="1" dirty="0">
              <a:latin typeface="Arial" pitchFamily="34" charset="0"/>
              <a:ea typeface="メイリオ" pitchFamily="50" charset="-128"/>
              <a:cs typeface="メイリオ" pitchFamily="50" charset="-128"/>
            </a:endParaRPr>
          </a:p>
        </p:txBody>
      </p:sp>
      <p:sp>
        <p:nvSpPr>
          <p:cNvPr id="6" name="正方形/長方形 5"/>
          <p:cNvSpPr/>
          <p:nvPr/>
        </p:nvSpPr>
        <p:spPr bwMode="auto">
          <a:xfrm>
            <a:off x="5097015" y="5708255"/>
            <a:ext cx="4464496" cy="723313"/>
          </a:xfrm>
          <a:prstGeom prst="rect">
            <a:avLst/>
          </a:prstGeom>
          <a:solidFill>
            <a:schemeClr val="accent6">
              <a:lumMod val="20000"/>
              <a:lumOff val="80000"/>
              <a:alpha val="20000"/>
            </a:schemeClr>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endParaRPr lang="en-US" altLang="ja-JP" sz="1600" dirty="0">
              <a:solidFill>
                <a:schemeClr val="tx1"/>
              </a:solidFill>
              <a:latin typeface="メイリオ" panose="020B0604030504040204" pitchFamily="50" charset="-128"/>
              <a:ea typeface="メイリオ" panose="020B0604030504040204" pitchFamily="50" charset="-128"/>
            </a:endParaRPr>
          </a:p>
          <a:p>
            <a:pPr marL="0" marR="0" indent="0" defTabSz="914400" rtl="0" eaLnBrk="1" fontAlgn="base" latinLnBrk="0" hangingPunct="1">
              <a:lnSpc>
                <a:spcPct val="100000"/>
              </a:lnSpc>
              <a:spcBef>
                <a:spcPct val="0"/>
              </a:spcBef>
              <a:spcAft>
                <a:spcPct val="0"/>
              </a:spcAft>
              <a:buClr>
                <a:srgbClr val="FFFFFF"/>
              </a:buClr>
              <a:buSzTx/>
              <a:tabLst/>
            </a:pPr>
            <a:endParaRPr kumimoji="1" lang="en-US" altLang="ja-JP" sz="16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indent="0" defTabSz="914400" rtl="0" eaLnBrk="1" fontAlgn="base" latinLnBrk="0" hangingPunct="1">
              <a:lnSpc>
                <a:spcPct val="100000"/>
              </a:lnSpc>
              <a:spcBef>
                <a:spcPct val="0"/>
              </a:spcBef>
              <a:spcAft>
                <a:spcPct val="0"/>
              </a:spcAft>
              <a:buClr>
                <a:srgbClr val="FFFFFF"/>
              </a:buClr>
              <a:buSzTx/>
              <a:tabLst/>
            </a:pPr>
            <a:endParaRPr lang="en-US" altLang="ja-JP" sz="1600" dirty="0">
              <a:solidFill>
                <a:schemeClr val="tx1"/>
              </a:solidFill>
              <a:latin typeface="メイリオ" panose="020B0604030504040204" pitchFamily="50" charset="-128"/>
              <a:ea typeface="メイリオ" panose="020B0604030504040204" pitchFamily="50" charset="-128"/>
            </a:endParaRPr>
          </a:p>
          <a:p>
            <a:pPr marL="0" marR="0" indent="0" defTabSz="914400" rtl="0" eaLnBrk="1" fontAlgn="base" latinLnBrk="0" hangingPunct="1">
              <a:lnSpc>
                <a:spcPct val="100000"/>
              </a:lnSpc>
              <a:spcBef>
                <a:spcPct val="0"/>
              </a:spcBef>
              <a:spcAft>
                <a:spcPct val="0"/>
              </a:spcAft>
              <a:buClr>
                <a:srgbClr val="FFFFFF"/>
              </a:buClr>
              <a:buSzTx/>
              <a:tabLst/>
            </a:pPr>
            <a:r>
              <a:rPr kumimoji="1" lang="ja-JP" altLang="en-US" sz="16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　　　　　</a:t>
            </a:r>
            <a:endParaRPr kumimoji="1" lang="en-US" altLang="ja-JP" sz="16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indent="0" defTabSz="914400" rtl="0" eaLnBrk="1" fontAlgn="base" latinLnBrk="0" hangingPunct="1">
              <a:lnSpc>
                <a:spcPct val="100000"/>
              </a:lnSpc>
              <a:spcBef>
                <a:spcPct val="0"/>
              </a:spcBef>
              <a:spcAft>
                <a:spcPct val="0"/>
              </a:spcAft>
              <a:buClr>
                <a:srgbClr val="FFFFFF"/>
              </a:buClr>
              <a:buSzTx/>
              <a:tabLst/>
            </a:pPr>
            <a:endParaRPr kumimoji="1" lang="ja-JP" altLang="en-US" sz="16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7" name="テキスト ボックス 6"/>
          <p:cNvSpPr txBox="1"/>
          <p:nvPr/>
        </p:nvSpPr>
        <p:spPr bwMode="auto">
          <a:xfrm>
            <a:off x="5806250" y="5902754"/>
            <a:ext cx="3170741" cy="334313"/>
          </a:xfrm>
          <a:prstGeom prst="rect">
            <a:avLst/>
          </a:prstGeom>
          <a:noFill/>
          <a:ln>
            <a:noFill/>
          </a:ln>
        </p:spPr>
        <p:txBody>
          <a:bodyPr wrap="none" lIns="0" tIns="72000" rIns="0" bIns="0" rtlCol="0" anchor="ctr">
            <a:spAutoFit/>
          </a:bodyPr>
          <a:lstStyle/>
          <a:p>
            <a:pPr eaLnBrk="1" hangingPunct="1">
              <a:buClr>
                <a:srgbClr val="FFFFFF"/>
              </a:buClr>
            </a:pPr>
            <a:r>
              <a:rPr lang="en-US" altLang="ja-JP" sz="1700" dirty="0">
                <a:solidFill>
                  <a:srgbClr val="FF0000"/>
                </a:solidFill>
                <a:latin typeface="Arial" pitchFamily="34" charset="0"/>
                <a:ea typeface="メイリオ" pitchFamily="50" charset="-128"/>
                <a:cs typeface="メイリオ" pitchFamily="50" charset="-128"/>
              </a:rPr>
              <a:t>Annex warehouse </a:t>
            </a:r>
            <a:r>
              <a:rPr lang="en-US" altLang="ja-JP" sz="1700" dirty="0" smtClean="0">
                <a:solidFill>
                  <a:srgbClr val="FF0000"/>
                </a:solidFill>
                <a:latin typeface="Arial" pitchFamily="34" charset="0"/>
                <a:ea typeface="メイリオ" pitchFamily="50" charset="-128"/>
                <a:cs typeface="メイリオ" pitchFamily="50" charset="-128"/>
              </a:rPr>
              <a:t>(</a:t>
            </a:r>
            <a:r>
              <a:rPr lang="en-US" altLang="ja-JP" sz="1700" dirty="0" smtClean="0">
                <a:solidFill>
                  <a:srgbClr val="FF0000"/>
                </a:solidFill>
                <a:latin typeface="Arial" pitchFamily="34" charset="0"/>
                <a:ea typeface="メイリオ" pitchFamily="50" charset="-128"/>
                <a:cs typeface="メイリオ" pitchFamily="50" charset="-128"/>
              </a:rPr>
              <a:t>chilled foods</a:t>
            </a:r>
            <a:r>
              <a:rPr lang="en-US" altLang="ja-JP" sz="1700" dirty="0" smtClean="0">
                <a:solidFill>
                  <a:srgbClr val="FF0000"/>
                </a:solidFill>
                <a:latin typeface="Arial" pitchFamily="34" charset="0"/>
                <a:ea typeface="メイリオ" pitchFamily="50" charset="-128"/>
                <a:cs typeface="メイリオ" pitchFamily="50" charset="-128"/>
              </a:rPr>
              <a:t>)</a:t>
            </a:r>
            <a:endParaRPr kumimoji="1" lang="en-US" altLang="ja-JP" sz="1700" dirty="0">
              <a:solidFill>
                <a:srgbClr val="FF0000"/>
              </a:solidFill>
              <a:latin typeface="Arial" pitchFamily="34" charset="0"/>
              <a:ea typeface="メイリオ" pitchFamily="50" charset="-128"/>
              <a:cs typeface="メイリオ" pitchFamily="50" charset="-128"/>
            </a:endParaRPr>
          </a:p>
        </p:txBody>
      </p:sp>
      <p:sp>
        <p:nvSpPr>
          <p:cNvPr id="8" name="正方形/長方形 7"/>
          <p:cNvSpPr/>
          <p:nvPr/>
        </p:nvSpPr>
        <p:spPr bwMode="auto">
          <a:xfrm>
            <a:off x="422470" y="5333069"/>
            <a:ext cx="4464496" cy="1081736"/>
          </a:xfrm>
          <a:prstGeom prst="rect">
            <a:avLst/>
          </a:prstGeom>
          <a:solidFill>
            <a:schemeClr val="accent6">
              <a:lumMod val="20000"/>
              <a:lumOff val="80000"/>
              <a:alpha val="20000"/>
            </a:schemeClr>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endParaRPr lang="en-US" altLang="ja-JP" sz="1600" dirty="0">
              <a:solidFill>
                <a:schemeClr val="tx1"/>
              </a:solidFill>
              <a:latin typeface="メイリオ" panose="020B0604030504040204" pitchFamily="50" charset="-128"/>
              <a:ea typeface="メイリオ" panose="020B0604030504040204" pitchFamily="50" charset="-128"/>
            </a:endParaRPr>
          </a:p>
          <a:p>
            <a:pPr marL="0" marR="0" indent="0" defTabSz="914400" rtl="0" eaLnBrk="1" fontAlgn="base" latinLnBrk="0" hangingPunct="1">
              <a:lnSpc>
                <a:spcPct val="100000"/>
              </a:lnSpc>
              <a:spcBef>
                <a:spcPct val="0"/>
              </a:spcBef>
              <a:spcAft>
                <a:spcPct val="0"/>
              </a:spcAft>
              <a:buClr>
                <a:srgbClr val="FFFFFF"/>
              </a:buClr>
              <a:buSzTx/>
              <a:tabLst/>
            </a:pPr>
            <a:endParaRPr kumimoji="1" lang="en-US" altLang="ja-JP" sz="16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indent="0" defTabSz="914400" rtl="0" eaLnBrk="1" fontAlgn="base" latinLnBrk="0" hangingPunct="1">
              <a:lnSpc>
                <a:spcPct val="100000"/>
              </a:lnSpc>
              <a:spcBef>
                <a:spcPct val="0"/>
              </a:spcBef>
              <a:spcAft>
                <a:spcPct val="0"/>
              </a:spcAft>
              <a:buClr>
                <a:srgbClr val="FFFFFF"/>
              </a:buClr>
              <a:buSzTx/>
              <a:tabLst/>
            </a:pPr>
            <a:endParaRPr lang="en-US" altLang="ja-JP" sz="1600" dirty="0">
              <a:solidFill>
                <a:schemeClr val="tx1"/>
              </a:solidFill>
              <a:latin typeface="メイリオ" panose="020B0604030504040204" pitchFamily="50" charset="-128"/>
              <a:ea typeface="メイリオ" panose="020B0604030504040204" pitchFamily="50" charset="-128"/>
            </a:endParaRPr>
          </a:p>
          <a:p>
            <a:pPr marL="0" marR="0" indent="0" defTabSz="914400" rtl="0" eaLnBrk="1" fontAlgn="base" latinLnBrk="0" hangingPunct="1">
              <a:lnSpc>
                <a:spcPct val="100000"/>
              </a:lnSpc>
              <a:spcBef>
                <a:spcPct val="0"/>
              </a:spcBef>
              <a:spcAft>
                <a:spcPct val="0"/>
              </a:spcAft>
              <a:buClr>
                <a:srgbClr val="FFFFFF"/>
              </a:buClr>
              <a:buSzTx/>
              <a:tabLst/>
            </a:pPr>
            <a:r>
              <a:rPr kumimoji="1" lang="ja-JP" altLang="en-US" sz="16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　　　　　</a:t>
            </a:r>
            <a:endParaRPr kumimoji="1" lang="en-US" altLang="ja-JP" sz="16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indent="0" defTabSz="914400" rtl="0" eaLnBrk="1" fontAlgn="base" latinLnBrk="0" hangingPunct="1">
              <a:lnSpc>
                <a:spcPct val="100000"/>
              </a:lnSpc>
              <a:spcBef>
                <a:spcPct val="0"/>
              </a:spcBef>
              <a:spcAft>
                <a:spcPct val="0"/>
              </a:spcAft>
              <a:buClr>
                <a:srgbClr val="FFFFFF"/>
              </a:buClr>
              <a:buSzTx/>
              <a:tabLst/>
            </a:pPr>
            <a:endParaRPr kumimoji="1" lang="ja-JP" altLang="en-US" sz="16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10" name="テキスト ボックス 9"/>
          <p:cNvSpPr txBox="1"/>
          <p:nvPr/>
        </p:nvSpPr>
        <p:spPr bwMode="auto">
          <a:xfrm>
            <a:off x="468003" y="2286592"/>
            <a:ext cx="4429098" cy="965255"/>
          </a:xfrm>
          <a:prstGeom prst="rect">
            <a:avLst/>
          </a:prstGeom>
          <a:noFill/>
          <a:ln>
            <a:noFill/>
          </a:ln>
        </p:spPr>
        <p:txBody>
          <a:bodyPr wrap="none" lIns="0" tIns="72000" rIns="0" bIns="0" rtlCol="0" anchor="ctr">
            <a:spAutoFit/>
          </a:bodyPr>
          <a:lstStyle/>
          <a:p>
            <a:pPr eaLnBrk="1" hangingPunct="1">
              <a:buClr>
                <a:srgbClr val="FFFFFF"/>
              </a:buClr>
            </a:pPr>
            <a:r>
              <a:rPr kumimoji="1" lang="en-US" altLang="ja-JP" sz="1800" dirty="0">
                <a:latin typeface="Arial" panose="020B0604020202020204" pitchFamily="34" charset="0"/>
                <a:ea typeface="メイリオ" pitchFamily="50" charset="-128"/>
                <a:cs typeface="Arial" panose="020B0604020202020204" pitchFamily="34" charset="0"/>
              </a:rPr>
              <a:t>1</a:t>
            </a:r>
            <a:r>
              <a:rPr kumimoji="1" lang="en-US" altLang="ja-JP" sz="1800" baseline="30000" dirty="0">
                <a:latin typeface="Arial" panose="020B0604020202020204" pitchFamily="34" charset="0"/>
                <a:ea typeface="メイリオ" pitchFamily="50" charset="-128"/>
                <a:cs typeface="Arial" panose="020B0604020202020204" pitchFamily="34" charset="0"/>
              </a:rPr>
              <a:t>st</a:t>
            </a:r>
            <a:r>
              <a:rPr kumimoji="1" lang="en-US" altLang="ja-JP" sz="1800" dirty="0">
                <a:latin typeface="Arial" panose="020B0604020202020204" pitchFamily="34" charset="0"/>
                <a:ea typeface="メイリオ" pitchFamily="50" charset="-128"/>
                <a:cs typeface="Arial" panose="020B0604020202020204" pitchFamily="34" charset="0"/>
              </a:rPr>
              <a:t> Factory </a:t>
            </a:r>
            <a:r>
              <a:rPr kumimoji="1" lang="en-US" altLang="ja-JP" sz="1600" dirty="0">
                <a:latin typeface="Arial" panose="020B0604020202020204" pitchFamily="34" charset="0"/>
                <a:ea typeface="メイリオ" pitchFamily="50" charset="-128"/>
                <a:cs typeface="Arial" panose="020B0604020202020204" pitchFamily="34" charset="0"/>
              </a:rPr>
              <a:t>(Kanto Region)</a:t>
            </a:r>
            <a:r>
              <a:rPr lang="en-US" altLang="ja-JP" sz="1600" dirty="0">
                <a:latin typeface="Arial" panose="020B0604020202020204" pitchFamily="34" charset="0"/>
                <a:ea typeface="メイリオ" pitchFamily="50" charset="-128"/>
                <a:cs typeface="Arial" panose="020B0604020202020204" pitchFamily="34" charset="0"/>
              </a:rPr>
              <a:t> </a:t>
            </a:r>
            <a:r>
              <a:rPr lang="en-US" altLang="ja-JP" sz="1200" dirty="0">
                <a:solidFill>
                  <a:schemeClr val="tx1">
                    <a:lumMod val="85000"/>
                    <a:lumOff val="15000"/>
                  </a:schemeClr>
                </a:solidFill>
                <a:latin typeface="Arial" panose="020B0604020202020204" pitchFamily="34" charset="0"/>
                <a:ea typeface="メイリオ" pitchFamily="50" charset="-128"/>
                <a:cs typeface="Arial" panose="020B0604020202020204" pitchFamily="34" charset="0"/>
              </a:rPr>
              <a:t>(</a:t>
            </a:r>
            <a:r>
              <a:rPr kumimoji="1" lang="en-US" altLang="ja-JP" sz="1200" dirty="0">
                <a:solidFill>
                  <a:schemeClr val="tx1">
                    <a:lumMod val="85000"/>
                    <a:lumOff val="15000"/>
                  </a:schemeClr>
                </a:solidFill>
                <a:latin typeface="Arial" panose="020B0604020202020204" pitchFamily="34" charset="0"/>
                <a:ea typeface="メイリオ" pitchFamily="50" charset="-128"/>
                <a:cs typeface="Arial" panose="020B0604020202020204" pitchFamily="34" charset="0"/>
              </a:rPr>
              <a:t>Ora-gun, Gunma Pref.)</a:t>
            </a:r>
            <a:r>
              <a:rPr kumimoji="1" lang="ja-JP" altLang="en-US" sz="1200" dirty="0">
                <a:solidFill>
                  <a:schemeClr val="tx1">
                    <a:lumMod val="85000"/>
                    <a:lumOff val="15000"/>
                  </a:schemeClr>
                </a:solidFill>
                <a:latin typeface="Arial" panose="020B0604020202020204" pitchFamily="34" charset="0"/>
                <a:ea typeface="メイリオ" pitchFamily="50" charset="-128"/>
                <a:cs typeface="Arial" panose="020B0604020202020204" pitchFamily="34" charset="0"/>
              </a:rPr>
              <a:t> </a:t>
            </a:r>
            <a:endParaRPr kumimoji="1" lang="en-US" altLang="ja-JP" sz="1200" dirty="0">
              <a:solidFill>
                <a:schemeClr val="tx1">
                  <a:lumMod val="85000"/>
                  <a:lumOff val="15000"/>
                </a:schemeClr>
              </a:solidFill>
              <a:latin typeface="Arial" panose="020B0604020202020204" pitchFamily="34" charset="0"/>
              <a:ea typeface="メイリオ" pitchFamily="50" charset="-128"/>
              <a:cs typeface="Arial" panose="020B0604020202020204" pitchFamily="34" charset="0"/>
            </a:endParaRPr>
          </a:p>
          <a:p>
            <a:pPr eaLnBrk="1" hangingPunct="1">
              <a:buClr>
                <a:srgbClr val="FFFFFF"/>
              </a:buClr>
            </a:pPr>
            <a:r>
              <a:rPr lang="en-US" altLang="ja-JP" sz="1200" dirty="0">
                <a:solidFill>
                  <a:schemeClr val="tx1">
                    <a:lumMod val="85000"/>
                    <a:lumOff val="15000"/>
                  </a:schemeClr>
                </a:solidFill>
                <a:latin typeface="Arial" panose="020B0604020202020204" pitchFamily="34" charset="0"/>
                <a:ea typeface="メイリオ" pitchFamily="50" charset="-128"/>
                <a:cs typeface="Arial" panose="020B0604020202020204" pitchFamily="34" charset="0"/>
              </a:rPr>
              <a:t>50,000 meals / day </a:t>
            </a:r>
            <a:r>
              <a:rPr lang="en-US" altLang="ja-JP" sz="1200" dirty="0" smtClean="0">
                <a:solidFill>
                  <a:schemeClr val="tx1">
                    <a:lumMod val="85000"/>
                    <a:lumOff val="15000"/>
                  </a:schemeClr>
                </a:solidFill>
                <a:latin typeface="Arial" panose="020B0604020202020204" pitchFamily="34" charset="0"/>
                <a:ea typeface="メイリオ" pitchFamily="50" charset="-128"/>
                <a:cs typeface="Arial" panose="020B0604020202020204" pitchFamily="34" charset="0"/>
              </a:rPr>
              <a:t>(</a:t>
            </a:r>
            <a:r>
              <a:rPr lang="en-US" altLang="ja-JP" sz="1200" dirty="0" smtClean="0">
                <a:solidFill>
                  <a:schemeClr val="tx1">
                    <a:lumMod val="85000"/>
                    <a:lumOff val="15000"/>
                  </a:schemeClr>
                </a:solidFill>
                <a:latin typeface="Arial" panose="020B0604020202020204" pitchFamily="34" charset="0"/>
                <a:ea typeface="メイリオ" pitchFamily="50" charset="-128"/>
                <a:cs typeface="Arial" panose="020B0604020202020204" pitchFamily="34" charset="0"/>
              </a:rPr>
              <a:t>frozen foods</a:t>
            </a:r>
            <a:r>
              <a:rPr lang="ja-JP" altLang="en-US" sz="1200" dirty="0" smtClean="0">
                <a:solidFill>
                  <a:schemeClr val="tx1">
                    <a:lumMod val="85000"/>
                    <a:lumOff val="15000"/>
                  </a:schemeClr>
                </a:solidFill>
                <a:latin typeface="Arial" panose="020B0604020202020204" pitchFamily="34" charset="0"/>
                <a:ea typeface="メイリオ" pitchFamily="50" charset="-128"/>
                <a:cs typeface="Arial" panose="020B0604020202020204" pitchFamily="34" charset="0"/>
              </a:rPr>
              <a:t>）</a:t>
            </a:r>
            <a:endParaRPr lang="en-US" altLang="ja-JP" sz="1200" dirty="0">
              <a:solidFill>
                <a:schemeClr val="tx1">
                  <a:lumMod val="85000"/>
                  <a:lumOff val="15000"/>
                </a:schemeClr>
              </a:solidFill>
              <a:latin typeface="Arial" panose="020B0604020202020204" pitchFamily="34" charset="0"/>
              <a:ea typeface="メイリオ" pitchFamily="50" charset="-128"/>
              <a:cs typeface="Arial" panose="020B0604020202020204" pitchFamily="34" charset="0"/>
            </a:endParaRPr>
          </a:p>
          <a:p>
            <a:pPr>
              <a:buClr>
                <a:srgbClr val="FFFFFF"/>
              </a:buClr>
            </a:pPr>
            <a:r>
              <a:rPr lang="en-US" altLang="ja-JP" sz="1200" b="1" kern="100" dirty="0">
                <a:solidFill>
                  <a:srgbClr val="FF0000"/>
                </a:solidFill>
                <a:effectLst/>
                <a:latin typeface="Arial" panose="020B0604020202020204" pitchFamily="34" charset="0"/>
                <a:ea typeface="游明朝" panose="02020400000000000000" pitchFamily="18" charset="-128"/>
                <a:cs typeface="Arial" panose="020B0604020202020204" pitchFamily="34" charset="0"/>
              </a:rPr>
              <a:t>Refrigerating equipment replaced with freezing equipment</a:t>
            </a:r>
            <a:endParaRPr lang="ja-JP" altLang="ja-JP" sz="1200" b="1" kern="100" dirty="0">
              <a:solidFill>
                <a:srgbClr val="FF0000"/>
              </a:solidFill>
              <a:effectLst/>
              <a:latin typeface="Arial" panose="020B0604020202020204" pitchFamily="34" charset="0"/>
              <a:ea typeface="游明朝" panose="02020400000000000000" pitchFamily="18" charset="-128"/>
              <a:cs typeface="Arial" panose="020B0604020202020204" pitchFamily="34" charset="0"/>
            </a:endParaRPr>
          </a:p>
          <a:p>
            <a:pPr eaLnBrk="1" hangingPunct="1">
              <a:buClr>
                <a:srgbClr val="FFFFFF"/>
              </a:buClr>
            </a:pPr>
            <a:endParaRPr kumimoji="1" lang="ja-JP" altLang="en-US" sz="1600" dirty="0">
              <a:solidFill>
                <a:srgbClr val="FF0000"/>
              </a:solidFill>
              <a:latin typeface="Arial" panose="020B0604020202020204" pitchFamily="34" charset="0"/>
              <a:ea typeface="メイリオ" pitchFamily="50" charset="-128"/>
              <a:cs typeface="Arial" panose="020B0604020202020204" pitchFamily="34" charset="0"/>
            </a:endParaRPr>
          </a:p>
        </p:txBody>
      </p:sp>
      <p:sp>
        <p:nvSpPr>
          <p:cNvPr id="11" name="テキスト ボックス 10"/>
          <p:cNvSpPr txBox="1"/>
          <p:nvPr/>
        </p:nvSpPr>
        <p:spPr bwMode="auto">
          <a:xfrm>
            <a:off x="1196798" y="5553467"/>
            <a:ext cx="2915863" cy="688256"/>
          </a:xfrm>
          <a:prstGeom prst="rect">
            <a:avLst/>
          </a:prstGeom>
          <a:noFill/>
          <a:ln>
            <a:noFill/>
          </a:ln>
        </p:spPr>
        <p:txBody>
          <a:bodyPr wrap="none" lIns="0" tIns="72000" rIns="0" bIns="0" rtlCol="0" anchor="ctr">
            <a:spAutoFit/>
          </a:bodyPr>
          <a:lstStyle/>
          <a:p>
            <a:pPr eaLnBrk="1" hangingPunct="1">
              <a:buClr>
                <a:srgbClr val="FFFFFF"/>
              </a:buClr>
            </a:pPr>
            <a:r>
              <a:rPr lang="en-US" altLang="ja-JP" sz="1600" dirty="0">
                <a:solidFill>
                  <a:srgbClr val="FF0000"/>
                </a:solidFill>
                <a:latin typeface="Arial" panose="020B0604020202020204" pitchFamily="34" charset="0"/>
                <a:ea typeface="メイリオ" pitchFamily="50" charset="-128"/>
                <a:cs typeface="Arial" panose="020B0604020202020204" pitchFamily="34" charset="0"/>
              </a:rPr>
              <a:t>New </a:t>
            </a:r>
            <a:r>
              <a:rPr lang="en-US" altLang="ja-JP" sz="1600" dirty="0" smtClean="0">
                <a:solidFill>
                  <a:srgbClr val="FF0000"/>
                </a:solidFill>
                <a:latin typeface="Arial" panose="020B0604020202020204" pitchFamily="34" charset="0"/>
                <a:ea typeface="メイリオ" pitchFamily="50" charset="-128"/>
                <a:cs typeface="Arial" panose="020B0604020202020204" pitchFamily="34" charset="0"/>
              </a:rPr>
              <a:t>frozen foods warehouse</a:t>
            </a:r>
            <a:endParaRPr lang="en-US" altLang="ja-JP" sz="1600" dirty="0">
              <a:solidFill>
                <a:srgbClr val="FF0000"/>
              </a:solidFill>
              <a:latin typeface="Arial" panose="020B0604020202020204" pitchFamily="34" charset="0"/>
              <a:ea typeface="メイリオ" pitchFamily="50" charset="-128"/>
              <a:cs typeface="Arial" panose="020B0604020202020204" pitchFamily="34" charset="0"/>
            </a:endParaRPr>
          </a:p>
          <a:p>
            <a:pPr eaLnBrk="1" hangingPunct="1">
              <a:buClr>
                <a:srgbClr val="FFFFFF"/>
              </a:buClr>
            </a:pPr>
            <a:r>
              <a:rPr lang="en-US" altLang="ja-JP" sz="1200" dirty="0">
                <a:solidFill>
                  <a:srgbClr val="FF0000"/>
                </a:solidFill>
                <a:latin typeface="Arial" panose="020B0604020202020204" pitchFamily="34" charset="0"/>
                <a:ea typeface="メイリオ" pitchFamily="50" charset="-128"/>
                <a:cs typeface="Arial" panose="020B0604020202020204" pitchFamily="34" charset="0"/>
              </a:rPr>
              <a:t>(</a:t>
            </a:r>
            <a:r>
              <a:rPr lang="en-US" altLang="ja-JP" sz="1200" dirty="0" err="1">
                <a:solidFill>
                  <a:srgbClr val="FF0000"/>
                </a:solidFill>
                <a:latin typeface="Arial" panose="020B0604020202020204" pitchFamily="34" charset="0"/>
                <a:ea typeface="メイリオ" pitchFamily="50" charset="-128"/>
                <a:cs typeface="Arial" panose="020B0604020202020204" pitchFamily="34" charset="0"/>
              </a:rPr>
              <a:t>Tatebayashi</a:t>
            </a:r>
            <a:r>
              <a:rPr lang="en-US" altLang="ja-JP" sz="1200" dirty="0">
                <a:solidFill>
                  <a:srgbClr val="FF0000"/>
                </a:solidFill>
                <a:latin typeface="Arial" panose="020B0604020202020204" pitchFamily="34" charset="0"/>
                <a:ea typeface="メイリオ" pitchFamily="50" charset="-128"/>
                <a:cs typeface="Arial" panose="020B0604020202020204" pitchFamily="34" charset="0"/>
              </a:rPr>
              <a:t> City, Gunma Pref.)</a:t>
            </a:r>
            <a:endParaRPr kumimoji="1" lang="en-US" altLang="ja-JP" sz="900" dirty="0">
              <a:latin typeface="Arial" panose="020B0604020202020204" pitchFamily="34" charset="0"/>
              <a:ea typeface="メイリオ" pitchFamily="50" charset="-128"/>
              <a:cs typeface="Arial" panose="020B0604020202020204" pitchFamily="34" charset="0"/>
            </a:endParaRPr>
          </a:p>
          <a:p>
            <a:pPr eaLnBrk="1" hangingPunct="1">
              <a:buClr>
                <a:srgbClr val="FFFFFF"/>
              </a:buClr>
            </a:pPr>
            <a:r>
              <a:rPr lang="en-US" altLang="ja-JP" sz="1200" dirty="0">
                <a:latin typeface="Arial" panose="020B0604020202020204" pitchFamily="34" charset="0"/>
                <a:ea typeface="メイリオ" pitchFamily="50" charset="-128"/>
                <a:cs typeface="Arial" panose="020B0604020202020204" pitchFamily="34" charset="0"/>
              </a:rPr>
              <a:t>The storage capacity of 1.35 million meals</a:t>
            </a:r>
          </a:p>
        </p:txBody>
      </p:sp>
      <p:pic>
        <p:nvPicPr>
          <p:cNvPr id="12" name="Picture 4" descr="https://www.silver-life.co.jp/wp/wp-content/themes/silverlife_theme/images/company/pic_history201302.jpg">
            <a:extLst>
              <a:ext uri="{FF2B5EF4-FFF2-40B4-BE49-F238E27FC236}">
                <a16:creationId xmlns:a16="http://schemas.microsoft.com/office/drawing/2014/main" id="{628CCE4D-5D26-40D1-8213-72AE78582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352" y="3231704"/>
            <a:ext cx="2664916" cy="1727421"/>
          </a:xfrm>
          <a:prstGeom prst="rect">
            <a:avLst/>
          </a:prstGeom>
          <a:noFill/>
          <a:extLst>
            <a:ext uri="{909E8E84-426E-40DD-AFC4-6F175D3DCCD1}">
              <a14:hiddenFill xmlns:a14="http://schemas.microsoft.com/office/drawing/2010/main">
                <a:solidFill>
                  <a:srgbClr val="FFFFFF"/>
                </a:solidFill>
              </a14:hiddenFill>
            </a:ext>
          </a:extLst>
        </p:spPr>
      </p:pic>
      <p:sp>
        <p:nvSpPr>
          <p:cNvPr id="14" name="下矢印 13"/>
          <p:cNvSpPr/>
          <p:nvPr/>
        </p:nvSpPr>
        <p:spPr bwMode="auto">
          <a:xfrm>
            <a:off x="2360712" y="4996567"/>
            <a:ext cx="720080" cy="432048"/>
          </a:xfrm>
          <a:prstGeom prst="downArrow">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
                <a:srgbClr val="FFFFFF"/>
              </a:buClr>
              <a:buSzTx/>
              <a:tabLst/>
            </a:pPr>
            <a:endParaRPr kumimoji="1" lang="ja-JP" altLang="en-US" sz="1400" b="0" i="0" u="none" strike="noStrike" cap="none" normalizeH="0" baseline="0" dirty="0">
              <a:ln>
                <a:noFill/>
              </a:ln>
              <a:solidFill>
                <a:srgbClr val="FFFFFF"/>
              </a:solidFill>
              <a:effectLst/>
              <a:latin typeface="Arial" charset="0"/>
              <a:ea typeface="ＭＳ Ｐゴシック" pitchFamily="50" charset="-128"/>
            </a:endParaRPr>
          </a:p>
        </p:txBody>
      </p:sp>
      <p:cxnSp>
        <p:nvCxnSpPr>
          <p:cNvPr id="23" name="直線コネクタ 22"/>
          <p:cNvCxnSpPr/>
          <p:nvPr/>
        </p:nvCxnSpPr>
        <p:spPr bwMode="auto">
          <a:xfrm>
            <a:off x="2734893" y="1700808"/>
            <a:ext cx="4810395"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4" name="直線コネクタ 23"/>
          <p:cNvCxnSpPr/>
          <p:nvPr/>
        </p:nvCxnSpPr>
        <p:spPr bwMode="auto">
          <a:xfrm flipV="1">
            <a:off x="2734893" y="1700808"/>
            <a:ext cx="0" cy="432047"/>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7" name="直線コネクタ 26"/>
          <p:cNvCxnSpPr/>
          <p:nvPr/>
        </p:nvCxnSpPr>
        <p:spPr bwMode="auto">
          <a:xfrm flipV="1">
            <a:off x="7545288" y="1700808"/>
            <a:ext cx="0" cy="438353"/>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32" name="テキスト ボックス 31"/>
          <p:cNvSpPr txBox="1"/>
          <p:nvPr/>
        </p:nvSpPr>
        <p:spPr bwMode="auto">
          <a:xfrm>
            <a:off x="1769975" y="786656"/>
            <a:ext cx="6513001" cy="872922"/>
          </a:xfrm>
          <a:prstGeom prst="rect">
            <a:avLst/>
          </a:prstGeom>
          <a:solidFill>
            <a:srgbClr val="356936"/>
          </a:solidFill>
          <a:ln>
            <a:noFill/>
          </a:ln>
        </p:spPr>
        <p:txBody>
          <a:bodyPr wrap="none" lIns="0" tIns="72000" rIns="0" bIns="0" rtlCol="0" anchor="ctr">
            <a:spAutoFit/>
          </a:bodyPr>
          <a:lstStyle/>
          <a:p>
            <a:r>
              <a:rPr lang="en-US" altLang="ja-JP" sz="2600" b="1" dirty="0">
                <a:solidFill>
                  <a:schemeClr val="bg1"/>
                </a:solidFill>
                <a:latin typeface="Arial" panose="020B0604020202020204" pitchFamily="34" charset="0"/>
                <a:cs typeface="Arial" panose="020B0604020202020204" pitchFamily="34" charset="0"/>
              </a:rPr>
              <a:t>Establishing a 200 Thousand Meals / Day</a:t>
            </a:r>
            <a:endParaRPr lang="ja-JP" altLang="ja-JP" sz="2600" b="1" dirty="0">
              <a:solidFill>
                <a:schemeClr val="bg1"/>
              </a:solidFill>
              <a:latin typeface="Arial" panose="020B0604020202020204" pitchFamily="34" charset="0"/>
              <a:cs typeface="Arial" panose="020B0604020202020204" pitchFamily="34" charset="0"/>
            </a:endParaRPr>
          </a:p>
          <a:p>
            <a:r>
              <a:rPr lang="en-US" altLang="ja-JP" sz="2600" b="1" dirty="0">
                <a:solidFill>
                  <a:schemeClr val="bg1"/>
                </a:solidFill>
                <a:latin typeface="Arial" panose="020B0604020202020204" pitchFamily="34" charset="0"/>
                <a:cs typeface="Arial" panose="020B0604020202020204" pitchFamily="34" charset="0"/>
              </a:rPr>
              <a:t>Manufacturing &amp; Storage System</a:t>
            </a:r>
            <a:endParaRPr lang="ja-JP" altLang="ja-JP" sz="2600" b="1" dirty="0">
              <a:solidFill>
                <a:schemeClr val="bg1"/>
              </a:solidFill>
              <a:latin typeface="Arial" panose="020B0604020202020204" pitchFamily="34" charset="0"/>
              <a:cs typeface="Arial" panose="020B0604020202020204" pitchFamily="34" charset="0"/>
            </a:endParaRPr>
          </a:p>
        </p:txBody>
      </p:sp>
      <p:sp>
        <p:nvSpPr>
          <p:cNvPr id="17" name="Rectangle 2"/>
          <p:cNvSpPr txBox="1">
            <a:spLocks noChangeArrowheads="1"/>
          </p:cNvSpPr>
          <p:nvPr/>
        </p:nvSpPr>
        <p:spPr bwMode="auto">
          <a:xfrm>
            <a:off x="271463" y="144463"/>
            <a:ext cx="8283575" cy="620712"/>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2400" kern="0" dirty="0">
                <a:solidFill>
                  <a:schemeClr val="tx1"/>
                </a:solidFill>
                <a:effectLst/>
                <a:latin typeface="Arial"/>
                <a:ea typeface="メイリオ" panose="020B0604030504040204" pitchFamily="50" charset="-128"/>
              </a:rPr>
              <a:t>For Our Future Growth</a:t>
            </a:r>
            <a:endParaRPr lang="ja-JP" altLang="en-US" sz="2400" kern="0" dirty="0">
              <a:solidFill>
                <a:schemeClr val="tx1"/>
              </a:solidFill>
              <a:effectLst/>
              <a:latin typeface="Arial"/>
              <a:ea typeface="メイリオ" panose="020B0604030504040204" pitchFamily="50" charset="-128"/>
            </a:endParaRPr>
          </a:p>
        </p:txBody>
      </p:sp>
      <p:pic>
        <p:nvPicPr>
          <p:cNvPr id="18" name="図 17"/>
          <p:cNvPicPr>
            <a:picLocks noChangeAspect="1"/>
          </p:cNvPicPr>
          <p:nvPr/>
        </p:nvPicPr>
        <p:blipFill>
          <a:blip r:embed="rId3"/>
          <a:stretch>
            <a:fillRect/>
          </a:stretch>
        </p:blipFill>
        <p:spPr>
          <a:xfrm>
            <a:off x="5982801" y="3236458"/>
            <a:ext cx="2692924" cy="1735440"/>
          </a:xfrm>
          <a:prstGeom prst="rect">
            <a:avLst/>
          </a:prstGeom>
        </p:spPr>
      </p:pic>
    </p:spTree>
    <p:extLst>
      <p:ext uri="{BB962C8B-B14F-4D97-AF65-F5344CB8AC3E}">
        <p14:creationId xmlns:p14="http://schemas.microsoft.com/office/powerpoint/2010/main" val="3326591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txBox="1">
            <a:spLocks noChangeArrowheads="1"/>
          </p:cNvSpPr>
          <p:nvPr/>
        </p:nvSpPr>
        <p:spPr bwMode="auto">
          <a:xfrm>
            <a:off x="271463" y="144463"/>
            <a:ext cx="8283575" cy="620712"/>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2400" kern="0" dirty="0">
                <a:solidFill>
                  <a:schemeClr val="tx1"/>
                </a:solidFill>
                <a:effectLst/>
                <a:latin typeface="Arial"/>
                <a:ea typeface="メイリオ" panose="020B0604030504040204" pitchFamily="50" charset="-128"/>
              </a:rPr>
              <a:t>New Cold Storage Warehouse</a:t>
            </a:r>
            <a:endParaRPr lang="ja-JP" altLang="en-US" sz="2400" kern="0" dirty="0">
              <a:solidFill>
                <a:schemeClr val="tx1"/>
              </a:solidFill>
              <a:effectLst/>
              <a:latin typeface="Arial"/>
              <a:ea typeface="メイリオ" panose="020B0604030504040204" pitchFamily="50" charset="-128"/>
            </a:endParaRPr>
          </a:p>
        </p:txBody>
      </p:sp>
      <p:grpSp>
        <p:nvGrpSpPr>
          <p:cNvPr id="2" name="グループ化 1"/>
          <p:cNvGrpSpPr/>
          <p:nvPr/>
        </p:nvGrpSpPr>
        <p:grpSpPr>
          <a:xfrm>
            <a:off x="934754" y="1604114"/>
            <a:ext cx="8729800" cy="5482144"/>
            <a:chOff x="453315" y="576064"/>
            <a:chExt cx="9713350" cy="6779658"/>
          </a:xfrm>
        </p:grpSpPr>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544" y="576064"/>
              <a:ext cx="2780928" cy="2780928"/>
            </a:xfrm>
            <a:prstGeom prst="rect">
              <a:avLst/>
            </a:prstGeom>
          </p:spPr>
        </p:pic>
        <p:sp>
          <p:nvSpPr>
            <p:cNvPr id="4" name="楕円 3"/>
            <p:cNvSpPr/>
            <p:nvPr/>
          </p:nvSpPr>
          <p:spPr bwMode="auto">
            <a:xfrm>
              <a:off x="768421" y="3757263"/>
              <a:ext cx="1403189" cy="743031"/>
            </a:xfrm>
            <a:prstGeom prst="ellipse">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r>
                <a:rPr kumimoji="1" lang="en-US" altLang="ja-JP" sz="1000" b="1" i="0" u="none" strike="noStrike" cap="none" normalizeH="0" baseline="0" dirty="0">
                  <a:ln>
                    <a:noFill/>
                  </a:ln>
                  <a:effectLst/>
                  <a:latin typeface="Arial" charset="0"/>
                </a:rPr>
                <a:t>External</a:t>
              </a:r>
            </a:p>
            <a:p>
              <a:pPr marL="0" marR="0" indent="0" defTabSz="914400" rtl="0" eaLnBrk="1" fontAlgn="base" latinLnBrk="0" hangingPunct="1">
                <a:lnSpc>
                  <a:spcPct val="100000"/>
                </a:lnSpc>
                <a:spcBef>
                  <a:spcPct val="0"/>
                </a:spcBef>
                <a:spcAft>
                  <a:spcPct val="0"/>
                </a:spcAft>
                <a:buClr>
                  <a:srgbClr val="FFFFFF"/>
                </a:buClr>
                <a:buSzTx/>
                <a:tabLst/>
              </a:pPr>
              <a:r>
                <a:rPr lang="en-US" altLang="ja-JP" sz="1000" b="1" dirty="0">
                  <a:latin typeface="Arial" charset="0"/>
                </a:rPr>
                <a:t>Warehouse 1</a:t>
              </a:r>
              <a:endParaRPr kumimoji="1" lang="ja-JP" altLang="en-US" sz="1000" b="1" i="0" u="none" strike="noStrike" cap="none" normalizeH="0" baseline="0" dirty="0">
                <a:ln>
                  <a:noFill/>
                </a:ln>
                <a:effectLst/>
                <a:latin typeface="Arial" charset="0"/>
              </a:endParaRPr>
            </a:p>
          </p:txBody>
        </p:sp>
        <p:sp>
          <p:nvSpPr>
            <p:cNvPr id="7" name="下矢印 6"/>
            <p:cNvSpPr/>
            <p:nvPr/>
          </p:nvSpPr>
          <p:spPr bwMode="auto">
            <a:xfrm>
              <a:off x="2856803" y="3021585"/>
              <a:ext cx="432048" cy="342021"/>
            </a:xfrm>
            <a:prstGeom prst="downArrow">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
                  <a:srgbClr val="FFFFFF"/>
                </a:buClr>
                <a:buSzTx/>
                <a:tabLst/>
              </a:pPr>
              <a:endParaRPr kumimoji="1" lang="ja-JP" altLang="en-US" sz="1400" b="0" i="0" u="none" strike="noStrike" cap="none" normalizeH="0" baseline="0" dirty="0">
                <a:ln>
                  <a:noFill/>
                </a:ln>
                <a:solidFill>
                  <a:srgbClr val="FFFFFF"/>
                </a:solidFill>
                <a:effectLst/>
                <a:latin typeface="Arial" charset="0"/>
                <a:ea typeface="ＭＳ Ｐゴシック" pitchFamily="50" charset="-128"/>
              </a:endParaRPr>
            </a:p>
          </p:txBody>
        </p:sp>
        <p:sp>
          <p:nvSpPr>
            <p:cNvPr id="12" name="右矢印 11"/>
            <p:cNvSpPr/>
            <p:nvPr/>
          </p:nvSpPr>
          <p:spPr bwMode="auto">
            <a:xfrm>
              <a:off x="4520951" y="3449574"/>
              <a:ext cx="1522487" cy="656434"/>
            </a:xfrm>
            <a:prstGeom prst="rightArrow">
              <a:avLst/>
            </a:prstGeom>
            <a:gradFill flip="none" rotWithShape="1">
              <a:gsLst>
                <a:gs pos="0">
                  <a:srgbClr val="5096C8">
                    <a:shade val="30000"/>
                    <a:satMod val="115000"/>
                  </a:srgbClr>
                </a:gs>
                <a:gs pos="50000">
                  <a:srgbClr val="5096C8">
                    <a:shade val="67500"/>
                    <a:satMod val="115000"/>
                  </a:srgbClr>
                </a:gs>
                <a:gs pos="100000">
                  <a:srgbClr val="5096C8">
                    <a:shade val="100000"/>
                    <a:satMod val="115000"/>
                  </a:srgbClr>
                </a:gs>
              </a:gsLst>
              <a:lin ang="10800000" scaled="1"/>
              <a:tileRect/>
            </a:gra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
                  <a:srgbClr val="FFFFFF"/>
                </a:buClr>
                <a:buSzTx/>
                <a:tabLst/>
              </a:pPr>
              <a:endParaRPr kumimoji="1" lang="ja-JP" altLang="en-US" sz="1400" b="0" i="0" u="none" strike="noStrike" cap="none" normalizeH="0" baseline="0" dirty="0">
                <a:ln>
                  <a:noFill/>
                </a:ln>
                <a:solidFill>
                  <a:srgbClr val="FFFFFF"/>
                </a:solidFill>
                <a:effectLst/>
                <a:latin typeface="Arial" charset="0"/>
                <a:ea typeface="ＭＳ Ｐゴシック" pitchFamily="50" charset="-128"/>
              </a:endParaRPr>
            </a:p>
          </p:txBody>
        </p:sp>
        <p:pic>
          <p:nvPicPr>
            <p:cNvPr id="13" name="図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04163" y="3011526"/>
              <a:ext cx="346872" cy="342020"/>
            </a:xfrm>
            <a:prstGeom prst="rect">
              <a:avLst/>
            </a:prstGeom>
          </p:spPr>
        </p:pic>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0828" y="620688"/>
              <a:ext cx="2780928" cy="2780928"/>
            </a:xfrm>
            <a:prstGeom prst="rect">
              <a:avLst/>
            </a:prstGeom>
          </p:spPr>
        </p:pic>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1288" y="4406023"/>
              <a:ext cx="2949699" cy="2949699"/>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6433" y="5143935"/>
              <a:ext cx="1949624" cy="1949624"/>
            </a:xfrm>
            <a:prstGeom prst="rect">
              <a:avLst/>
            </a:prstGeom>
          </p:spPr>
        </p:pic>
        <p:sp>
          <p:nvSpPr>
            <p:cNvPr id="18" name="楕円 17"/>
            <p:cNvSpPr/>
            <p:nvPr/>
          </p:nvSpPr>
          <p:spPr bwMode="auto">
            <a:xfrm>
              <a:off x="2384462" y="3750015"/>
              <a:ext cx="1403189" cy="743031"/>
            </a:xfrm>
            <a:prstGeom prst="ellipse">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buClr>
                  <a:srgbClr val="FFFFFF"/>
                </a:buClr>
              </a:pPr>
              <a:r>
                <a:rPr lang="en-US" altLang="ja-JP" sz="1000" b="1" dirty="0">
                  <a:latin typeface="Arial" charset="0"/>
                </a:rPr>
                <a:t>External</a:t>
              </a:r>
            </a:p>
            <a:p>
              <a:pPr>
                <a:buClr>
                  <a:srgbClr val="FFFFFF"/>
                </a:buClr>
              </a:pPr>
              <a:r>
                <a:rPr lang="en-US" altLang="ja-JP" sz="1000" b="1" dirty="0">
                  <a:latin typeface="Arial" charset="0"/>
                </a:rPr>
                <a:t>Warehouse 2</a:t>
              </a:r>
              <a:endParaRPr lang="ja-JP" altLang="en-US" sz="1000" b="1" dirty="0">
                <a:latin typeface="Arial" charset="0"/>
              </a:endParaRPr>
            </a:p>
          </p:txBody>
        </p:sp>
        <p:pic>
          <p:nvPicPr>
            <p:cNvPr id="22" name="図 2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26883" y="4835829"/>
              <a:ext cx="346872" cy="342020"/>
            </a:xfrm>
            <a:prstGeom prst="rect">
              <a:avLst/>
            </a:prstGeom>
          </p:spPr>
        </p:pic>
        <p:pic>
          <p:nvPicPr>
            <p:cNvPr id="24" name="図 2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63148" y="3256309"/>
              <a:ext cx="898882" cy="886308"/>
            </a:xfrm>
            <a:prstGeom prst="rect">
              <a:avLst/>
            </a:prstGeom>
          </p:spPr>
        </p:pic>
        <p:sp>
          <p:nvSpPr>
            <p:cNvPr id="27" name="テキスト ボックス 26"/>
            <p:cNvSpPr txBox="1"/>
            <p:nvPr/>
          </p:nvSpPr>
          <p:spPr bwMode="auto">
            <a:xfrm>
              <a:off x="2998277" y="5723648"/>
              <a:ext cx="2822875" cy="1041464"/>
            </a:xfrm>
            <a:prstGeom prst="rect">
              <a:avLst/>
            </a:prstGeom>
            <a:noFill/>
            <a:ln>
              <a:noFill/>
            </a:ln>
          </p:spPr>
          <p:txBody>
            <a:bodyPr wrap="square" lIns="0" tIns="72000" rIns="0" bIns="0" rtlCol="0" anchor="ctr">
              <a:spAutoFit/>
            </a:bodyPr>
            <a:lstStyle/>
            <a:p>
              <a:pPr algn="l" eaLnBrk="1" hangingPunct="1">
                <a:buClr>
                  <a:srgbClr val="FFFFFF"/>
                </a:buClr>
              </a:pPr>
              <a:r>
                <a:rPr lang="en-US" altLang="ja-JP" sz="1200" u="sng" dirty="0">
                  <a:latin typeface="Arial" panose="020B0604020202020204" pitchFamily="34" charset="0"/>
                  <a:ea typeface="メイリオ" panose="020B0604030504040204" pitchFamily="50" charset="-128"/>
                  <a:cs typeface="Arial" panose="020B0604020202020204" pitchFamily="34" charset="0"/>
                </a:rPr>
                <a:t>Storage for 100,000 meals</a:t>
              </a:r>
            </a:p>
            <a:p>
              <a:pPr algn="l"/>
              <a:r>
                <a:rPr lang="en-US" altLang="ja-JP" sz="1200" dirty="0">
                  <a:latin typeface="Arial" panose="020B0604020202020204" pitchFamily="34" charset="0"/>
                  <a:cs typeface="Arial" panose="020B0604020202020204" pitchFamily="34" charset="0"/>
                </a:rPr>
                <a:t>Loading and unloading costs are double, and you cannot carry your load when the truck is not available</a:t>
              </a:r>
              <a:endParaRPr lang="ja-JP" altLang="ja-JP" sz="1200" dirty="0">
                <a:latin typeface="Arial" panose="020B0604020202020204" pitchFamily="34" charset="0"/>
                <a:cs typeface="Arial" panose="020B0604020202020204" pitchFamily="34" charset="0"/>
              </a:endParaRPr>
            </a:p>
          </p:txBody>
        </p:sp>
        <p:sp>
          <p:nvSpPr>
            <p:cNvPr id="28" name="テキスト ボックス 27"/>
            <p:cNvSpPr txBox="1"/>
            <p:nvPr/>
          </p:nvSpPr>
          <p:spPr bwMode="auto">
            <a:xfrm>
              <a:off x="7863147" y="4132108"/>
              <a:ext cx="2303518" cy="546656"/>
            </a:xfrm>
            <a:prstGeom prst="rect">
              <a:avLst/>
            </a:prstGeom>
            <a:noFill/>
            <a:ln>
              <a:noFill/>
            </a:ln>
          </p:spPr>
          <p:txBody>
            <a:bodyPr wrap="square" lIns="0" tIns="72000" rIns="0" bIns="0" rtlCol="0" anchor="ctr">
              <a:spAutoFit/>
            </a:bodyPr>
            <a:lstStyle/>
            <a:p>
              <a:pPr algn="l" eaLnBrk="1" hangingPunct="1">
                <a:buClr>
                  <a:srgbClr val="FFFFFF"/>
                </a:buClr>
              </a:pPr>
              <a:r>
                <a:rPr lang="en-US" altLang="ja-JP" sz="1200" u="sng" dirty="0">
                  <a:latin typeface="Arial" panose="020B0604020202020204" pitchFamily="34" charset="0"/>
                  <a:ea typeface="メイリオ" panose="020B0604030504040204" pitchFamily="50" charset="-128"/>
                  <a:cs typeface="Arial" panose="020B0604020202020204" pitchFamily="34" charset="0"/>
                </a:rPr>
                <a:t>Storage for 1.35 million meals</a:t>
              </a:r>
            </a:p>
            <a:p>
              <a:pPr algn="l" eaLnBrk="1" hangingPunct="1">
                <a:buClr>
                  <a:srgbClr val="FFFFFF"/>
                </a:buClr>
              </a:pPr>
              <a:r>
                <a:rPr lang="en-US" altLang="ja-JP" sz="1200" dirty="0">
                  <a:latin typeface="Arial" panose="020B0604020202020204" pitchFamily="34" charset="0"/>
                  <a:ea typeface="メイリオ" panose="020B0604030504040204" pitchFamily="50" charset="-128"/>
                  <a:cs typeface="Arial" panose="020B0604020202020204" pitchFamily="34" charset="0"/>
                </a:rPr>
                <a:t>Also reduces logistics costs</a:t>
              </a:r>
            </a:p>
          </p:txBody>
        </p:sp>
        <p:sp>
          <p:nvSpPr>
            <p:cNvPr id="30" name="角丸四角形 29"/>
            <p:cNvSpPr/>
            <p:nvPr/>
          </p:nvSpPr>
          <p:spPr bwMode="auto">
            <a:xfrm>
              <a:off x="453315" y="1158332"/>
              <a:ext cx="882526" cy="332874"/>
            </a:xfrm>
            <a:prstGeom prst="roundRect">
              <a:avLst/>
            </a:prstGeom>
            <a:solidFill>
              <a:srgbClr val="006600"/>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r>
                <a:rPr lang="en-US" altLang="ja-JP" sz="1200" b="1" dirty="0">
                  <a:solidFill>
                    <a:srgbClr val="FFFFFF"/>
                  </a:solidFill>
                  <a:latin typeface="Arial" charset="0"/>
                </a:rPr>
                <a:t>Current</a:t>
              </a:r>
              <a:endParaRPr kumimoji="1" lang="ja-JP" altLang="en-US" sz="1200" b="1" i="0" u="none" strike="noStrike" cap="none" normalizeH="0" baseline="0" dirty="0">
                <a:ln>
                  <a:noFill/>
                </a:ln>
                <a:solidFill>
                  <a:srgbClr val="FFFFFF"/>
                </a:solidFill>
                <a:effectLst/>
                <a:latin typeface="Arial" charset="0"/>
              </a:endParaRPr>
            </a:p>
          </p:txBody>
        </p:sp>
        <p:sp>
          <p:nvSpPr>
            <p:cNvPr id="31" name="角丸四角形 30"/>
            <p:cNvSpPr/>
            <p:nvPr/>
          </p:nvSpPr>
          <p:spPr bwMode="auto">
            <a:xfrm>
              <a:off x="5531020" y="1272718"/>
              <a:ext cx="882526" cy="332874"/>
            </a:xfrm>
            <a:prstGeom prst="roundRect">
              <a:avLst/>
            </a:prstGeom>
            <a:solidFill>
              <a:srgbClr val="006600"/>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r>
                <a:rPr lang="en-US" altLang="ja-JP" sz="1200" b="1" dirty="0">
                  <a:solidFill>
                    <a:srgbClr val="FFFFFF"/>
                  </a:solidFill>
                  <a:latin typeface="Arial" charset="0"/>
                </a:rPr>
                <a:t>Future</a:t>
              </a:r>
              <a:endParaRPr kumimoji="1" lang="ja-JP" altLang="en-US" sz="1200" b="1" i="0" u="none" strike="noStrike" cap="none" normalizeH="0" baseline="0" dirty="0">
                <a:ln>
                  <a:noFill/>
                </a:ln>
                <a:solidFill>
                  <a:srgbClr val="FFFFFF"/>
                </a:solidFill>
                <a:effectLst/>
                <a:latin typeface="Arial" charset="0"/>
              </a:endParaRPr>
            </a:p>
          </p:txBody>
        </p:sp>
      </p:grpSp>
      <p:sp>
        <p:nvSpPr>
          <p:cNvPr id="26" name="正方形/長方形 25"/>
          <p:cNvSpPr/>
          <p:nvPr/>
        </p:nvSpPr>
        <p:spPr bwMode="auto">
          <a:xfrm>
            <a:off x="416496" y="908720"/>
            <a:ext cx="9145016" cy="988652"/>
          </a:xfrm>
          <a:prstGeom prst="rect">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l"/>
            <a:r>
              <a:rPr lang="en-US" altLang="ja-JP" sz="1750" dirty="0">
                <a:solidFill>
                  <a:schemeClr val="bg1"/>
                </a:solidFill>
              </a:rPr>
              <a:t>Construction of a new warehouse due to the shortage of warehouses is one of the bottlenecks to our expansion to sales. The new warehouse will improve work efficiency and reduce transportation, loading and unloading costs.</a:t>
            </a:r>
            <a:endParaRPr lang="ja-JP" altLang="ja-JP" sz="1750" dirty="0">
              <a:solidFill>
                <a:schemeClr val="bg1"/>
              </a:solidFill>
            </a:endParaRPr>
          </a:p>
        </p:txBody>
      </p:sp>
      <p:sp>
        <p:nvSpPr>
          <p:cNvPr id="3" name="楕円 2">
            <a:extLst>
              <a:ext uri="{FF2B5EF4-FFF2-40B4-BE49-F238E27FC236}">
                <a16:creationId xmlns:a16="http://schemas.microsoft.com/office/drawing/2014/main" id="{533A9841-FBA1-43BC-9CAD-A95E2071B6AE}"/>
              </a:ext>
            </a:extLst>
          </p:cNvPr>
          <p:cNvSpPr/>
          <p:nvPr/>
        </p:nvSpPr>
        <p:spPr bwMode="auto">
          <a:xfrm>
            <a:off x="2647162" y="3275433"/>
            <a:ext cx="1284302" cy="254009"/>
          </a:xfrm>
          <a:prstGeom prst="ellipse">
            <a:avLst/>
          </a:prstGeom>
          <a:solidFill>
            <a:srgbClr val="92D050"/>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r>
              <a:rPr kumimoji="1" lang="en-US" altLang="ja-JP" sz="1400" b="0" i="0" u="none" strike="noStrike" cap="none" normalizeH="0" baseline="0" dirty="0">
                <a:ln>
                  <a:noFill/>
                </a:ln>
                <a:solidFill>
                  <a:srgbClr val="FFFFFF"/>
                </a:solidFill>
                <a:effectLst/>
                <a:latin typeface="Arial" charset="0"/>
                <a:ea typeface="ＭＳ Ｐゴシック" pitchFamily="50" charset="-128"/>
              </a:rPr>
              <a:t>Loading</a:t>
            </a:r>
            <a:endParaRPr kumimoji="1" lang="ja-JP" altLang="en-US" sz="1400" b="0" i="0" u="none" strike="noStrike" cap="none" normalizeH="0" baseline="0" dirty="0">
              <a:ln>
                <a:noFill/>
              </a:ln>
              <a:solidFill>
                <a:srgbClr val="FFFFFF"/>
              </a:solidFill>
              <a:effectLst/>
              <a:latin typeface="Arial" charset="0"/>
              <a:ea typeface="ＭＳ Ｐゴシック" pitchFamily="50" charset="-128"/>
            </a:endParaRPr>
          </a:p>
        </p:txBody>
      </p:sp>
      <p:sp>
        <p:nvSpPr>
          <p:cNvPr id="5" name="楕円 4">
            <a:extLst>
              <a:ext uri="{FF2B5EF4-FFF2-40B4-BE49-F238E27FC236}">
                <a16:creationId xmlns:a16="http://schemas.microsoft.com/office/drawing/2014/main" id="{A2E76128-3C15-4F72-9A4B-4E8A09F26D2C}"/>
              </a:ext>
            </a:extLst>
          </p:cNvPr>
          <p:cNvSpPr/>
          <p:nvPr/>
        </p:nvSpPr>
        <p:spPr bwMode="auto">
          <a:xfrm>
            <a:off x="1247640" y="3286137"/>
            <a:ext cx="1284302" cy="254009"/>
          </a:xfrm>
          <a:prstGeom prst="ellipse">
            <a:avLst/>
          </a:prstGeom>
          <a:solidFill>
            <a:srgbClr val="92D050"/>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r>
              <a:rPr kumimoji="1" lang="en-US" altLang="ja-JP" sz="1400" b="0" i="0" u="none" strike="noStrike" cap="none" normalizeH="0" baseline="0" dirty="0">
                <a:ln>
                  <a:noFill/>
                </a:ln>
                <a:solidFill>
                  <a:srgbClr val="FFFFFF"/>
                </a:solidFill>
                <a:effectLst/>
                <a:latin typeface="Arial" charset="0"/>
                <a:ea typeface="ＭＳ Ｐゴシック" pitchFamily="50" charset="-128"/>
              </a:rPr>
              <a:t>Loading</a:t>
            </a:r>
            <a:endParaRPr kumimoji="1" lang="ja-JP" altLang="en-US" sz="1400" b="0" i="0" u="none" strike="noStrike" cap="none" normalizeH="0" baseline="0" dirty="0">
              <a:ln>
                <a:noFill/>
              </a:ln>
              <a:solidFill>
                <a:srgbClr val="FFFFFF"/>
              </a:solidFill>
              <a:effectLst/>
              <a:latin typeface="Arial" charset="0"/>
              <a:ea typeface="ＭＳ Ｐゴシック" pitchFamily="50" charset="-128"/>
            </a:endParaRPr>
          </a:p>
        </p:txBody>
      </p:sp>
      <p:sp>
        <p:nvSpPr>
          <p:cNvPr id="6" name="楕円 5">
            <a:extLst>
              <a:ext uri="{FF2B5EF4-FFF2-40B4-BE49-F238E27FC236}">
                <a16:creationId xmlns:a16="http://schemas.microsoft.com/office/drawing/2014/main" id="{32E402EA-D2EE-4A81-BAFB-E1A86F86995A}"/>
              </a:ext>
            </a:extLst>
          </p:cNvPr>
          <p:cNvSpPr/>
          <p:nvPr/>
        </p:nvSpPr>
        <p:spPr bwMode="auto">
          <a:xfrm>
            <a:off x="2646427" y="3894231"/>
            <a:ext cx="1284302" cy="254009"/>
          </a:xfrm>
          <a:prstGeom prst="ellipse">
            <a:avLst/>
          </a:prstGeom>
          <a:solidFill>
            <a:srgbClr val="92D050"/>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r>
              <a:rPr lang="en-US" altLang="ja-JP" sz="1200" dirty="0">
                <a:solidFill>
                  <a:srgbClr val="FFFFFF"/>
                </a:solidFill>
                <a:latin typeface="Arial" charset="0"/>
              </a:rPr>
              <a:t>Unloading</a:t>
            </a:r>
            <a:endParaRPr kumimoji="1" lang="ja-JP" altLang="en-US" sz="1200" b="0" i="0" u="none" strike="noStrike" cap="none" normalizeH="0" baseline="0" dirty="0">
              <a:ln>
                <a:noFill/>
              </a:ln>
              <a:solidFill>
                <a:srgbClr val="FFFFFF"/>
              </a:solidFill>
              <a:effectLst/>
              <a:latin typeface="Arial" charset="0"/>
              <a:ea typeface="ＭＳ Ｐゴシック" pitchFamily="50" charset="-128"/>
            </a:endParaRPr>
          </a:p>
        </p:txBody>
      </p:sp>
      <p:sp>
        <p:nvSpPr>
          <p:cNvPr id="9" name="楕円 8">
            <a:extLst>
              <a:ext uri="{FF2B5EF4-FFF2-40B4-BE49-F238E27FC236}">
                <a16:creationId xmlns:a16="http://schemas.microsoft.com/office/drawing/2014/main" id="{BCCF2046-C275-42E9-9E04-D4A5B9CBEEFE}"/>
              </a:ext>
            </a:extLst>
          </p:cNvPr>
          <p:cNvSpPr/>
          <p:nvPr/>
        </p:nvSpPr>
        <p:spPr bwMode="auto">
          <a:xfrm>
            <a:off x="1194757" y="3888902"/>
            <a:ext cx="1284302" cy="254009"/>
          </a:xfrm>
          <a:prstGeom prst="ellipse">
            <a:avLst/>
          </a:prstGeom>
          <a:solidFill>
            <a:srgbClr val="92D050"/>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r>
              <a:rPr lang="en-US" altLang="ja-JP" sz="1200" dirty="0">
                <a:solidFill>
                  <a:srgbClr val="FFFFFF"/>
                </a:solidFill>
                <a:latin typeface="Arial" charset="0"/>
              </a:rPr>
              <a:t>Unloading</a:t>
            </a:r>
            <a:endParaRPr kumimoji="1" lang="ja-JP" altLang="en-US" sz="1200" b="0" i="0" u="none" strike="noStrike" cap="none" normalizeH="0" baseline="0" dirty="0">
              <a:ln>
                <a:noFill/>
              </a:ln>
              <a:solidFill>
                <a:srgbClr val="FFFFFF"/>
              </a:solidFill>
              <a:effectLst/>
              <a:latin typeface="Arial" charset="0"/>
              <a:ea typeface="ＭＳ Ｐゴシック" pitchFamily="50" charset="-128"/>
            </a:endParaRPr>
          </a:p>
        </p:txBody>
      </p:sp>
      <p:pic>
        <p:nvPicPr>
          <p:cNvPr id="10" name="図 9">
            <a:extLst>
              <a:ext uri="{FF2B5EF4-FFF2-40B4-BE49-F238E27FC236}">
                <a16:creationId xmlns:a16="http://schemas.microsoft.com/office/drawing/2014/main" id="{67824C49-E636-4C42-B12C-A33CB79ED1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30251" y="3587587"/>
            <a:ext cx="311749" cy="276563"/>
          </a:xfrm>
          <a:prstGeom prst="rect">
            <a:avLst/>
          </a:prstGeom>
        </p:spPr>
      </p:pic>
      <p:sp>
        <p:nvSpPr>
          <p:cNvPr id="37" name="下矢印 6">
            <a:extLst>
              <a:ext uri="{FF2B5EF4-FFF2-40B4-BE49-F238E27FC236}">
                <a16:creationId xmlns:a16="http://schemas.microsoft.com/office/drawing/2014/main" id="{819E3670-820D-44EB-A675-4577BAA5E41C}"/>
              </a:ext>
            </a:extLst>
          </p:cNvPr>
          <p:cNvSpPr/>
          <p:nvPr/>
        </p:nvSpPr>
        <p:spPr bwMode="auto">
          <a:xfrm>
            <a:off x="1641951" y="3573468"/>
            <a:ext cx="388300" cy="276564"/>
          </a:xfrm>
          <a:prstGeom prst="downArrow">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
                <a:srgbClr val="FFFFFF"/>
              </a:buClr>
              <a:buSzTx/>
              <a:tabLst/>
            </a:pPr>
            <a:endParaRPr kumimoji="1" lang="ja-JP" altLang="en-US" sz="1400" b="0" i="0" u="none" strike="noStrike" cap="none" normalizeH="0" baseline="0" dirty="0">
              <a:ln>
                <a:noFill/>
              </a:ln>
              <a:solidFill>
                <a:srgbClr val="FFFFFF"/>
              </a:solidFill>
              <a:effectLst/>
              <a:latin typeface="Arial" charset="0"/>
              <a:ea typeface="ＭＳ Ｐゴシック" pitchFamily="50" charset="-128"/>
            </a:endParaRPr>
          </a:p>
        </p:txBody>
      </p:sp>
      <p:pic>
        <p:nvPicPr>
          <p:cNvPr id="39" name="図 38">
            <a:extLst>
              <a:ext uri="{FF2B5EF4-FFF2-40B4-BE49-F238E27FC236}">
                <a16:creationId xmlns:a16="http://schemas.microsoft.com/office/drawing/2014/main" id="{95EA9861-0161-4CC4-A379-6F58B4D8D6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71685" y="5048630"/>
            <a:ext cx="311749" cy="276563"/>
          </a:xfrm>
          <a:prstGeom prst="rect">
            <a:avLst/>
          </a:prstGeom>
        </p:spPr>
      </p:pic>
      <p:sp>
        <p:nvSpPr>
          <p:cNvPr id="41" name="楕円 40">
            <a:extLst>
              <a:ext uri="{FF2B5EF4-FFF2-40B4-BE49-F238E27FC236}">
                <a16:creationId xmlns:a16="http://schemas.microsoft.com/office/drawing/2014/main" id="{FE039E7D-3EFA-4731-9E51-F8362D5849B7}"/>
              </a:ext>
            </a:extLst>
          </p:cNvPr>
          <p:cNvSpPr/>
          <p:nvPr/>
        </p:nvSpPr>
        <p:spPr bwMode="auto">
          <a:xfrm>
            <a:off x="2670358" y="4768376"/>
            <a:ext cx="1284302" cy="254009"/>
          </a:xfrm>
          <a:prstGeom prst="ellipse">
            <a:avLst/>
          </a:prstGeom>
          <a:solidFill>
            <a:srgbClr val="92D050"/>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r>
              <a:rPr lang="en-US" altLang="ja-JP" sz="1400" dirty="0">
                <a:solidFill>
                  <a:srgbClr val="FFFFFF"/>
                </a:solidFill>
                <a:latin typeface="Arial" charset="0"/>
              </a:rPr>
              <a:t>Loading</a:t>
            </a:r>
            <a:endParaRPr kumimoji="1" lang="ja-JP" altLang="en-US" sz="1400" b="0" i="0" u="none" strike="noStrike" cap="none" normalizeH="0" baseline="0" dirty="0">
              <a:ln>
                <a:noFill/>
              </a:ln>
              <a:solidFill>
                <a:srgbClr val="FFFFFF"/>
              </a:solidFill>
              <a:effectLst/>
              <a:latin typeface="Arial" charset="0"/>
              <a:ea typeface="ＭＳ Ｐゴシック" pitchFamily="50" charset="-128"/>
            </a:endParaRPr>
          </a:p>
        </p:txBody>
      </p:sp>
      <p:sp>
        <p:nvSpPr>
          <p:cNvPr id="43" name="楕円 42">
            <a:extLst>
              <a:ext uri="{FF2B5EF4-FFF2-40B4-BE49-F238E27FC236}">
                <a16:creationId xmlns:a16="http://schemas.microsoft.com/office/drawing/2014/main" id="{6CB45073-074E-4FEB-B66C-C33B1A715D3A}"/>
              </a:ext>
            </a:extLst>
          </p:cNvPr>
          <p:cNvSpPr/>
          <p:nvPr/>
        </p:nvSpPr>
        <p:spPr bwMode="auto">
          <a:xfrm>
            <a:off x="1193183" y="4794621"/>
            <a:ext cx="1284302" cy="254009"/>
          </a:xfrm>
          <a:prstGeom prst="ellipse">
            <a:avLst/>
          </a:prstGeom>
          <a:solidFill>
            <a:srgbClr val="92D050"/>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r>
              <a:rPr lang="en-US" altLang="ja-JP" sz="1400" dirty="0">
                <a:solidFill>
                  <a:srgbClr val="FFFFFF"/>
                </a:solidFill>
                <a:latin typeface="Arial" charset="0"/>
              </a:rPr>
              <a:t>Loading</a:t>
            </a:r>
          </a:p>
        </p:txBody>
      </p:sp>
      <p:sp>
        <p:nvSpPr>
          <p:cNvPr id="45" name="下矢印 6">
            <a:extLst>
              <a:ext uri="{FF2B5EF4-FFF2-40B4-BE49-F238E27FC236}">
                <a16:creationId xmlns:a16="http://schemas.microsoft.com/office/drawing/2014/main" id="{E492C78A-7BEE-483B-833B-DE5CD2FB6AE3}"/>
              </a:ext>
            </a:extLst>
          </p:cNvPr>
          <p:cNvSpPr/>
          <p:nvPr/>
        </p:nvSpPr>
        <p:spPr bwMode="auto">
          <a:xfrm>
            <a:off x="3112553" y="5047272"/>
            <a:ext cx="388300" cy="254009"/>
          </a:xfrm>
          <a:prstGeom prst="downArrow">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
                <a:srgbClr val="FFFFFF"/>
              </a:buClr>
              <a:buSzTx/>
              <a:tabLst/>
            </a:pPr>
            <a:endParaRPr kumimoji="1" lang="ja-JP" altLang="en-US" sz="1400" b="0" i="0" u="none" strike="noStrike" cap="none" normalizeH="0" baseline="0" dirty="0">
              <a:ln>
                <a:noFill/>
              </a:ln>
              <a:solidFill>
                <a:srgbClr val="FFFFFF"/>
              </a:solidFill>
              <a:effectLst/>
              <a:latin typeface="Arial" charset="0"/>
              <a:ea typeface="ＭＳ Ｐゴシック" pitchFamily="50" charset="-128"/>
            </a:endParaRPr>
          </a:p>
        </p:txBody>
      </p:sp>
      <p:sp>
        <p:nvSpPr>
          <p:cNvPr id="47" name="下矢印 6">
            <a:extLst>
              <a:ext uri="{FF2B5EF4-FFF2-40B4-BE49-F238E27FC236}">
                <a16:creationId xmlns:a16="http://schemas.microsoft.com/office/drawing/2014/main" id="{42F45E0F-0B2B-423A-BC76-27AB01E240FD}"/>
              </a:ext>
            </a:extLst>
          </p:cNvPr>
          <p:cNvSpPr/>
          <p:nvPr/>
        </p:nvSpPr>
        <p:spPr bwMode="auto">
          <a:xfrm>
            <a:off x="1609428" y="5070531"/>
            <a:ext cx="388300" cy="242964"/>
          </a:xfrm>
          <a:prstGeom prst="downArrow">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
                <a:srgbClr val="FFFFFF"/>
              </a:buClr>
              <a:buSzTx/>
              <a:tabLst/>
            </a:pPr>
            <a:endParaRPr kumimoji="1" lang="ja-JP" altLang="en-US" sz="1400" b="0" i="0" u="none" strike="noStrike" cap="none" normalizeH="0" baseline="0" dirty="0">
              <a:ln>
                <a:noFill/>
              </a:ln>
              <a:solidFill>
                <a:srgbClr val="FFFFFF"/>
              </a:solidFill>
              <a:effectLst/>
              <a:latin typeface="Arial" charset="0"/>
              <a:ea typeface="ＭＳ Ｐゴシック" pitchFamily="50" charset="-128"/>
            </a:endParaRPr>
          </a:p>
        </p:txBody>
      </p:sp>
      <p:sp>
        <p:nvSpPr>
          <p:cNvPr id="49" name="楕円 48">
            <a:extLst>
              <a:ext uri="{FF2B5EF4-FFF2-40B4-BE49-F238E27FC236}">
                <a16:creationId xmlns:a16="http://schemas.microsoft.com/office/drawing/2014/main" id="{E0F1FAAD-A939-465D-AB0B-8F8E15B389A9}"/>
              </a:ext>
            </a:extLst>
          </p:cNvPr>
          <p:cNvSpPr/>
          <p:nvPr/>
        </p:nvSpPr>
        <p:spPr bwMode="auto">
          <a:xfrm>
            <a:off x="2665921" y="5306925"/>
            <a:ext cx="1284302" cy="254009"/>
          </a:xfrm>
          <a:prstGeom prst="ellipse">
            <a:avLst/>
          </a:prstGeom>
          <a:solidFill>
            <a:srgbClr val="92D050"/>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r>
              <a:rPr lang="en-US" altLang="ja-JP" sz="1200" dirty="0">
                <a:solidFill>
                  <a:srgbClr val="FFFFFF"/>
                </a:solidFill>
                <a:latin typeface="Arial" charset="0"/>
              </a:rPr>
              <a:t>Unloading</a:t>
            </a:r>
            <a:endParaRPr kumimoji="1" lang="ja-JP" altLang="en-US" sz="1200" b="0" i="0" u="none" strike="noStrike" cap="none" normalizeH="0" baseline="0" dirty="0">
              <a:ln>
                <a:noFill/>
              </a:ln>
              <a:solidFill>
                <a:srgbClr val="FFFFFF"/>
              </a:solidFill>
              <a:effectLst/>
              <a:latin typeface="Arial" charset="0"/>
              <a:ea typeface="ＭＳ Ｐゴシック" pitchFamily="50" charset="-128"/>
            </a:endParaRPr>
          </a:p>
        </p:txBody>
      </p:sp>
      <p:sp>
        <p:nvSpPr>
          <p:cNvPr id="51" name="楕円 50">
            <a:extLst>
              <a:ext uri="{FF2B5EF4-FFF2-40B4-BE49-F238E27FC236}">
                <a16:creationId xmlns:a16="http://schemas.microsoft.com/office/drawing/2014/main" id="{EF9FD03C-5373-4C56-86B5-76118662EDB5}"/>
              </a:ext>
            </a:extLst>
          </p:cNvPr>
          <p:cNvSpPr/>
          <p:nvPr/>
        </p:nvSpPr>
        <p:spPr bwMode="auto">
          <a:xfrm>
            <a:off x="1197302" y="5303218"/>
            <a:ext cx="1284302" cy="254009"/>
          </a:xfrm>
          <a:prstGeom prst="ellipse">
            <a:avLst/>
          </a:prstGeom>
          <a:solidFill>
            <a:srgbClr val="92D050"/>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r>
              <a:rPr lang="en-US" altLang="ja-JP" sz="1200" dirty="0">
                <a:solidFill>
                  <a:srgbClr val="FFFFFF"/>
                </a:solidFill>
                <a:latin typeface="Arial" charset="0"/>
              </a:rPr>
              <a:t>Unloading</a:t>
            </a:r>
            <a:endParaRPr kumimoji="1" lang="ja-JP" altLang="en-US" sz="1200" b="0" i="0" u="none" strike="noStrike" cap="none" normalizeH="0" baseline="0" dirty="0">
              <a:ln>
                <a:noFill/>
              </a:ln>
              <a:solidFill>
                <a:srgbClr val="FFFFFF"/>
              </a:solidFill>
              <a:effectLst/>
              <a:latin typeface="Arial" charset="0"/>
              <a:ea typeface="ＭＳ Ｐゴシック" pitchFamily="50" charset="-128"/>
            </a:endParaRPr>
          </a:p>
        </p:txBody>
      </p:sp>
      <p:sp>
        <p:nvSpPr>
          <p:cNvPr id="53" name="楕円 52">
            <a:extLst>
              <a:ext uri="{FF2B5EF4-FFF2-40B4-BE49-F238E27FC236}">
                <a16:creationId xmlns:a16="http://schemas.microsoft.com/office/drawing/2014/main" id="{FADA6FE0-57CA-469C-87FA-054A8F8C6BEB}"/>
              </a:ext>
            </a:extLst>
          </p:cNvPr>
          <p:cNvSpPr/>
          <p:nvPr/>
        </p:nvSpPr>
        <p:spPr bwMode="auto">
          <a:xfrm>
            <a:off x="6755443" y="3316427"/>
            <a:ext cx="1284302" cy="254009"/>
          </a:xfrm>
          <a:prstGeom prst="ellipse">
            <a:avLst/>
          </a:prstGeom>
          <a:solidFill>
            <a:srgbClr val="92D050"/>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r>
              <a:rPr lang="en-US" altLang="ja-JP" sz="1400" dirty="0">
                <a:solidFill>
                  <a:srgbClr val="FFFFFF"/>
                </a:solidFill>
                <a:latin typeface="Arial" charset="0"/>
              </a:rPr>
              <a:t>Loading</a:t>
            </a:r>
            <a:endParaRPr kumimoji="1" lang="ja-JP" altLang="en-US" sz="1400" b="0" i="0" u="none" strike="noStrike" cap="none" normalizeH="0" baseline="0" dirty="0">
              <a:ln>
                <a:noFill/>
              </a:ln>
              <a:solidFill>
                <a:srgbClr val="FFFFFF"/>
              </a:solidFill>
              <a:effectLst/>
              <a:latin typeface="Arial" charset="0"/>
              <a:ea typeface="ＭＳ Ｐゴシック" pitchFamily="50" charset="-128"/>
            </a:endParaRPr>
          </a:p>
        </p:txBody>
      </p:sp>
      <p:sp>
        <p:nvSpPr>
          <p:cNvPr id="55" name="楕円 54">
            <a:extLst>
              <a:ext uri="{FF2B5EF4-FFF2-40B4-BE49-F238E27FC236}">
                <a16:creationId xmlns:a16="http://schemas.microsoft.com/office/drawing/2014/main" id="{ED193917-3790-4745-B66D-2D23A8FF9F2A}"/>
              </a:ext>
            </a:extLst>
          </p:cNvPr>
          <p:cNvSpPr/>
          <p:nvPr/>
        </p:nvSpPr>
        <p:spPr bwMode="auto">
          <a:xfrm>
            <a:off x="6713916" y="5009477"/>
            <a:ext cx="1284302" cy="254009"/>
          </a:xfrm>
          <a:prstGeom prst="ellipse">
            <a:avLst/>
          </a:prstGeom>
          <a:solidFill>
            <a:srgbClr val="92D050"/>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r>
              <a:rPr lang="en-US" altLang="ja-JP" sz="1200" dirty="0">
                <a:solidFill>
                  <a:srgbClr val="FFFFFF"/>
                </a:solidFill>
                <a:latin typeface="Arial" charset="0"/>
              </a:rPr>
              <a:t>Unloading</a:t>
            </a:r>
            <a:endParaRPr kumimoji="1" lang="ja-JP" altLang="en-US" sz="1200" b="0" i="0" u="none" strike="noStrike" cap="none" normalizeH="0" baseline="0" dirty="0">
              <a:ln>
                <a:noFill/>
              </a:ln>
              <a:solidFill>
                <a:srgbClr val="FFFFFF"/>
              </a:solidFill>
              <a:effectLst/>
              <a:latin typeface="Arial" charset="0"/>
              <a:ea typeface="ＭＳ Ｐゴシック" pitchFamily="50" charset="-128"/>
            </a:endParaRPr>
          </a:p>
        </p:txBody>
      </p:sp>
      <p:sp>
        <p:nvSpPr>
          <p:cNvPr id="57" name="下矢印 6">
            <a:extLst>
              <a:ext uri="{FF2B5EF4-FFF2-40B4-BE49-F238E27FC236}">
                <a16:creationId xmlns:a16="http://schemas.microsoft.com/office/drawing/2014/main" id="{CCCA2CB7-4876-4384-8DE9-DCE16E1FD053}"/>
              </a:ext>
            </a:extLst>
          </p:cNvPr>
          <p:cNvSpPr/>
          <p:nvPr/>
        </p:nvSpPr>
        <p:spPr bwMode="auto">
          <a:xfrm>
            <a:off x="7161917" y="3616361"/>
            <a:ext cx="388300" cy="1334301"/>
          </a:xfrm>
          <a:prstGeom prst="downArrow">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
                <a:srgbClr val="FFFFFF"/>
              </a:buClr>
              <a:buSzTx/>
              <a:tabLst/>
            </a:pPr>
            <a:endParaRPr kumimoji="1" lang="ja-JP" altLang="en-US" sz="1400" b="0" i="0" u="none" strike="noStrike" cap="none" normalizeH="0" baseline="0" dirty="0">
              <a:ln>
                <a:noFill/>
              </a:ln>
              <a:solidFill>
                <a:srgbClr val="FFFFFF"/>
              </a:solidFill>
              <a:effectLst/>
              <a:latin typeface="Arial" charset="0"/>
              <a:ea typeface="ＭＳ Ｐゴシック" pitchFamily="50" charset="-128"/>
            </a:endParaRPr>
          </a:p>
        </p:txBody>
      </p:sp>
      <p:sp>
        <p:nvSpPr>
          <p:cNvPr id="8" name="正方形/長方形 7"/>
          <p:cNvSpPr/>
          <p:nvPr/>
        </p:nvSpPr>
        <p:spPr bwMode="auto">
          <a:xfrm>
            <a:off x="3222020" y="2436607"/>
            <a:ext cx="809078" cy="327943"/>
          </a:xfrm>
          <a:prstGeom prst="rect">
            <a:avLst/>
          </a:prstGeom>
          <a:solidFill>
            <a:srgbClr val="5096C8"/>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r>
              <a:rPr kumimoji="1" lang="en-US" altLang="ja-JP" sz="1400" b="0" i="0" u="none" strike="noStrike" cap="none" normalizeH="0" baseline="0" dirty="0">
                <a:ln>
                  <a:noFill/>
                </a:ln>
                <a:solidFill>
                  <a:srgbClr val="FFFFFF"/>
                </a:solidFill>
                <a:effectLst/>
                <a:latin typeface="Arial" charset="0"/>
                <a:ea typeface="ＭＳ Ｐゴシック" pitchFamily="50" charset="-128"/>
              </a:rPr>
              <a:t>Factory</a:t>
            </a:r>
            <a:endParaRPr kumimoji="1" lang="ja-JP" altLang="en-US" sz="1400" b="0" i="0" u="none" strike="noStrike" cap="none" normalizeH="0" baseline="0" dirty="0">
              <a:ln>
                <a:noFill/>
              </a:ln>
              <a:solidFill>
                <a:srgbClr val="FFFFFF"/>
              </a:solidFill>
              <a:effectLst/>
              <a:latin typeface="Arial" charset="0"/>
              <a:ea typeface="ＭＳ Ｐゴシック" pitchFamily="50" charset="-128"/>
            </a:endParaRPr>
          </a:p>
        </p:txBody>
      </p:sp>
      <p:sp>
        <p:nvSpPr>
          <p:cNvPr id="38" name="正方形/長方形 37"/>
          <p:cNvSpPr/>
          <p:nvPr/>
        </p:nvSpPr>
        <p:spPr bwMode="auto">
          <a:xfrm>
            <a:off x="8186100" y="2446243"/>
            <a:ext cx="809078" cy="327943"/>
          </a:xfrm>
          <a:prstGeom prst="rect">
            <a:avLst/>
          </a:prstGeom>
          <a:solidFill>
            <a:srgbClr val="5096C8"/>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buClr>
                <a:srgbClr val="FFFFFF"/>
              </a:buClr>
            </a:pPr>
            <a:r>
              <a:rPr lang="en-US" altLang="ja-JP" sz="1400" dirty="0">
                <a:solidFill>
                  <a:srgbClr val="FFFFFF"/>
                </a:solidFill>
                <a:latin typeface="Arial" charset="0"/>
              </a:rPr>
              <a:t>Factory</a:t>
            </a:r>
            <a:endParaRPr lang="ja-JP" altLang="en-US" sz="1400" dirty="0">
              <a:solidFill>
                <a:srgbClr val="FFFFFF"/>
              </a:solidFill>
              <a:latin typeface="Arial" charset="0"/>
            </a:endParaRPr>
          </a:p>
        </p:txBody>
      </p:sp>
      <p:sp>
        <p:nvSpPr>
          <p:cNvPr id="40" name="正方形/長方形 39"/>
          <p:cNvSpPr/>
          <p:nvPr/>
        </p:nvSpPr>
        <p:spPr bwMode="auto">
          <a:xfrm>
            <a:off x="899389" y="6051776"/>
            <a:ext cx="966867" cy="411249"/>
          </a:xfrm>
          <a:prstGeom prst="rect">
            <a:avLst/>
          </a:prstGeom>
          <a:solidFill>
            <a:srgbClr val="5096C8"/>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r>
              <a:rPr lang="en-US" altLang="ja-JP" sz="1200" dirty="0">
                <a:solidFill>
                  <a:srgbClr val="FFFFFF"/>
                </a:solidFill>
                <a:latin typeface="Arial" charset="0"/>
              </a:rPr>
              <a:t>Current Warehouse</a:t>
            </a:r>
            <a:endParaRPr kumimoji="1" lang="ja-JP" altLang="en-US" sz="1200" b="0" i="0" u="none" strike="noStrike" cap="none" normalizeH="0" baseline="0" dirty="0">
              <a:ln>
                <a:noFill/>
              </a:ln>
              <a:solidFill>
                <a:srgbClr val="FFFFFF"/>
              </a:solidFill>
              <a:effectLst/>
              <a:latin typeface="Arial" charset="0"/>
              <a:ea typeface="ＭＳ Ｐゴシック" pitchFamily="50" charset="-128"/>
            </a:endParaRPr>
          </a:p>
        </p:txBody>
      </p:sp>
      <p:sp>
        <p:nvSpPr>
          <p:cNvPr id="42" name="正方形/長方形 41"/>
          <p:cNvSpPr/>
          <p:nvPr/>
        </p:nvSpPr>
        <p:spPr bwMode="auto">
          <a:xfrm>
            <a:off x="8467830" y="5922047"/>
            <a:ext cx="1010900" cy="387273"/>
          </a:xfrm>
          <a:prstGeom prst="rect">
            <a:avLst/>
          </a:prstGeom>
          <a:solidFill>
            <a:srgbClr val="5096C8"/>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r>
              <a:rPr kumimoji="1" lang="en-US" altLang="ja-JP" sz="1200" b="0" i="0" u="none" strike="noStrike" cap="none" normalizeH="0" baseline="0" dirty="0">
                <a:ln>
                  <a:noFill/>
                </a:ln>
                <a:solidFill>
                  <a:srgbClr val="FFFFFF"/>
                </a:solidFill>
                <a:effectLst/>
                <a:latin typeface="Arial" charset="0"/>
                <a:ea typeface="ＭＳ Ｐゴシック" pitchFamily="50" charset="-128"/>
              </a:rPr>
              <a:t>New Warehouse</a:t>
            </a:r>
            <a:endParaRPr kumimoji="1" lang="ja-JP" altLang="en-US" sz="1200" b="0" i="0" u="none" strike="noStrike" cap="none" normalizeH="0" baseline="0" dirty="0">
              <a:ln>
                <a:noFill/>
              </a:ln>
              <a:solidFill>
                <a:srgbClr val="FFFFFF"/>
              </a:solidFill>
              <a:effectLst/>
              <a:latin typeface="Arial" charset="0"/>
              <a:ea typeface="ＭＳ Ｐゴシック" pitchFamily="50" charset="-128"/>
            </a:endParaRPr>
          </a:p>
        </p:txBody>
      </p:sp>
    </p:spTree>
    <p:extLst>
      <p:ext uri="{BB962C8B-B14F-4D97-AF65-F5344CB8AC3E}">
        <p14:creationId xmlns:p14="http://schemas.microsoft.com/office/powerpoint/2010/main" val="476277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bwMode="auto">
          <a:xfrm>
            <a:off x="788314" y="1052736"/>
            <a:ext cx="6696744" cy="2104028"/>
          </a:xfrm>
          <a:prstGeom prst="rect">
            <a:avLst/>
          </a:prstGeom>
          <a:noFill/>
          <a:ln>
            <a:noFill/>
          </a:ln>
        </p:spPr>
        <p:txBody>
          <a:bodyPr wrap="square" lIns="0" tIns="72000" rIns="0" bIns="0" rtlCol="0" anchor="ctr">
            <a:spAutoFit/>
          </a:bodyPr>
          <a:lstStyle/>
          <a:p>
            <a:pPr algn="just"/>
            <a:r>
              <a:rPr lang="en-US" altLang="ja-JP" sz="19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Frozen </a:t>
            </a:r>
            <a:r>
              <a:rPr lang="en-US" altLang="ja-JP" sz="1900" kern="100" dirty="0" smtClean="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Foods </a:t>
            </a:r>
            <a:r>
              <a:rPr lang="en-US" altLang="ja-JP" sz="19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Distribution </a:t>
            </a:r>
            <a:r>
              <a:rPr lang="en-US" altLang="ja-JP" sz="1900" kern="100" dirty="0" smtClean="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Center </a:t>
            </a:r>
            <a:r>
              <a:rPr lang="en-US" altLang="ja-JP" sz="19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Overview</a:t>
            </a:r>
            <a:endParaRPr lang="ja-JP" altLang="ja-JP" sz="19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endParaRPr>
          </a:p>
          <a:p>
            <a:pPr algn="just"/>
            <a:r>
              <a:rPr lang="en-US" altLang="ja-JP" sz="16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Address: 681-3, Kondo-</a:t>
            </a:r>
            <a:r>
              <a:rPr lang="en-US" altLang="ja-JP" sz="1600" kern="100" dirty="0" err="1">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cho</a:t>
            </a:r>
            <a:r>
              <a:rPr lang="en-US" altLang="ja-JP" sz="16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 </a:t>
            </a:r>
            <a:r>
              <a:rPr lang="en-US" altLang="ja-JP" sz="1600" kern="100" dirty="0" err="1">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Tatebayashi-shi</a:t>
            </a:r>
            <a:r>
              <a:rPr lang="en-US" altLang="ja-JP" sz="16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 Gunma</a:t>
            </a:r>
            <a:endParaRPr lang="ja-JP" altLang="ja-JP" sz="16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endParaRPr>
          </a:p>
          <a:p>
            <a:pPr algn="l" eaLnBrk="1" hangingPunct="1">
              <a:buClr>
                <a:srgbClr val="FFFFFF"/>
              </a:buClr>
            </a:pPr>
            <a:endParaRPr lang="en-US" altLang="ja-JP" sz="1800" dirty="0">
              <a:solidFill>
                <a:schemeClr val="tx1">
                  <a:lumMod val="85000"/>
                  <a:lumOff val="15000"/>
                </a:schemeClr>
              </a:solidFill>
              <a:latin typeface="Arial" panose="020B0604020202020204" pitchFamily="34" charset="0"/>
              <a:ea typeface="メイリオ" panose="020B0604030504040204" pitchFamily="50" charset="-128"/>
              <a:cs typeface="Arial" panose="020B0604020202020204" pitchFamily="34" charset="0"/>
            </a:endParaRPr>
          </a:p>
          <a:p>
            <a:pPr algn="just"/>
            <a:r>
              <a:rPr lang="en-US" altLang="ja-JP" sz="16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Site Area: Approximately 1967</a:t>
            </a:r>
            <a:r>
              <a:rPr lang="ja-JP" altLang="ja-JP" sz="16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a:t>
            </a:r>
          </a:p>
          <a:p>
            <a:pPr algn="just"/>
            <a:r>
              <a:rPr lang="en-US" altLang="ja-JP" sz="16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Total Floor Area: Approximately 1487 </a:t>
            </a:r>
            <a:r>
              <a:rPr lang="ja-JP" altLang="ja-JP" sz="16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a:t>
            </a:r>
            <a:r>
              <a:rPr lang="en-US" altLang="ja-JP" sz="16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 (scheduled)</a:t>
            </a:r>
            <a:endParaRPr lang="ja-JP" altLang="ja-JP" sz="16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endParaRPr>
          </a:p>
          <a:p>
            <a:pPr algn="just"/>
            <a:r>
              <a:rPr lang="en-US" altLang="ja-JP" sz="16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Total Investment: 900 million yen (land, building, equipment)</a:t>
            </a:r>
            <a:endParaRPr lang="ja-JP" altLang="ja-JP" sz="16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endParaRPr>
          </a:p>
          <a:p>
            <a:pPr algn="just"/>
            <a:r>
              <a:rPr lang="en-US" altLang="ja-JP" sz="16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Construction Start: March 2021 (scheduled)</a:t>
            </a:r>
            <a:endParaRPr lang="ja-JP" altLang="ja-JP" sz="16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endParaRPr>
          </a:p>
          <a:p>
            <a:pPr algn="just"/>
            <a:r>
              <a:rPr lang="en-US" altLang="ja-JP" sz="16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Financial Plan: Own funds (borrowed) </a:t>
            </a:r>
            <a:endParaRPr lang="ja-JP" altLang="ja-JP" sz="16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endParaRPr>
          </a:p>
        </p:txBody>
      </p:sp>
      <p:sp>
        <p:nvSpPr>
          <p:cNvPr id="8" name="Rectangle 2"/>
          <p:cNvSpPr txBox="1">
            <a:spLocks noChangeArrowheads="1"/>
          </p:cNvSpPr>
          <p:nvPr/>
        </p:nvSpPr>
        <p:spPr bwMode="auto">
          <a:xfrm>
            <a:off x="271463" y="144463"/>
            <a:ext cx="8283575" cy="620712"/>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2100" kern="0" dirty="0" smtClean="0">
                <a:solidFill>
                  <a:schemeClr val="tx1"/>
                </a:solidFill>
                <a:effectLst/>
                <a:latin typeface="Arial"/>
                <a:ea typeface="メイリオ" panose="020B0604030504040204" pitchFamily="50" charset="-128"/>
              </a:rPr>
              <a:t>Frozen foods</a:t>
            </a:r>
            <a:r>
              <a:rPr lang="en-US" altLang="ja-JP" sz="2100" kern="0" dirty="0" smtClean="0">
                <a:solidFill>
                  <a:schemeClr val="tx1"/>
                </a:solidFill>
                <a:effectLst/>
                <a:latin typeface="Arial"/>
                <a:ea typeface="メイリオ" panose="020B0604030504040204" pitchFamily="50" charset="-128"/>
              </a:rPr>
              <a:t> </a:t>
            </a:r>
            <a:r>
              <a:rPr lang="en-US" altLang="ja-JP" sz="2100" kern="0" dirty="0">
                <a:solidFill>
                  <a:schemeClr val="tx1"/>
                </a:solidFill>
                <a:effectLst/>
                <a:latin typeface="Arial"/>
                <a:ea typeface="メイリオ" panose="020B0604030504040204" pitchFamily="50" charset="-128"/>
              </a:rPr>
              <a:t>Warehouse Overview</a:t>
            </a:r>
            <a:endParaRPr lang="ja-JP" altLang="en-US" sz="2100" kern="0" dirty="0">
              <a:solidFill>
                <a:schemeClr val="tx1"/>
              </a:solidFill>
              <a:effectLst/>
              <a:latin typeface="Arial"/>
              <a:ea typeface="メイリオ"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44814773"/>
              </p:ext>
            </p:extLst>
          </p:nvPr>
        </p:nvGraphicFramePr>
        <p:xfrm>
          <a:off x="753652" y="4083062"/>
          <a:ext cx="3212849" cy="2244569"/>
        </p:xfrm>
        <a:graphic>
          <a:graphicData uri="http://schemas.openxmlformats.org/drawingml/2006/table">
            <a:tbl>
              <a:tblPr firstRow="1" bandRow="1">
                <a:tableStyleId>{5C22544A-7EE6-4342-B048-85BDC9FD1C3A}</a:tableStyleId>
              </a:tblPr>
              <a:tblGrid>
                <a:gridCol w="1166168">
                  <a:extLst>
                    <a:ext uri="{9D8B030D-6E8A-4147-A177-3AD203B41FA5}">
                      <a16:colId xmlns:a16="http://schemas.microsoft.com/office/drawing/2014/main" val="3797493864"/>
                    </a:ext>
                  </a:extLst>
                </a:gridCol>
                <a:gridCol w="2046681">
                  <a:extLst>
                    <a:ext uri="{9D8B030D-6E8A-4147-A177-3AD203B41FA5}">
                      <a16:colId xmlns:a16="http://schemas.microsoft.com/office/drawing/2014/main" val="4152557054"/>
                    </a:ext>
                  </a:extLst>
                </a:gridCol>
              </a:tblGrid>
              <a:tr h="358456">
                <a:tc gridSpan="2">
                  <a:txBody>
                    <a:bodyPr/>
                    <a:lstStyle/>
                    <a:p>
                      <a:pPr algn="ctr"/>
                      <a:r>
                        <a:rPr kumimoji="1" lang="en-US" altLang="ja-JP" sz="1200" b="1" kern="1200" dirty="0">
                          <a:solidFill>
                            <a:schemeClr val="lt1"/>
                          </a:solidFill>
                          <a:effectLst/>
                          <a:latin typeface="Arial" panose="020B0604020202020204" pitchFamily="34" charset="0"/>
                          <a:ea typeface="+mn-ea"/>
                          <a:cs typeface="Arial" panose="020B0604020202020204" pitchFamily="34" charset="0"/>
                        </a:rPr>
                        <a:t>Breakdown of Capital Investment (scheduled)</a:t>
                      </a:r>
                      <a:endParaRPr kumimoji="1" lang="ja-JP" altLang="ja-JP" sz="1200" b="1" kern="1200" dirty="0">
                        <a:solidFill>
                          <a:schemeClr val="lt1"/>
                        </a:solidFill>
                        <a:effectLst/>
                        <a:latin typeface="Arial" panose="020B0604020202020204" pitchFamily="34" charset="0"/>
                        <a:ea typeface="+mn-ea"/>
                        <a:cs typeface="Arial" panose="020B0604020202020204" pitchFamily="34" charset="0"/>
                      </a:endParaRPr>
                    </a:p>
                  </a:txBody>
                  <a:tcPr>
                    <a:solidFill>
                      <a:srgbClr val="006600"/>
                    </a:solidFill>
                  </a:tcPr>
                </a:tc>
                <a:tc hMerge="1">
                  <a:txBody>
                    <a:bodyPr/>
                    <a:lstStyle/>
                    <a:p>
                      <a:endParaRPr kumimoji="1" lang="ja-JP" altLang="en-US" dirty="0"/>
                    </a:p>
                  </a:txBody>
                  <a:tcPr/>
                </a:tc>
                <a:extLst>
                  <a:ext uri="{0D108BD9-81ED-4DB2-BD59-A6C34878D82A}">
                    <a16:rowId xmlns:a16="http://schemas.microsoft.com/office/drawing/2014/main" val="482519485"/>
                  </a:ext>
                </a:extLst>
              </a:tr>
              <a:tr h="358456">
                <a:tc>
                  <a:txBody>
                    <a:bodyPr/>
                    <a:lstStyle/>
                    <a:p>
                      <a:r>
                        <a:rPr kumimoji="1" lang="en-US" altLang="ja-JP" sz="1600" dirty="0">
                          <a:solidFill>
                            <a:schemeClr val="accent1">
                              <a:lumMod val="25000"/>
                            </a:schemeClr>
                          </a:solidFill>
                          <a:latin typeface="Arial" panose="020B0604020202020204" pitchFamily="34" charset="0"/>
                          <a:cs typeface="Arial" panose="020B0604020202020204" pitchFamily="34" charset="0"/>
                        </a:rPr>
                        <a:t>Land</a:t>
                      </a:r>
                      <a:endParaRPr kumimoji="1" lang="ja-JP" altLang="en-US" sz="1600" dirty="0">
                        <a:solidFill>
                          <a:schemeClr val="accent1">
                            <a:lumMod val="25000"/>
                          </a:schemeClr>
                        </a:solidFill>
                        <a:latin typeface="Arial" panose="020B0604020202020204" pitchFamily="34" charset="0"/>
                        <a:cs typeface="Arial" panose="020B0604020202020204" pitchFamily="34" charset="0"/>
                      </a:endParaRPr>
                    </a:p>
                  </a:txBody>
                  <a:tcPr>
                    <a:solidFill>
                      <a:srgbClr val="E2EFDA"/>
                    </a:solidFill>
                  </a:tcPr>
                </a:tc>
                <a:tc>
                  <a:txBody>
                    <a:bodyPr/>
                    <a:lstStyle/>
                    <a:p>
                      <a:pPr algn="r"/>
                      <a:r>
                        <a:rPr kumimoji="1" lang="en-US" altLang="ja-JP" sz="1600">
                          <a:solidFill>
                            <a:schemeClr val="accent1">
                              <a:lumMod val="25000"/>
                            </a:schemeClr>
                          </a:solidFill>
                          <a:latin typeface="Arial" panose="020B0604020202020204" pitchFamily="34" charset="0"/>
                          <a:cs typeface="Arial" panose="020B0604020202020204" pitchFamily="34" charset="0"/>
                        </a:rPr>
                        <a:t>90 million yen</a:t>
                      </a:r>
                      <a:endParaRPr kumimoji="1" lang="ja-JP" altLang="en-US" sz="1600" dirty="0">
                        <a:solidFill>
                          <a:schemeClr val="accent1">
                            <a:lumMod val="25000"/>
                          </a:schemeClr>
                        </a:solidFill>
                        <a:latin typeface="Arial" panose="020B0604020202020204" pitchFamily="34" charset="0"/>
                        <a:cs typeface="Arial" panose="020B0604020202020204" pitchFamily="34" charset="0"/>
                      </a:endParaRPr>
                    </a:p>
                  </a:txBody>
                  <a:tcPr>
                    <a:solidFill>
                      <a:srgbClr val="E2EFDA"/>
                    </a:solidFill>
                  </a:tcPr>
                </a:tc>
                <a:extLst>
                  <a:ext uri="{0D108BD9-81ED-4DB2-BD59-A6C34878D82A}">
                    <a16:rowId xmlns:a16="http://schemas.microsoft.com/office/drawing/2014/main" val="1328884584"/>
                  </a:ext>
                </a:extLst>
              </a:tr>
              <a:tr h="358456">
                <a:tc>
                  <a:txBody>
                    <a:bodyPr/>
                    <a:lstStyle/>
                    <a:p>
                      <a:r>
                        <a:rPr kumimoji="1" lang="en-US" altLang="ja-JP" sz="1600" dirty="0">
                          <a:solidFill>
                            <a:schemeClr val="accent1">
                              <a:lumMod val="25000"/>
                            </a:schemeClr>
                          </a:solidFill>
                          <a:latin typeface="Arial" panose="020B0604020202020204" pitchFamily="34" charset="0"/>
                          <a:cs typeface="Arial" panose="020B0604020202020204" pitchFamily="34" charset="0"/>
                        </a:rPr>
                        <a:t>Building</a:t>
                      </a:r>
                      <a:endParaRPr kumimoji="1" lang="ja-JP" altLang="en-US" sz="1600" dirty="0">
                        <a:solidFill>
                          <a:schemeClr val="accent1">
                            <a:lumMod val="25000"/>
                          </a:schemeClr>
                        </a:solidFill>
                        <a:latin typeface="Arial" panose="020B0604020202020204" pitchFamily="34" charset="0"/>
                        <a:cs typeface="Arial" panose="020B0604020202020204" pitchFamily="34" charset="0"/>
                      </a:endParaRPr>
                    </a:p>
                  </a:txBody>
                  <a:tcPr>
                    <a:solidFill>
                      <a:srgbClr val="E2EFDA"/>
                    </a:solidFill>
                  </a:tcPr>
                </a:tc>
                <a:tc>
                  <a:txBody>
                    <a:bodyPr/>
                    <a:lstStyle/>
                    <a:p>
                      <a:pPr algn="r"/>
                      <a:r>
                        <a:rPr kumimoji="1" lang="en-US" altLang="ja-JP" sz="1600">
                          <a:solidFill>
                            <a:schemeClr val="accent1">
                              <a:lumMod val="25000"/>
                            </a:schemeClr>
                          </a:solidFill>
                          <a:latin typeface="Arial" panose="020B0604020202020204" pitchFamily="34" charset="0"/>
                          <a:cs typeface="Arial" panose="020B0604020202020204" pitchFamily="34" charset="0"/>
                        </a:rPr>
                        <a:t>550 million yen</a:t>
                      </a:r>
                      <a:endParaRPr kumimoji="1" lang="ja-JP" altLang="en-US" sz="1600" dirty="0">
                        <a:solidFill>
                          <a:schemeClr val="accent1">
                            <a:lumMod val="25000"/>
                          </a:schemeClr>
                        </a:solidFill>
                        <a:latin typeface="Arial" panose="020B0604020202020204" pitchFamily="34" charset="0"/>
                        <a:cs typeface="Arial" panose="020B0604020202020204" pitchFamily="34" charset="0"/>
                      </a:endParaRPr>
                    </a:p>
                  </a:txBody>
                  <a:tcPr>
                    <a:solidFill>
                      <a:srgbClr val="E2EFDA"/>
                    </a:solidFill>
                  </a:tcPr>
                </a:tc>
                <a:extLst>
                  <a:ext uri="{0D108BD9-81ED-4DB2-BD59-A6C34878D82A}">
                    <a16:rowId xmlns:a16="http://schemas.microsoft.com/office/drawing/2014/main" val="2696986497"/>
                  </a:ext>
                </a:extLst>
              </a:tr>
              <a:tr h="358456">
                <a:tc>
                  <a:txBody>
                    <a:bodyPr/>
                    <a:lstStyle/>
                    <a:p>
                      <a:r>
                        <a:rPr kumimoji="1" lang="en-US" altLang="ja-JP" sz="1600" dirty="0">
                          <a:solidFill>
                            <a:schemeClr val="accent1">
                              <a:lumMod val="25000"/>
                            </a:schemeClr>
                          </a:solidFill>
                          <a:latin typeface="Arial" panose="020B0604020202020204" pitchFamily="34" charset="0"/>
                          <a:cs typeface="Arial" panose="020B0604020202020204" pitchFamily="34" charset="0"/>
                        </a:rPr>
                        <a:t>Machines</a:t>
                      </a:r>
                      <a:endParaRPr kumimoji="1" lang="ja-JP" altLang="en-US" sz="1600" dirty="0">
                        <a:solidFill>
                          <a:schemeClr val="accent1">
                            <a:lumMod val="25000"/>
                          </a:schemeClr>
                        </a:solidFill>
                        <a:latin typeface="Arial" panose="020B0604020202020204" pitchFamily="34" charset="0"/>
                        <a:cs typeface="Arial" panose="020B0604020202020204" pitchFamily="34" charset="0"/>
                      </a:endParaRPr>
                    </a:p>
                  </a:txBody>
                  <a:tcPr>
                    <a:solidFill>
                      <a:srgbClr val="E2EFDA"/>
                    </a:solidFill>
                  </a:tcPr>
                </a:tc>
                <a:tc>
                  <a:txBody>
                    <a:bodyPr/>
                    <a:lstStyle/>
                    <a:p>
                      <a:pPr algn="r"/>
                      <a:r>
                        <a:rPr kumimoji="1" lang="en-US" altLang="ja-JP" sz="1600" dirty="0">
                          <a:solidFill>
                            <a:schemeClr val="accent1">
                              <a:lumMod val="25000"/>
                            </a:schemeClr>
                          </a:solidFill>
                          <a:latin typeface="Arial" panose="020B0604020202020204" pitchFamily="34" charset="0"/>
                          <a:cs typeface="Arial" panose="020B0604020202020204" pitchFamily="34" charset="0"/>
                        </a:rPr>
                        <a:t>160 million yen</a:t>
                      </a:r>
                      <a:endParaRPr kumimoji="1" lang="ja-JP" altLang="en-US" sz="1600" dirty="0">
                        <a:solidFill>
                          <a:schemeClr val="accent1">
                            <a:lumMod val="25000"/>
                          </a:schemeClr>
                        </a:solidFill>
                        <a:latin typeface="Arial" panose="020B0604020202020204" pitchFamily="34" charset="0"/>
                        <a:cs typeface="Arial" panose="020B0604020202020204" pitchFamily="34" charset="0"/>
                      </a:endParaRPr>
                    </a:p>
                  </a:txBody>
                  <a:tcPr>
                    <a:solidFill>
                      <a:srgbClr val="E2EFDA"/>
                    </a:solidFill>
                  </a:tcPr>
                </a:tc>
                <a:extLst>
                  <a:ext uri="{0D108BD9-81ED-4DB2-BD59-A6C34878D82A}">
                    <a16:rowId xmlns:a16="http://schemas.microsoft.com/office/drawing/2014/main" val="1054128063"/>
                  </a:ext>
                </a:extLst>
              </a:tr>
              <a:tr h="358456">
                <a:tc>
                  <a:txBody>
                    <a:bodyPr/>
                    <a:lstStyle/>
                    <a:p>
                      <a:r>
                        <a:rPr kumimoji="1" lang="en-US" altLang="ja-JP" sz="1600">
                          <a:solidFill>
                            <a:schemeClr val="accent1">
                              <a:lumMod val="25000"/>
                            </a:schemeClr>
                          </a:solidFill>
                          <a:latin typeface="Arial" panose="020B0604020202020204" pitchFamily="34" charset="0"/>
                          <a:cs typeface="Arial" panose="020B0604020202020204" pitchFamily="34" charset="0"/>
                        </a:rPr>
                        <a:t>Others</a:t>
                      </a:r>
                      <a:endParaRPr kumimoji="1" lang="ja-JP" altLang="en-US" sz="1600" dirty="0">
                        <a:solidFill>
                          <a:schemeClr val="accent1">
                            <a:lumMod val="25000"/>
                          </a:schemeClr>
                        </a:solidFill>
                        <a:latin typeface="Arial" panose="020B0604020202020204" pitchFamily="34" charset="0"/>
                        <a:cs typeface="Arial" panose="020B0604020202020204" pitchFamily="34" charset="0"/>
                      </a:endParaRPr>
                    </a:p>
                  </a:txBody>
                  <a:tcPr>
                    <a:solidFill>
                      <a:srgbClr val="E2EFDA"/>
                    </a:solidFill>
                  </a:tcPr>
                </a:tc>
                <a:tc>
                  <a:txBody>
                    <a:bodyPr/>
                    <a:lstStyle/>
                    <a:p>
                      <a:pPr algn="r"/>
                      <a:r>
                        <a:rPr kumimoji="1" lang="en-US" altLang="ja-JP" sz="1600" dirty="0">
                          <a:solidFill>
                            <a:schemeClr val="accent1">
                              <a:lumMod val="25000"/>
                            </a:schemeClr>
                          </a:solidFill>
                          <a:latin typeface="Arial" panose="020B0604020202020204" pitchFamily="34" charset="0"/>
                          <a:cs typeface="Arial" panose="020B0604020202020204" pitchFamily="34" charset="0"/>
                        </a:rPr>
                        <a:t>100 million yen</a:t>
                      </a:r>
                      <a:endParaRPr kumimoji="1" lang="ja-JP" altLang="en-US" sz="1600" dirty="0">
                        <a:solidFill>
                          <a:schemeClr val="accent1">
                            <a:lumMod val="25000"/>
                          </a:schemeClr>
                        </a:solidFill>
                        <a:latin typeface="Arial" panose="020B0604020202020204" pitchFamily="34" charset="0"/>
                        <a:cs typeface="Arial" panose="020B0604020202020204" pitchFamily="34" charset="0"/>
                      </a:endParaRPr>
                    </a:p>
                  </a:txBody>
                  <a:tcPr>
                    <a:solidFill>
                      <a:srgbClr val="E2EFDA"/>
                    </a:solidFill>
                  </a:tcPr>
                </a:tc>
                <a:extLst>
                  <a:ext uri="{0D108BD9-81ED-4DB2-BD59-A6C34878D82A}">
                    <a16:rowId xmlns:a16="http://schemas.microsoft.com/office/drawing/2014/main" val="829836317"/>
                  </a:ext>
                </a:extLst>
              </a:tr>
              <a:tr h="353545">
                <a:tc>
                  <a:txBody>
                    <a:bodyPr/>
                    <a:lstStyle/>
                    <a:p>
                      <a:r>
                        <a:rPr kumimoji="1" lang="en-US" altLang="ja-JP" sz="1600">
                          <a:solidFill>
                            <a:schemeClr val="tx1"/>
                          </a:solidFill>
                          <a:latin typeface="Arial" panose="020B0604020202020204" pitchFamily="34" charset="0"/>
                          <a:cs typeface="Arial" panose="020B0604020202020204" pitchFamily="34" charset="0"/>
                        </a:rPr>
                        <a:t>Total</a:t>
                      </a:r>
                      <a:endParaRPr kumimoji="1" lang="ja-JP" altLang="en-US" sz="1600" dirty="0">
                        <a:solidFill>
                          <a:schemeClr val="tx1"/>
                        </a:solidFill>
                        <a:latin typeface="Arial" panose="020B0604020202020204" pitchFamily="34" charset="0"/>
                        <a:cs typeface="Arial" panose="020B0604020202020204" pitchFamily="34" charset="0"/>
                      </a:endParaRPr>
                    </a:p>
                  </a:txBody>
                  <a:tcPr>
                    <a:solidFill>
                      <a:srgbClr val="62AE33"/>
                    </a:solidFill>
                  </a:tcPr>
                </a:tc>
                <a:tc>
                  <a:txBody>
                    <a:bodyPr/>
                    <a:lstStyle/>
                    <a:p>
                      <a:pPr algn="r"/>
                      <a:r>
                        <a:rPr kumimoji="1" lang="en-US" altLang="ja-JP" sz="1600" dirty="0">
                          <a:solidFill>
                            <a:schemeClr val="tx1"/>
                          </a:solidFill>
                          <a:latin typeface="Arial" panose="020B0604020202020204" pitchFamily="34" charset="0"/>
                          <a:cs typeface="Arial" panose="020B0604020202020204" pitchFamily="34" charset="0"/>
                        </a:rPr>
                        <a:t>900 million yen</a:t>
                      </a:r>
                      <a:endParaRPr kumimoji="1" lang="ja-JP" altLang="en-US" sz="1600" dirty="0">
                        <a:solidFill>
                          <a:schemeClr val="tx1"/>
                        </a:solidFill>
                        <a:latin typeface="Arial" panose="020B0604020202020204" pitchFamily="34" charset="0"/>
                        <a:cs typeface="Arial" panose="020B0604020202020204" pitchFamily="34" charset="0"/>
                      </a:endParaRPr>
                    </a:p>
                  </a:txBody>
                  <a:tcPr>
                    <a:solidFill>
                      <a:srgbClr val="62AE33"/>
                    </a:solidFill>
                  </a:tcPr>
                </a:tc>
                <a:extLst>
                  <a:ext uri="{0D108BD9-81ED-4DB2-BD59-A6C34878D82A}">
                    <a16:rowId xmlns:a16="http://schemas.microsoft.com/office/drawing/2014/main" val="2576930457"/>
                  </a:ext>
                </a:extLst>
              </a:tr>
            </a:tbl>
          </a:graphicData>
        </a:graphic>
      </p:graphicFrame>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7176" y="2031752"/>
            <a:ext cx="3048000" cy="1704975"/>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22" y="3842016"/>
            <a:ext cx="4454526" cy="2485615"/>
          </a:xfrm>
          <a:prstGeom prst="rect">
            <a:avLst/>
          </a:prstGeom>
        </p:spPr>
      </p:pic>
    </p:spTree>
    <p:extLst>
      <p:ext uri="{BB962C8B-B14F-4D97-AF65-F5344CB8AC3E}">
        <p14:creationId xmlns:p14="http://schemas.microsoft.com/office/powerpoint/2010/main" val="1875796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bwMode="auto">
          <a:xfrm>
            <a:off x="500769" y="656982"/>
            <a:ext cx="8817590" cy="1180699"/>
          </a:xfrm>
          <a:prstGeom prst="rect">
            <a:avLst/>
          </a:prstGeom>
          <a:noFill/>
          <a:ln>
            <a:noFill/>
          </a:ln>
        </p:spPr>
        <p:txBody>
          <a:bodyPr wrap="square" lIns="0" tIns="72000" rIns="0" bIns="0" rtlCol="0" anchor="ctr">
            <a:spAutoFit/>
          </a:bodyPr>
          <a:lstStyle/>
          <a:p>
            <a:pPr algn="l" eaLnBrk="1" hangingPunct="1">
              <a:buClr>
                <a:srgbClr val="62AE33"/>
              </a:buClr>
            </a:pPr>
            <a:r>
              <a:rPr lang="en-US" altLang="ja-JP" sz="1600" u="sng" dirty="0">
                <a:solidFill>
                  <a:srgbClr val="FF0000"/>
                </a:solidFill>
                <a:latin typeface="Arial" panose="020B0604020202020204" pitchFamily="34" charset="0"/>
                <a:ea typeface="メイリオ" panose="020B0604030504040204" pitchFamily="50" charset="-128"/>
                <a:cs typeface="Arial" panose="020B0604020202020204" pitchFamily="34" charset="0"/>
              </a:rPr>
              <a:t>August 2019: Started direct sales for frozen bento’s</a:t>
            </a:r>
          </a:p>
          <a:p>
            <a:pPr algn="just"/>
            <a:r>
              <a:rPr lang="en-US" altLang="ja-JP" sz="1400" kern="100" dirty="0">
                <a:effectLst/>
                <a:latin typeface="Arial" panose="020B0604020202020204" pitchFamily="34" charset="0"/>
                <a:ea typeface="游明朝" panose="02020400000000000000" pitchFamily="18" charset="-128"/>
                <a:cs typeface="Arial" panose="020B0604020202020204" pitchFamily="34" charset="0"/>
              </a:rPr>
              <a:t>    Unexpected sales decrease due to the policy change of current OEM contractors. To make up for our loss, we </a:t>
            </a:r>
          </a:p>
          <a:p>
            <a:pPr algn="just"/>
            <a:r>
              <a:rPr lang="en-US" altLang="ja-JP" sz="1400" kern="100" dirty="0">
                <a:latin typeface="Arial" panose="020B0604020202020204" pitchFamily="34" charset="0"/>
                <a:ea typeface="游明朝" panose="02020400000000000000" pitchFamily="18" charset="-128"/>
                <a:cs typeface="Arial" panose="020B0604020202020204" pitchFamily="34" charset="0"/>
              </a:rPr>
              <a:t>    </a:t>
            </a:r>
            <a:r>
              <a:rPr lang="en-US" altLang="ja-JP" sz="1400" kern="100" dirty="0">
                <a:effectLst/>
                <a:latin typeface="Arial" panose="020B0604020202020204" pitchFamily="34" charset="0"/>
                <a:ea typeface="游明朝" panose="02020400000000000000" pitchFamily="18" charset="-128"/>
                <a:cs typeface="Arial" panose="020B0604020202020204" pitchFamily="34" charset="0"/>
              </a:rPr>
              <a:t>started a direct sales business and carried out large-scale advertising. Initially, advertising expenses were a </a:t>
            </a:r>
          </a:p>
          <a:p>
            <a:pPr algn="just"/>
            <a:r>
              <a:rPr lang="en-US" altLang="ja-JP" sz="1400" kern="100" dirty="0">
                <a:latin typeface="Arial" panose="020B0604020202020204" pitchFamily="34" charset="0"/>
                <a:ea typeface="游明朝" panose="02020400000000000000" pitchFamily="18" charset="-128"/>
                <a:cs typeface="Arial" panose="020B0604020202020204" pitchFamily="34" charset="0"/>
              </a:rPr>
              <a:t>    </a:t>
            </a:r>
            <a:r>
              <a:rPr lang="en-US" altLang="ja-JP" sz="1400" kern="100" dirty="0">
                <a:effectLst/>
                <a:latin typeface="Arial" panose="020B0604020202020204" pitchFamily="34" charset="0"/>
                <a:ea typeface="游明朝" panose="02020400000000000000" pitchFamily="18" charset="-128"/>
                <a:cs typeface="Arial" panose="020B0604020202020204" pitchFamily="34" charset="0"/>
              </a:rPr>
              <a:t>factor in lowering profits, </a:t>
            </a:r>
            <a:r>
              <a:rPr lang="en-US" altLang="ja-JP" sz="1400" dirty="0">
                <a:latin typeface="Arial" panose="020B0604020202020204" pitchFamily="34" charset="0"/>
                <a:cs typeface="Arial" panose="020B0604020202020204" pitchFamily="34" charset="0"/>
              </a:rPr>
              <a:t>but within the whole financial year contributed with growth to profits.</a:t>
            </a:r>
            <a:endParaRPr lang="ja-JP" altLang="ja-JP" sz="1400" dirty="0">
              <a:latin typeface="Arial" panose="020B0604020202020204" pitchFamily="34" charset="0"/>
              <a:cs typeface="Arial" panose="020B0604020202020204" pitchFamily="34" charset="0"/>
            </a:endParaRPr>
          </a:p>
          <a:p>
            <a:pPr algn="just"/>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p:txBody>
      </p:sp>
      <p:sp>
        <p:nvSpPr>
          <p:cNvPr id="11" name="Rectangle 2"/>
          <p:cNvSpPr txBox="1">
            <a:spLocks noChangeArrowheads="1"/>
          </p:cNvSpPr>
          <p:nvPr/>
        </p:nvSpPr>
        <p:spPr bwMode="auto">
          <a:xfrm>
            <a:off x="271463" y="144463"/>
            <a:ext cx="8283575" cy="620712"/>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pPr algn="just"/>
            <a:r>
              <a:rPr lang="en-US" altLang="ja-JP" sz="2100" kern="100" dirty="0">
                <a:solidFill>
                  <a:schemeClr val="tx1"/>
                </a:solidFill>
                <a:effectLst/>
                <a:latin typeface="Arial" panose="020B0604020202020204" pitchFamily="34" charset="0"/>
                <a:ea typeface="游明朝" panose="02020400000000000000" pitchFamily="18" charset="-128"/>
                <a:cs typeface="Times New Roman" panose="02020603050405020304" pitchFamily="18" charset="0"/>
              </a:rPr>
              <a:t>Topics: FY2020 Review</a:t>
            </a:r>
            <a:endParaRPr lang="ja-JP" altLang="ja-JP" sz="2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 name="矢印: 右 1">
            <a:extLst>
              <a:ext uri="{FF2B5EF4-FFF2-40B4-BE49-F238E27FC236}">
                <a16:creationId xmlns:a16="http://schemas.microsoft.com/office/drawing/2014/main" id="{1D5E7F15-0115-4616-B6B5-AB9B1EF7145B}"/>
              </a:ext>
            </a:extLst>
          </p:cNvPr>
          <p:cNvSpPr/>
          <p:nvPr/>
        </p:nvSpPr>
        <p:spPr bwMode="auto">
          <a:xfrm>
            <a:off x="7398353" y="3408771"/>
            <a:ext cx="2024711" cy="1156885"/>
          </a:xfrm>
          <a:prstGeom prst="rightArrow">
            <a:avLst/>
          </a:prstGeom>
          <a:solidFill>
            <a:srgbClr val="5096C8"/>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buClr>
                <a:srgbClr val="FFFFFF"/>
              </a:buClr>
            </a:pPr>
            <a:r>
              <a:rPr lang="en-US" altLang="ja-JP" sz="2000" dirty="0">
                <a:latin typeface="メイリオ" panose="020B0604030504040204" pitchFamily="50" charset="-128"/>
                <a:ea typeface="メイリオ" panose="020B0604030504040204" pitchFamily="50" charset="-128"/>
              </a:rPr>
              <a:t>Q4</a:t>
            </a:r>
            <a:endParaRPr lang="ja-JP" altLang="en-US" sz="20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4A4B134F-D28E-40AC-A2B1-EE6B79F0C0DB}"/>
              </a:ext>
            </a:extLst>
          </p:cNvPr>
          <p:cNvSpPr txBox="1"/>
          <p:nvPr/>
        </p:nvSpPr>
        <p:spPr bwMode="auto">
          <a:xfrm>
            <a:off x="4890824" y="2464399"/>
            <a:ext cx="4464496" cy="1273032"/>
          </a:xfrm>
          <a:prstGeom prst="rect">
            <a:avLst/>
          </a:prstGeom>
          <a:noFill/>
          <a:ln>
            <a:noFill/>
          </a:ln>
        </p:spPr>
        <p:txBody>
          <a:bodyPr wrap="square" lIns="0" tIns="72000" rIns="0" bIns="0" rtlCol="0" anchor="ctr">
            <a:spAutoFit/>
          </a:bodyPr>
          <a:lstStyle/>
          <a:p>
            <a:pPr algn="l" eaLnBrk="1" hangingPunct="1">
              <a:buClr>
                <a:srgbClr val="62AE33"/>
              </a:buClr>
            </a:pPr>
            <a:r>
              <a:rPr lang="en-US" altLang="ja-JP" sz="1600" u="sng" dirty="0">
                <a:solidFill>
                  <a:srgbClr val="FF0000"/>
                </a:solidFill>
                <a:latin typeface="Arial" panose="020B0604020202020204" pitchFamily="34" charset="0"/>
                <a:ea typeface="メイリオ" panose="020B0604030504040204" pitchFamily="50" charset="-128"/>
                <a:cs typeface="Arial" panose="020B0604020202020204" pitchFamily="34" charset="0"/>
              </a:rPr>
              <a:t>January 2020: </a:t>
            </a:r>
            <a:r>
              <a:rPr lang="en-US" altLang="ja-JP" sz="1600" u="sng" kern="100" dirty="0">
                <a:solidFill>
                  <a:srgbClr val="FF0000"/>
                </a:solidFill>
                <a:effectLst/>
                <a:latin typeface="Arial" panose="020B0604020202020204" pitchFamily="34" charset="0"/>
                <a:ea typeface="游明朝" panose="02020400000000000000" pitchFamily="18" charset="-128"/>
                <a:cs typeface="Arial" panose="020B0604020202020204" pitchFamily="34" charset="0"/>
              </a:rPr>
              <a:t>Listing shifted to the Tokyo Stock Exchange, First Section</a:t>
            </a:r>
            <a:endParaRPr lang="ja-JP" altLang="ja-JP" sz="1600" u="sng" kern="100" dirty="0">
              <a:solidFill>
                <a:srgbClr val="FF0000"/>
              </a:solidFill>
              <a:effectLst/>
              <a:latin typeface="Arial" panose="020B0604020202020204" pitchFamily="34" charset="0"/>
              <a:ea typeface="游明朝" panose="02020400000000000000" pitchFamily="18" charset="-128"/>
              <a:cs typeface="Arial" panose="020B0604020202020204" pitchFamily="34" charset="0"/>
            </a:endParaRPr>
          </a:p>
          <a:p>
            <a:pPr algn="l">
              <a:buClr>
                <a:srgbClr val="62AE33"/>
              </a:buClr>
            </a:pPr>
            <a:r>
              <a:rPr lang="en-US" altLang="ja-JP" sz="1400" kern="100" dirty="0">
                <a:effectLst/>
                <a:latin typeface="Arial" panose="020B0604020202020204" pitchFamily="34" charset="0"/>
                <a:ea typeface="游明朝" panose="02020400000000000000" pitchFamily="18" charset="-128"/>
                <a:cs typeface="Arial" panose="020B0604020202020204" pitchFamily="34" charset="0"/>
              </a:rPr>
              <a:t>Expectations to acquire human resources who will lead the future of the company</a:t>
            </a:r>
            <a:endParaRPr lang="ja-JP" altLang="ja-JP" sz="1400" kern="100" dirty="0">
              <a:effectLst/>
              <a:latin typeface="Arial" panose="020B0604020202020204" pitchFamily="34" charset="0"/>
              <a:ea typeface="游明朝" panose="02020400000000000000" pitchFamily="18" charset="-128"/>
              <a:cs typeface="Arial" panose="020B0604020202020204" pitchFamily="34" charset="0"/>
            </a:endParaRPr>
          </a:p>
          <a:p>
            <a:pPr algn="l" eaLnBrk="1" hangingPunct="1">
              <a:buClr>
                <a:srgbClr val="62AE33"/>
              </a:buClr>
            </a:pPr>
            <a:endParaRPr lang="ja-JP" altLang="ja-JP" sz="1800" dirty="0">
              <a:latin typeface="Arial" panose="020B0604020202020204" pitchFamily="34" charset="0"/>
              <a:ea typeface="メイリオ" panose="020B0604030504040204" pitchFamily="50" charset="-128"/>
              <a:cs typeface="Arial" panose="020B0604020202020204" pitchFamily="34" charset="0"/>
            </a:endParaRPr>
          </a:p>
        </p:txBody>
      </p:sp>
      <p:sp>
        <p:nvSpPr>
          <p:cNvPr id="17" name="テキスト ボックス 16">
            <a:extLst>
              <a:ext uri="{FF2B5EF4-FFF2-40B4-BE49-F238E27FC236}">
                <a16:creationId xmlns:a16="http://schemas.microsoft.com/office/drawing/2014/main" id="{83619E6A-2BBA-4872-BCE1-055C18E2B4DA}"/>
              </a:ext>
            </a:extLst>
          </p:cNvPr>
          <p:cNvSpPr txBox="1"/>
          <p:nvPr/>
        </p:nvSpPr>
        <p:spPr bwMode="auto">
          <a:xfrm>
            <a:off x="470760" y="4632766"/>
            <a:ext cx="6858504" cy="749812"/>
          </a:xfrm>
          <a:prstGeom prst="rect">
            <a:avLst/>
          </a:prstGeom>
          <a:noFill/>
          <a:ln>
            <a:noFill/>
          </a:ln>
        </p:spPr>
        <p:txBody>
          <a:bodyPr wrap="square" lIns="0" tIns="72000" rIns="0" bIns="0" rtlCol="0" anchor="ctr">
            <a:spAutoFit/>
          </a:bodyPr>
          <a:lstStyle/>
          <a:p>
            <a:pPr algn="l" eaLnBrk="1" hangingPunct="1">
              <a:buClr>
                <a:srgbClr val="62AE33"/>
              </a:buClr>
            </a:pPr>
            <a:r>
              <a:rPr lang="en-US" altLang="ja-JP" sz="1600" u="sng" dirty="0">
                <a:solidFill>
                  <a:srgbClr val="FF0000"/>
                </a:solidFill>
                <a:latin typeface="Arial" panose="020B0604020202020204" pitchFamily="34" charset="0"/>
                <a:ea typeface="メイリオ" panose="020B0604030504040204" pitchFamily="50" charset="-128"/>
                <a:cs typeface="Arial" panose="020B0604020202020204" pitchFamily="34" charset="0"/>
              </a:rPr>
              <a:t>April 2020:</a:t>
            </a:r>
            <a:r>
              <a:rPr lang="ja-JP" altLang="en-US" sz="1600" u="sng" dirty="0">
                <a:solidFill>
                  <a:srgbClr val="FF0000"/>
                </a:solidFill>
                <a:latin typeface="Arial" panose="020B0604020202020204" pitchFamily="34" charset="0"/>
                <a:ea typeface="メイリオ" panose="020B0604030504040204" pitchFamily="50" charset="-128"/>
                <a:cs typeface="Arial" panose="020B0604020202020204" pitchFamily="34" charset="0"/>
              </a:rPr>
              <a:t> </a:t>
            </a:r>
            <a:r>
              <a:rPr lang="en-US" altLang="ja-JP" sz="1600" u="sng" dirty="0">
                <a:solidFill>
                  <a:srgbClr val="FF0000"/>
                </a:solidFill>
                <a:latin typeface="Arial" panose="020B0604020202020204" pitchFamily="34" charset="0"/>
                <a:ea typeface="メイリオ" panose="020B0604030504040204" pitchFamily="50" charset="-128"/>
                <a:cs typeface="Arial" panose="020B0604020202020204" pitchFamily="34" charset="0"/>
              </a:rPr>
              <a:t>Started selling “</a:t>
            </a:r>
            <a:r>
              <a:rPr lang="en-US" altLang="ja-JP" sz="1600" u="sng" dirty="0" err="1">
                <a:solidFill>
                  <a:srgbClr val="FF0000"/>
                </a:solidFill>
                <a:latin typeface="Arial" panose="020B0604020202020204" pitchFamily="34" charset="0"/>
                <a:ea typeface="メイリオ" panose="020B0604030504040204" pitchFamily="50" charset="-128"/>
                <a:cs typeface="Arial" panose="020B0604020202020204" pitchFamily="34" charset="0"/>
              </a:rPr>
              <a:t>Kodawari</a:t>
            </a:r>
            <a:r>
              <a:rPr lang="en-US" altLang="ja-JP" sz="1600" u="sng" dirty="0">
                <a:solidFill>
                  <a:srgbClr val="FF0000"/>
                </a:solidFill>
                <a:latin typeface="Arial" panose="020B0604020202020204" pitchFamily="34" charset="0"/>
                <a:ea typeface="メイリオ" panose="020B0604030504040204" pitchFamily="50" charset="-128"/>
                <a:cs typeface="Arial" panose="020B0604020202020204" pitchFamily="34" charset="0"/>
              </a:rPr>
              <a:t> Chef”, a frozen </a:t>
            </a:r>
            <a:r>
              <a:rPr lang="en-US" altLang="ja-JP" sz="1600" u="sng" dirty="0" smtClean="0">
                <a:solidFill>
                  <a:srgbClr val="FF0000"/>
                </a:solidFill>
                <a:latin typeface="Arial" panose="020B0604020202020204" pitchFamily="34" charset="0"/>
                <a:ea typeface="メイリオ" panose="020B0604030504040204" pitchFamily="50" charset="-128"/>
                <a:cs typeface="Arial" panose="020B0604020202020204" pitchFamily="34" charset="0"/>
              </a:rPr>
              <a:t>food-packs</a:t>
            </a:r>
            <a:r>
              <a:rPr lang="en-US" altLang="ja-JP" sz="1600" u="sng" dirty="0" smtClean="0">
                <a:solidFill>
                  <a:srgbClr val="FF0000"/>
                </a:solidFill>
                <a:latin typeface="Arial" panose="020B0604020202020204" pitchFamily="34" charset="0"/>
                <a:ea typeface="メイリオ" panose="020B0604030504040204" pitchFamily="50" charset="-128"/>
                <a:cs typeface="Arial" panose="020B0604020202020204" pitchFamily="34" charset="0"/>
              </a:rPr>
              <a:t> </a:t>
            </a:r>
            <a:r>
              <a:rPr lang="en-US" altLang="ja-JP" sz="1600" u="sng" dirty="0">
                <a:solidFill>
                  <a:srgbClr val="FF0000"/>
                </a:solidFill>
                <a:latin typeface="Arial" panose="020B0604020202020204" pitchFamily="34" charset="0"/>
                <a:ea typeface="メイリオ" panose="020B0604030504040204" pitchFamily="50" charset="-128"/>
                <a:cs typeface="Arial" panose="020B0604020202020204" pitchFamily="34" charset="0"/>
              </a:rPr>
              <a:t>for facilities</a:t>
            </a:r>
          </a:p>
          <a:p>
            <a:pPr algn="just"/>
            <a:r>
              <a:rPr lang="en-US" altLang="ja-JP" sz="1400" kern="100" dirty="0">
                <a:effectLst/>
                <a:latin typeface="Arial" panose="020B0604020202020204" pitchFamily="34" charset="0"/>
                <a:ea typeface="游明朝" panose="02020400000000000000" pitchFamily="18" charset="-128"/>
                <a:cs typeface="Times New Roman" panose="02020603050405020304" pitchFamily="18" charset="0"/>
              </a:rPr>
              <a:t>We developed a fully cooked frozen </a:t>
            </a:r>
            <a:r>
              <a:rPr lang="en-US" altLang="ja-JP" sz="1400" kern="100" dirty="0" smtClean="0">
                <a:effectLst/>
                <a:latin typeface="Arial" panose="020B0604020202020204" pitchFamily="34" charset="0"/>
                <a:ea typeface="游明朝" panose="02020400000000000000" pitchFamily="18" charset="-128"/>
                <a:cs typeface="Times New Roman" panose="02020603050405020304" pitchFamily="18" charset="0"/>
              </a:rPr>
              <a:t>food-packs </a:t>
            </a:r>
            <a:r>
              <a:rPr lang="en-US" altLang="ja-JP" sz="1400" kern="100" dirty="0">
                <a:effectLst/>
                <a:latin typeface="Arial" panose="020B0604020202020204" pitchFamily="34" charset="0"/>
                <a:ea typeface="游明朝" panose="02020400000000000000" pitchFamily="18" charset="-128"/>
                <a:cs typeface="Times New Roman" panose="02020603050405020304" pitchFamily="18" charset="0"/>
              </a:rPr>
              <a:t>product that is storable for a long period of time as well as adjustable to a sudden change of quantity</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17A25E52-45D9-42FF-882A-39A2B974FE9D}"/>
              </a:ext>
            </a:extLst>
          </p:cNvPr>
          <p:cNvSpPr txBox="1"/>
          <p:nvPr/>
        </p:nvSpPr>
        <p:spPr bwMode="auto">
          <a:xfrm>
            <a:off x="4550277" y="5673971"/>
            <a:ext cx="4805044" cy="749812"/>
          </a:xfrm>
          <a:prstGeom prst="rect">
            <a:avLst/>
          </a:prstGeom>
          <a:noFill/>
          <a:ln>
            <a:noFill/>
          </a:ln>
        </p:spPr>
        <p:txBody>
          <a:bodyPr wrap="square" lIns="0" tIns="72000" rIns="0" bIns="0" rtlCol="0" anchor="ctr">
            <a:spAutoFit/>
          </a:bodyPr>
          <a:lstStyle/>
          <a:p>
            <a:pPr algn="l" eaLnBrk="1" hangingPunct="1">
              <a:buClr>
                <a:srgbClr val="62AE33"/>
              </a:buClr>
            </a:pPr>
            <a:r>
              <a:rPr lang="en-US" altLang="ja-JP" sz="1600" u="sng" dirty="0">
                <a:solidFill>
                  <a:srgbClr val="FF0000"/>
                </a:solidFill>
                <a:latin typeface="Arial" panose="020B0604020202020204" pitchFamily="34" charset="0"/>
                <a:ea typeface="メイリオ" panose="020B0604030504040204" pitchFamily="50" charset="-128"/>
                <a:cs typeface="Arial" panose="020B0604020202020204" pitchFamily="34" charset="0"/>
              </a:rPr>
              <a:t>July 2020: Acquired ”FSSC 22000” certification</a:t>
            </a:r>
          </a:p>
          <a:p>
            <a:pPr algn="just"/>
            <a:r>
              <a:rPr lang="en-US" altLang="ja-JP" sz="1400" kern="100" dirty="0">
                <a:effectLst/>
                <a:latin typeface="Arial" panose="020B0604020202020204" pitchFamily="34" charset="0"/>
                <a:ea typeface="游明朝" panose="02020400000000000000" pitchFamily="18" charset="-128"/>
                <a:cs typeface="Times New Roman" panose="02020603050405020304" pitchFamily="18" charset="0"/>
              </a:rPr>
              <a:t>Acquired international standards for food safety management system at our factory (Kanto region factory)</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6" name="直線矢印コネクタ 5">
            <a:extLst>
              <a:ext uri="{FF2B5EF4-FFF2-40B4-BE49-F238E27FC236}">
                <a16:creationId xmlns:a16="http://schemas.microsoft.com/office/drawing/2014/main" id="{55CCAC55-1DF3-49CD-8C90-20EABAFD5B24}"/>
              </a:ext>
            </a:extLst>
          </p:cNvPr>
          <p:cNvCxnSpPr>
            <a:cxnSpLocks/>
          </p:cNvCxnSpPr>
          <p:nvPr/>
        </p:nvCxnSpPr>
        <p:spPr bwMode="auto">
          <a:xfrm flipV="1">
            <a:off x="587642" y="1124744"/>
            <a:ext cx="0" cy="2562736"/>
          </a:xfrm>
          <a:prstGeom prst="straightConnector1">
            <a:avLst/>
          </a:prstGeom>
          <a:noFill/>
          <a:ln w="41275" cap="flat" cmpd="sng" algn="ctr">
            <a:solidFill>
              <a:schemeClr val="tx1"/>
            </a:solidFill>
            <a:prstDash val="solid"/>
            <a:round/>
            <a:headEnd type="none" w="med" len="med"/>
            <a:tailEnd type="triangle"/>
          </a:ln>
          <a:effectLst/>
        </p:spPr>
      </p:cxnSp>
      <p:cxnSp>
        <p:nvCxnSpPr>
          <p:cNvPr id="20" name="直線矢印コネクタ 19">
            <a:extLst>
              <a:ext uri="{FF2B5EF4-FFF2-40B4-BE49-F238E27FC236}">
                <a16:creationId xmlns:a16="http://schemas.microsoft.com/office/drawing/2014/main" id="{0B9C01DE-BF07-42DA-9E80-FB7ADF443DFD}"/>
              </a:ext>
            </a:extLst>
          </p:cNvPr>
          <p:cNvCxnSpPr>
            <a:cxnSpLocks/>
          </p:cNvCxnSpPr>
          <p:nvPr/>
        </p:nvCxnSpPr>
        <p:spPr bwMode="auto">
          <a:xfrm flipV="1">
            <a:off x="4246792" y="2753360"/>
            <a:ext cx="599528" cy="934121"/>
          </a:xfrm>
          <a:prstGeom prst="straightConnector1">
            <a:avLst/>
          </a:prstGeom>
          <a:noFill/>
          <a:ln w="41275" cap="flat" cmpd="sng" algn="ctr">
            <a:solidFill>
              <a:schemeClr val="tx1"/>
            </a:solidFill>
            <a:prstDash val="solid"/>
            <a:round/>
            <a:headEnd type="none" w="med" len="med"/>
            <a:tailEnd type="triangle"/>
          </a:ln>
          <a:effectLst/>
        </p:spPr>
      </p:cxnSp>
      <p:sp>
        <p:nvSpPr>
          <p:cNvPr id="23" name="テキスト ボックス 22">
            <a:extLst>
              <a:ext uri="{FF2B5EF4-FFF2-40B4-BE49-F238E27FC236}">
                <a16:creationId xmlns:a16="http://schemas.microsoft.com/office/drawing/2014/main" id="{F9854ABE-C82C-405E-B5DC-553357F66672}"/>
              </a:ext>
            </a:extLst>
          </p:cNvPr>
          <p:cNvSpPr txBox="1"/>
          <p:nvPr/>
        </p:nvSpPr>
        <p:spPr bwMode="auto">
          <a:xfrm>
            <a:off x="5295190" y="3394299"/>
            <a:ext cx="1042974" cy="688256"/>
          </a:xfrm>
          <a:prstGeom prst="rect">
            <a:avLst/>
          </a:prstGeom>
          <a:noFill/>
          <a:ln>
            <a:noFill/>
          </a:ln>
        </p:spPr>
        <p:txBody>
          <a:bodyPr wrap="square" lIns="0" tIns="72000" rIns="0" bIns="0" rtlCol="0" anchor="ctr">
            <a:spAutoFit/>
          </a:bodyPr>
          <a:lstStyle/>
          <a:p>
            <a:pPr algn="l" eaLnBrk="1" hangingPunct="1">
              <a:buClr>
                <a:srgbClr val="62AE33"/>
              </a:buClr>
            </a:pPr>
            <a:endParaRPr lang="en-US" altLang="ja-JP" sz="2000" dirty="0">
              <a:latin typeface="メイリオ" panose="020B0604030504040204" pitchFamily="50" charset="-128"/>
              <a:ea typeface="メイリオ" panose="020B0604030504040204" pitchFamily="50" charset="-128"/>
              <a:cs typeface="メイリオ" pitchFamily="50" charset="-128"/>
            </a:endParaRPr>
          </a:p>
          <a:p>
            <a:pPr algn="l" eaLnBrk="1" hangingPunct="1">
              <a:buClr>
                <a:srgbClr val="62AE33"/>
              </a:buClr>
            </a:pPr>
            <a:endParaRPr lang="en-US" altLang="ja-JP" sz="2000" dirty="0">
              <a:latin typeface="メイリオ" panose="020B0604030504040204" pitchFamily="50" charset="-128"/>
              <a:ea typeface="メイリオ" panose="020B0604030504040204" pitchFamily="50" charset="-128"/>
              <a:cs typeface="メイリオ" pitchFamily="50" charset="-128"/>
            </a:endParaRPr>
          </a:p>
        </p:txBody>
      </p:sp>
      <p:cxnSp>
        <p:nvCxnSpPr>
          <p:cNvPr id="24" name="直線矢印コネクタ 23">
            <a:extLst>
              <a:ext uri="{FF2B5EF4-FFF2-40B4-BE49-F238E27FC236}">
                <a16:creationId xmlns:a16="http://schemas.microsoft.com/office/drawing/2014/main" id="{9FD25FF1-7FAE-41F5-969C-BF5B4EC3A035}"/>
              </a:ext>
            </a:extLst>
          </p:cNvPr>
          <p:cNvCxnSpPr>
            <a:cxnSpLocks/>
            <a:stCxn id="22" idx="2"/>
          </p:cNvCxnSpPr>
          <p:nvPr/>
        </p:nvCxnSpPr>
        <p:spPr bwMode="auto">
          <a:xfrm flipH="1">
            <a:off x="3894100" y="4270621"/>
            <a:ext cx="2077338" cy="382515"/>
          </a:xfrm>
          <a:prstGeom prst="straightConnector1">
            <a:avLst/>
          </a:prstGeom>
          <a:noFill/>
          <a:ln w="41275" cap="flat" cmpd="sng" algn="ctr">
            <a:solidFill>
              <a:schemeClr val="tx1"/>
            </a:solidFill>
            <a:prstDash val="solid"/>
            <a:round/>
            <a:headEnd type="none" w="med" len="med"/>
            <a:tailEnd type="triangle"/>
          </a:ln>
          <a:effectLst/>
        </p:spPr>
      </p:cxnSp>
      <p:sp>
        <p:nvSpPr>
          <p:cNvPr id="37" name="テキスト ボックス 36">
            <a:extLst>
              <a:ext uri="{FF2B5EF4-FFF2-40B4-BE49-F238E27FC236}">
                <a16:creationId xmlns:a16="http://schemas.microsoft.com/office/drawing/2014/main" id="{B867215F-F757-4F66-82E1-2A36FDBA0703}"/>
              </a:ext>
            </a:extLst>
          </p:cNvPr>
          <p:cNvSpPr txBox="1"/>
          <p:nvPr/>
        </p:nvSpPr>
        <p:spPr bwMode="auto">
          <a:xfrm>
            <a:off x="8214317" y="3392486"/>
            <a:ext cx="1042974" cy="688256"/>
          </a:xfrm>
          <a:prstGeom prst="rect">
            <a:avLst/>
          </a:prstGeom>
          <a:noFill/>
          <a:ln>
            <a:noFill/>
          </a:ln>
        </p:spPr>
        <p:txBody>
          <a:bodyPr wrap="square" lIns="0" tIns="72000" rIns="0" bIns="0" rtlCol="0" anchor="ctr">
            <a:spAutoFit/>
          </a:bodyPr>
          <a:lstStyle/>
          <a:p>
            <a:pPr algn="l" eaLnBrk="1" hangingPunct="1">
              <a:buClr>
                <a:srgbClr val="62AE33"/>
              </a:buClr>
            </a:pPr>
            <a:endParaRPr lang="en-US" altLang="ja-JP" sz="2000" dirty="0">
              <a:latin typeface="メイリオ" panose="020B0604030504040204" pitchFamily="50" charset="-128"/>
              <a:ea typeface="メイリオ" panose="020B0604030504040204" pitchFamily="50" charset="-128"/>
              <a:cs typeface="メイリオ" pitchFamily="50" charset="-128"/>
            </a:endParaRPr>
          </a:p>
          <a:p>
            <a:pPr algn="l" eaLnBrk="1" hangingPunct="1">
              <a:buClr>
                <a:srgbClr val="62AE33"/>
              </a:buClr>
            </a:pPr>
            <a:endParaRPr lang="en-US" altLang="ja-JP" sz="2000" dirty="0">
              <a:latin typeface="メイリオ" panose="020B0604030504040204" pitchFamily="50" charset="-128"/>
              <a:ea typeface="メイリオ" panose="020B0604030504040204" pitchFamily="50" charset="-128"/>
              <a:cs typeface="メイリオ" pitchFamily="50" charset="-128"/>
            </a:endParaRPr>
          </a:p>
        </p:txBody>
      </p:sp>
      <p:cxnSp>
        <p:nvCxnSpPr>
          <p:cNvPr id="40" name="直線矢印コネクタ 39">
            <a:extLst>
              <a:ext uri="{FF2B5EF4-FFF2-40B4-BE49-F238E27FC236}">
                <a16:creationId xmlns:a16="http://schemas.microsoft.com/office/drawing/2014/main" id="{7125BCAE-961F-4190-9370-52C8A95462DA}"/>
              </a:ext>
            </a:extLst>
          </p:cNvPr>
          <p:cNvCxnSpPr>
            <a:cxnSpLocks/>
            <a:endCxn id="19" idx="0"/>
          </p:cNvCxnSpPr>
          <p:nvPr/>
        </p:nvCxnSpPr>
        <p:spPr bwMode="auto">
          <a:xfrm flipH="1">
            <a:off x="6952799" y="4270621"/>
            <a:ext cx="1261522" cy="1403350"/>
          </a:xfrm>
          <a:prstGeom prst="straightConnector1">
            <a:avLst/>
          </a:prstGeom>
          <a:noFill/>
          <a:ln w="41275" cap="flat" cmpd="sng" algn="ctr">
            <a:solidFill>
              <a:schemeClr val="tx1"/>
            </a:solidFill>
            <a:prstDash val="solid"/>
            <a:round/>
            <a:headEnd type="none" w="med" len="med"/>
            <a:tailEnd type="triangle"/>
          </a:ln>
          <a:effectLst/>
        </p:spPr>
      </p:cxnSp>
      <p:pic>
        <p:nvPicPr>
          <p:cNvPr id="4" name="図 3">
            <a:extLst>
              <a:ext uri="{FF2B5EF4-FFF2-40B4-BE49-F238E27FC236}">
                <a16:creationId xmlns:a16="http://schemas.microsoft.com/office/drawing/2014/main" id="{8407C621-5261-4BFD-B91B-2762FA13B8B2}"/>
              </a:ext>
            </a:extLst>
          </p:cNvPr>
          <p:cNvPicPr preferRelativeResize="0">
            <a:picLocks noChangeAspect="1"/>
          </p:cNvPicPr>
          <p:nvPr/>
        </p:nvPicPr>
        <p:blipFill>
          <a:blip r:embed="rId2"/>
          <a:stretch>
            <a:fillRect/>
          </a:stretch>
        </p:blipFill>
        <p:spPr>
          <a:xfrm>
            <a:off x="665871" y="5499928"/>
            <a:ext cx="3600000" cy="1198840"/>
          </a:xfrm>
          <a:prstGeom prst="rect">
            <a:avLst/>
          </a:prstGeom>
        </p:spPr>
      </p:pic>
      <p:sp>
        <p:nvSpPr>
          <p:cNvPr id="8" name="矢印: 五方向 7">
            <a:extLst>
              <a:ext uri="{FF2B5EF4-FFF2-40B4-BE49-F238E27FC236}">
                <a16:creationId xmlns:a16="http://schemas.microsoft.com/office/drawing/2014/main" id="{D3401019-2ADD-47F5-B42E-025CE3B620E2}"/>
              </a:ext>
            </a:extLst>
          </p:cNvPr>
          <p:cNvSpPr/>
          <p:nvPr/>
        </p:nvSpPr>
        <p:spPr bwMode="auto">
          <a:xfrm>
            <a:off x="482936" y="3687479"/>
            <a:ext cx="2024711" cy="575049"/>
          </a:xfrm>
          <a:prstGeom prst="homePlate">
            <a:avLst/>
          </a:prstGeom>
          <a:solidFill>
            <a:srgbClr val="5096C8"/>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r>
              <a:rPr kumimoji="1" lang="en-US" altLang="ja-JP" sz="2000" b="0" i="0" u="none" strike="noStrike" cap="none" normalizeH="0" baseline="0" dirty="0">
                <a:ln>
                  <a:noFill/>
                </a:ln>
                <a:effectLst/>
                <a:latin typeface="メイリオ" panose="020B0604030504040204" pitchFamily="50" charset="-128"/>
                <a:ea typeface="メイリオ" panose="020B0604030504040204" pitchFamily="50" charset="-128"/>
              </a:rPr>
              <a:t>Q1</a:t>
            </a:r>
            <a:endParaRPr kumimoji="1" lang="ja-JP" altLang="en-US" sz="2000" b="0" i="0" u="none" strike="noStrike" cap="none" normalizeH="0" baseline="0" dirty="0">
              <a:ln>
                <a:noFill/>
              </a:ln>
              <a:effectLst/>
              <a:latin typeface="メイリオ" panose="020B0604030504040204" pitchFamily="50" charset="-128"/>
              <a:ea typeface="メイリオ" panose="020B0604030504040204" pitchFamily="50" charset="-128"/>
            </a:endParaRPr>
          </a:p>
        </p:txBody>
      </p:sp>
      <p:sp>
        <p:nvSpPr>
          <p:cNvPr id="21" name="矢印: 五方向 20">
            <a:extLst>
              <a:ext uri="{FF2B5EF4-FFF2-40B4-BE49-F238E27FC236}">
                <a16:creationId xmlns:a16="http://schemas.microsoft.com/office/drawing/2014/main" id="{0805D662-405E-4549-8E8F-12FCA7ABAEAA}"/>
              </a:ext>
            </a:extLst>
          </p:cNvPr>
          <p:cNvSpPr/>
          <p:nvPr/>
        </p:nvSpPr>
        <p:spPr bwMode="auto">
          <a:xfrm>
            <a:off x="2773659" y="3690271"/>
            <a:ext cx="2024711" cy="575049"/>
          </a:xfrm>
          <a:prstGeom prst="homePlate">
            <a:avLst/>
          </a:prstGeom>
          <a:solidFill>
            <a:srgbClr val="5096C8"/>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r>
              <a:rPr lang="en-US" altLang="ja-JP" sz="2000" dirty="0">
                <a:latin typeface="メイリオ" panose="020B0604030504040204" pitchFamily="50" charset="-128"/>
                <a:ea typeface="メイリオ" panose="020B0604030504040204" pitchFamily="50" charset="-128"/>
              </a:rPr>
              <a:t>Q2</a:t>
            </a:r>
            <a:endParaRPr kumimoji="1" lang="ja-JP" altLang="en-US" sz="2000" b="0" i="0" u="none" strike="noStrike" cap="none" normalizeH="0" baseline="0" dirty="0">
              <a:ln>
                <a:noFill/>
              </a:ln>
              <a:effectLst/>
              <a:latin typeface="メイリオ" panose="020B0604030504040204" pitchFamily="50" charset="-128"/>
              <a:ea typeface="メイリオ" panose="020B0604030504040204" pitchFamily="50" charset="-128"/>
            </a:endParaRPr>
          </a:p>
        </p:txBody>
      </p:sp>
      <p:sp>
        <p:nvSpPr>
          <p:cNvPr id="22" name="矢印: 五方向 21">
            <a:extLst>
              <a:ext uri="{FF2B5EF4-FFF2-40B4-BE49-F238E27FC236}">
                <a16:creationId xmlns:a16="http://schemas.microsoft.com/office/drawing/2014/main" id="{7FDEADA1-D6F9-4615-BA8F-05D0DCAEAB1A}"/>
              </a:ext>
            </a:extLst>
          </p:cNvPr>
          <p:cNvSpPr/>
          <p:nvPr/>
        </p:nvSpPr>
        <p:spPr bwMode="auto">
          <a:xfrm>
            <a:off x="5102845" y="3695572"/>
            <a:ext cx="2024711" cy="575049"/>
          </a:xfrm>
          <a:prstGeom prst="homePlate">
            <a:avLst/>
          </a:prstGeom>
          <a:solidFill>
            <a:srgbClr val="5096C8"/>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buClr>
                <a:srgbClr val="FFFFFF"/>
              </a:buClr>
            </a:pPr>
            <a:r>
              <a:rPr lang="en-US" altLang="ja-JP" sz="2000" dirty="0">
                <a:latin typeface="メイリオ" panose="020B0604030504040204" pitchFamily="50" charset="-128"/>
                <a:ea typeface="メイリオ" panose="020B0604030504040204" pitchFamily="50" charset="-128"/>
              </a:rPr>
              <a:t>Q3</a:t>
            </a:r>
            <a:endParaRPr lang="ja-JP" altLang="en-US" sz="2000"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34B690BB-38A2-4EFF-B1FF-92441116994C}"/>
              </a:ext>
            </a:extLst>
          </p:cNvPr>
          <p:cNvPicPr preferRelativeResize="0">
            <a:picLocks noChangeAspect="1"/>
          </p:cNvPicPr>
          <p:nvPr/>
        </p:nvPicPr>
        <p:blipFill>
          <a:blip r:embed="rId3"/>
          <a:stretch>
            <a:fillRect/>
          </a:stretch>
        </p:blipFill>
        <p:spPr>
          <a:xfrm>
            <a:off x="716323" y="2027931"/>
            <a:ext cx="3530469" cy="1584000"/>
          </a:xfrm>
          <a:prstGeom prst="rect">
            <a:avLst/>
          </a:prstGeom>
        </p:spPr>
      </p:pic>
    </p:spTree>
    <p:extLst>
      <p:ext uri="{BB962C8B-B14F-4D97-AF65-F5344CB8AC3E}">
        <p14:creationId xmlns:p14="http://schemas.microsoft.com/office/powerpoint/2010/main" val="666264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bwMode="auto">
          <a:xfrm>
            <a:off x="510187" y="869361"/>
            <a:ext cx="8835302" cy="2227139"/>
          </a:xfrm>
          <a:prstGeom prst="rect">
            <a:avLst/>
          </a:prstGeom>
          <a:noFill/>
          <a:ln>
            <a:noFill/>
          </a:ln>
        </p:spPr>
        <p:txBody>
          <a:bodyPr wrap="square" lIns="0" tIns="72000" rIns="0" bIns="0" rtlCol="0" anchor="ctr">
            <a:spAutoFit/>
          </a:bodyPr>
          <a:lstStyle/>
          <a:p>
            <a:pPr algn="just"/>
            <a:r>
              <a:rPr lang="en-US" altLang="ja-JP" sz="2000" kern="100" dirty="0">
                <a:effectLst/>
                <a:latin typeface="Arial" panose="020B0604020202020204" pitchFamily="34" charset="0"/>
                <a:ea typeface="游明朝" panose="02020400000000000000" pitchFamily="18" charset="-128"/>
                <a:cs typeface="Arial" panose="020B0604020202020204" pitchFamily="34" charset="0"/>
              </a:rPr>
              <a:t>In July 2020, our factory (Kanto region </a:t>
            </a:r>
            <a:r>
              <a:rPr lang="en-US" altLang="ja-JP" sz="2000" kern="100" dirty="0" smtClean="0">
                <a:effectLst/>
                <a:latin typeface="Arial" panose="020B0604020202020204" pitchFamily="34" charset="0"/>
                <a:ea typeface="游明朝" panose="02020400000000000000" pitchFamily="18" charset="-128"/>
                <a:cs typeface="Arial" panose="020B0604020202020204" pitchFamily="34" charset="0"/>
              </a:rPr>
              <a:t>factory (1</a:t>
            </a:r>
            <a:r>
              <a:rPr lang="en-US" altLang="ja-JP" sz="2000" kern="100" baseline="30000" dirty="0" smtClean="0">
                <a:effectLst/>
                <a:latin typeface="Arial" panose="020B0604020202020204" pitchFamily="34" charset="0"/>
                <a:ea typeface="游明朝" panose="02020400000000000000" pitchFamily="18" charset="-128"/>
                <a:cs typeface="Arial" panose="020B0604020202020204" pitchFamily="34" charset="0"/>
              </a:rPr>
              <a:t>st</a:t>
            </a:r>
            <a:r>
              <a:rPr lang="en-US" altLang="ja-JP" sz="2000" kern="100" dirty="0" smtClean="0">
                <a:effectLst/>
                <a:latin typeface="Arial" panose="020B0604020202020204" pitchFamily="34" charset="0"/>
                <a:ea typeface="游明朝" panose="02020400000000000000" pitchFamily="18" charset="-128"/>
                <a:cs typeface="Arial" panose="020B0604020202020204" pitchFamily="34" charset="0"/>
              </a:rPr>
              <a:t> factory)) </a:t>
            </a:r>
            <a:r>
              <a:rPr lang="en-US" altLang="ja-JP" sz="2000" kern="100" dirty="0">
                <a:effectLst/>
                <a:latin typeface="Arial" panose="020B0604020202020204" pitchFamily="34" charset="0"/>
                <a:ea typeface="游明朝" panose="02020400000000000000" pitchFamily="18" charset="-128"/>
                <a:cs typeface="Arial" panose="020B0604020202020204" pitchFamily="34" charset="0"/>
              </a:rPr>
              <a:t>acquired "FSSC 22000" certification, an international standard for food safety management systems</a:t>
            </a:r>
            <a:r>
              <a:rPr lang="en-US" altLang="ja-JP" sz="2000" kern="100" dirty="0">
                <a:latin typeface="Arial" panose="020B0604020202020204" pitchFamily="34" charset="0"/>
                <a:ea typeface="游明朝" panose="02020400000000000000" pitchFamily="18" charset="-128"/>
                <a:cs typeface="Arial" panose="020B0604020202020204" pitchFamily="34" charset="0"/>
              </a:rPr>
              <a:t>.</a:t>
            </a:r>
            <a:endParaRPr lang="ja-JP" altLang="ja-JP" sz="2000" kern="100" dirty="0">
              <a:effectLst/>
              <a:latin typeface="Arial" panose="020B0604020202020204" pitchFamily="34" charset="0"/>
              <a:ea typeface="游明朝" panose="02020400000000000000" pitchFamily="18" charset="-128"/>
              <a:cs typeface="Arial" panose="020B0604020202020204" pitchFamily="34" charset="0"/>
            </a:endParaRPr>
          </a:p>
          <a:p>
            <a:pPr algn="just">
              <a:buClr>
                <a:srgbClr val="62AE33"/>
              </a:buClr>
            </a:pPr>
            <a:endParaRPr lang="en-US" altLang="ja-JP" sz="2000" dirty="0">
              <a:latin typeface="メイリオ" panose="020B0604030504040204" pitchFamily="50" charset="-128"/>
              <a:ea typeface="メイリオ" panose="020B0604030504040204" pitchFamily="50" charset="-128"/>
            </a:endParaRPr>
          </a:p>
          <a:p>
            <a:pPr algn="just">
              <a:buClr>
                <a:srgbClr val="62AE33"/>
              </a:buClr>
            </a:pPr>
            <a:r>
              <a:rPr lang="en-US" altLang="ja-JP" sz="2000" dirty="0">
                <a:effectLst/>
                <a:latin typeface="Arial" panose="020B0604020202020204" pitchFamily="34" charset="0"/>
                <a:ea typeface="游明朝" panose="02020400000000000000" pitchFamily="18" charset="-128"/>
              </a:rPr>
              <a:t>This helps us further strengthen our efforts to enhance the quality of our products, and with the acquisition of this certification we have built a system to provide safer foods.</a:t>
            </a:r>
            <a:endParaRPr lang="ja-JP" altLang="ja-JP" sz="20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bwMode="auto">
          <a:xfrm>
            <a:off x="4941627" y="3761550"/>
            <a:ext cx="4403862" cy="1611586"/>
          </a:xfrm>
          <a:prstGeom prst="rect">
            <a:avLst/>
          </a:prstGeom>
          <a:noFill/>
          <a:ln>
            <a:noFill/>
          </a:ln>
        </p:spPr>
        <p:txBody>
          <a:bodyPr wrap="square" lIns="0" tIns="72000" rIns="0" bIns="0" rtlCol="0" anchor="ctr">
            <a:spAutoFit/>
          </a:bodyPr>
          <a:lstStyle/>
          <a:p>
            <a:pPr algn="l"/>
            <a:r>
              <a:rPr lang="ja-JP" altLang="ja-JP" sz="2000" dirty="0">
                <a:latin typeface="Arial" panose="020B0604020202020204" pitchFamily="34" charset="0"/>
                <a:ea typeface="メイリオ" panose="020B0604030504040204" pitchFamily="50" charset="-128"/>
                <a:cs typeface="Arial" panose="020B0604020202020204" pitchFamily="34" charset="0"/>
              </a:rPr>
              <a:t>【</a:t>
            </a:r>
            <a:r>
              <a:rPr lang="en-US" altLang="ja-JP" sz="2000" dirty="0">
                <a:latin typeface="Arial" panose="020B0604020202020204" pitchFamily="34" charset="0"/>
                <a:ea typeface="メイリオ" panose="020B0604030504040204" pitchFamily="50" charset="-128"/>
                <a:cs typeface="Arial" panose="020B0604020202020204" pitchFamily="34" charset="0"/>
              </a:rPr>
              <a:t>What is FSSC 22000 certification?</a:t>
            </a:r>
            <a:r>
              <a:rPr lang="ja-JP" altLang="ja-JP" sz="2000" dirty="0">
                <a:latin typeface="Arial" panose="020B0604020202020204" pitchFamily="34" charset="0"/>
                <a:ea typeface="メイリオ" panose="020B0604030504040204" pitchFamily="50" charset="-128"/>
                <a:cs typeface="Arial" panose="020B0604020202020204" pitchFamily="34" charset="0"/>
              </a:rPr>
              <a:t>】</a:t>
            </a:r>
          </a:p>
          <a:p>
            <a:pPr algn="just"/>
            <a:r>
              <a:rPr lang="en-US" altLang="ja-JP" sz="2000" kern="100" dirty="0">
                <a:effectLst/>
                <a:latin typeface="Arial" panose="020B0604020202020204" pitchFamily="34" charset="0"/>
                <a:ea typeface="游明朝" panose="02020400000000000000" pitchFamily="18" charset="-128"/>
                <a:cs typeface="Times New Roman" panose="02020603050405020304" pitchFamily="18" charset="0"/>
              </a:rPr>
              <a:t>FSSC stands for "Food Safety System Certification", an international standard aimed at providing safe food to consumers</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4" name="テキスト ボックス 13"/>
          <p:cNvSpPr txBox="1"/>
          <p:nvPr/>
        </p:nvSpPr>
        <p:spPr bwMode="auto">
          <a:xfrm>
            <a:off x="1136576" y="3437421"/>
            <a:ext cx="7044686" cy="719034"/>
          </a:xfrm>
          <a:prstGeom prst="rect">
            <a:avLst/>
          </a:prstGeom>
          <a:noFill/>
          <a:ln>
            <a:noFill/>
          </a:ln>
        </p:spPr>
        <p:txBody>
          <a:bodyPr wrap="square" lIns="0" tIns="72000" rIns="0" bIns="0" rtlCol="0" anchor="ctr">
            <a:spAutoFit/>
          </a:bodyPr>
          <a:lstStyle/>
          <a:p>
            <a:pPr algn="l">
              <a:buClr>
                <a:srgbClr val="62AE33"/>
              </a:buClr>
            </a:pPr>
            <a:r>
              <a:rPr lang="ja-JP" altLang="ja-JP" sz="2200" dirty="0" err="1">
                <a:latin typeface="メイリオ" panose="020B0604030504040204" pitchFamily="50" charset="-128"/>
                <a:ea typeface="メイリオ" panose="020B0604030504040204" pitchFamily="50" charset="-128"/>
              </a:rPr>
              <a:t>。</a:t>
            </a:r>
            <a:endParaRPr lang="ja-JP" altLang="ja-JP" sz="2200" dirty="0">
              <a:latin typeface="メイリオ" panose="020B0604030504040204" pitchFamily="50" charset="-128"/>
              <a:ea typeface="メイリオ" panose="020B0604030504040204" pitchFamily="50" charset="-128"/>
            </a:endParaRPr>
          </a:p>
          <a:p>
            <a:pPr marL="342900" indent="-342900" algn="l" eaLnBrk="1" hangingPunct="1">
              <a:buClr>
                <a:srgbClr val="62AE33"/>
              </a:buClr>
              <a:buFont typeface="Wingdings" panose="05000000000000000000" pitchFamily="2" charset="2"/>
              <a:buChar char="ü"/>
            </a:pPr>
            <a:endParaRPr lang="en-US" altLang="ja-JP" sz="2000" dirty="0">
              <a:latin typeface="メイリオ" panose="020B0604030504040204" pitchFamily="50" charset="-128"/>
              <a:ea typeface="メイリオ" panose="020B0604030504040204" pitchFamily="50" charset="-128"/>
              <a:cs typeface="メイリオ" pitchFamily="50" charset="-128"/>
            </a:endParaRPr>
          </a:p>
        </p:txBody>
      </p:sp>
      <p:sp>
        <p:nvSpPr>
          <p:cNvPr id="11" name="Rectangle 2"/>
          <p:cNvSpPr txBox="1">
            <a:spLocks noChangeArrowheads="1"/>
          </p:cNvSpPr>
          <p:nvPr/>
        </p:nvSpPr>
        <p:spPr bwMode="auto">
          <a:xfrm>
            <a:off x="271463" y="144463"/>
            <a:ext cx="8283575" cy="620712"/>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pPr algn="just"/>
            <a:r>
              <a:rPr lang="en-US" altLang="ja-JP" sz="2100" kern="100" dirty="0">
                <a:solidFill>
                  <a:schemeClr val="tx1"/>
                </a:solidFill>
                <a:effectLst/>
                <a:latin typeface="Arial" panose="020B0604020202020204" pitchFamily="34" charset="0"/>
                <a:ea typeface="游明朝" panose="02020400000000000000" pitchFamily="18" charset="-128"/>
                <a:cs typeface="Times New Roman" panose="02020603050405020304" pitchFamily="18" charset="0"/>
              </a:rPr>
              <a:t>Topics: Acquired "FSSC 22000" Certification</a:t>
            </a:r>
            <a:endParaRPr lang="ja-JP" altLang="ja-JP" sz="2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 name="図 1">
            <a:extLst>
              <a:ext uri="{FF2B5EF4-FFF2-40B4-BE49-F238E27FC236}">
                <a16:creationId xmlns:a16="http://schemas.microsoft.com/office/drawing/2014/main" id="{0D705032-487E-4636-843A-8E8533CD2A64}"/>
              </a:ext>
            </a:extLst>
          </p:cNvPr>
          <p:cNvPicPr preferRelativeResize="0">
            <a:picLocks noChangeAspect="1"/>
          </p:cNvPicPr>
          <p:nvPr/>
        </p:nvPicPr>
        <p:blipFill>
          <a:blip r:embed="rId2"/>
          <a:stretch>
            <a:fillRect/>
          </a:stretch>
        </p:blipFill>
        <p:spPr>
          <a:xfrm>
            <a:off x="261627" y="3140968"/>
            <a:ext cx="4680000" cy="3359650"/>
          </a:xfrm>
          <a:prstGeom prst="rect">
            <a:avLst/>
          </a:prstGeom>
        </p:spPr>
      </p:pic>
    </p:spTree>
    <p:extLst>
      <p:ext uri="{BB962C8B-B14F-4D97-AF65-F5344CB8AC3E}">
        <p14:creationId xmlns:p14="http://schemas.microsoft.com/office/powerpoint/2010/main" val="3368496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bwMode="auto">
          <a:xfrm>
            <a:off x="6820094" y="966215"/>
            <a:ext cx="2783662" cy="5415114"/>
          </a:xfrm>
          <a:prstGeom prst="roundRect">
            <a:avLst/>
          </a:prstGeom>
          <a:solidFill>
            <a:srgbClr val="E2EFD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
                <a:srgbClr val="FFFFFF"/>
              </a:buClr>
              <a:buSzTx/>
              <a:tabLst/>
            </a:pPr>
            <a:r>
              <a:rPr kumimoji="1" lang="ja-JP" altLang="en-US" sz="1400" b="0" i="0" u="none" strike="noStrike" cap="none" normalizeH="0" baseline="0" dirty="0">
                <a:ln>
                  <a:noFill/>
                </a:ln>
                <a:solidFill>
                  <a:srgbClr val="FFFFFF"/>
                </a:solidFill>
                <a:effectLst/>
                <a:latin typeface="Arial" charset="0"/>
                <a:ea typeface="ＭＳ Ｐゴシック" pitchFamily="50" charset="-128"/>
              </a:rPr>
              <a:t>　</a:t>
            </a:r>
          </a:p>
        </p:txBody>
      </p:sp>
      <p:sp>
        <p:nvSpPr>
          <p:cNvPr id="2" name="角丸四角形 1"/>
          <p:cNvSpPr/>
          <p:nvPr/>
        </p:nvSpPr>
        <p:spPr bwMode="auto">
          <a:xfrm>
            <a:off x="429393" y="1537052"/>
            <a:ext cx="1204457" cy="1584176"/>
          </a:xfrm>
          <a:prstGeom prst="roundRect">
            <a:avLst/>
          </a:prstGeom>
          <a:solidFill>
            <a:srgbClr val="62AE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r>
              <a:rPr lang="en-US" altLang="ja-JP" sz="1800" dirty="0">
                <a:solidFill>
                  <a:srgbClr val="FFFFFF"/>
                </a:solidFill>
                <a:latin typeface="メイリオ" panose="020B0604030504040204" pitchFamily="50" charset="-128"/>
                <a:ea typeface="メイリオ" panose="020B0604030504040204" pitchFamily="50" charset="-128"/>
              </a:rPr>
              <a:t>Sales</a:t>
            </a:r>
            <a:endParaRPr kumimoji="1" lang="ja-JP" altLang="en-US" sz="1800" b="0"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endParaRPr>
          </a:p>
        </p:txBody>
      </p:sp>
      <p:sp>
        <p:nvSpPr>
          <p:cNvPr id="3" name="角丸四角形 2"/>
          <p:cNvSpPr/>
          <p:nvPr/>
        </p:nvSpPr>
        <p:spPr bwMode="auto">
          <a:xfrm>
            <a:off x="416496" y="3313670"/>
            <a:ext cx="1204457" cy="3168352"/>
          </a:xfrm>
          <a:prstGeom prst="roundRect">
            <a:avLst/>
          </a:prstGeom>
          <a:solidFill>
            <a:srgbClr val="62AE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r>
              <a:rPr kumimoji="1" lang="en-US" altLang="ja-JP" sz="1800" b="0"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rPr>
              <a:t>Cost</a:t>
            </a:r>
            <a:endParaRPr kumimoji="1" lang="ja-JP" altLang="en-US" sz="1800" b="0"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endParaRPr>
          </a:p>
        </p:txBody>
      </p:sp>
      <p:sp>
        <p:nvSpPr>
          <p:cNvPr id="5" name="テキスト ボックス 4"/>
          <p:cNvSpPr txBox="1"/>
          <p:nvPr/>
        </p:nvSpPr>
        <p:spPr bwMode="auto">
          <a:xfrm>
            <a:off x="1722041" y="1627321"/>
            <a:ext cx="4783361" cy="1211476"/>
          </a:xfrm>
          <a:prstGeom prst="rect">
            <a:avLst/>
          </a:prstGeom>
          <a:noFill/>
          <a:ln>
            <a:noFill/>
          </a:ln>
        </p:spPr>
        <p:txBody>
          <a:bodyPr wrap="none" lIns="0" tIns="72000" rIns="0" bIns="0" rtlCol="0" anchor="ctr">
            <a:spAutoFit/>
          </a:bodyPr>
          <a:lstStyle/>
          <a:p>
            <a:pPr marL="342900" indent="-342900" algn="l" eaLnBrk="1" hangingPunct="1">
              <a:buClr>
                <a:srgbClr val="62AE33"/>
              </a:buClr>
              <a:buFont typeface="Wingdings" panose="05000000000000000000" pitchFamily="2" charset="2"/>
              <a:buChar char="ü"/>
            </a:pPr>
            <a:r>
              <a:rPr lang="en-US" altLang="ja-JP" sz="1800" dirty="0">
                <a:effectLst/>
                <a:latin typeface="Arial" panose="020B0604020202020204" pitchFamily="34" charset="0"/>
                <a:ea typeface="游明朝" panose="02020400000000000000" pitchFamily="18" charset="-128"/>
              </a:rPr>
              <a:t>No particular change to franchise </a:t>
            </a:r>
            <a:r>
              <a:rPr lang="en-US" altLang="ja-JP" sz="1800" dirty="0" smtClean="0">
                <a:effectLst/>
                <a:latin typeface="Arial" panose="020B0604020202020204" pitchFamily="34" charset="0"/>
                <a:ea typeface="游明朝" panose="02020400000000000000" pitchFamily="18" charset="-128"/>
              </a:rPr>
              <a:t>chains </a:t>
            </a:r>
          </a:p>
          <a:p>
            <a:pPr algn="l" eaLnBrk="1" hangingPunct="1">
              <a:buClr>
                <a:srgbClr val="62AE33"/>
              </a:buClr>
            </a:pPr>
            <a:endParaRPr lang="en-US" altLang="ja-JP" sz="2000" dirty="0">
              <a:latin typeface="メイリオ" panose="020B0604030504040204" pitchFamily="50" charset="-128"/>
              <a:ea typeface="メイリオ" panose="020B0604030504040204" pitchFamily="50" charset="-128"/>
              <a:cs typeface="Arial" panose="020B0604020202020204" pitchFamily="34" charset="0"/>
            </a:endParaRPr>
          </a:p>
          <a:p>
            <a:pPr marL="342900" indent="-342900" algn="l" eaLnBrk="1" hangingPunct="1">
              <a:buClr>
                <a:srgbClr val="62AE33"/>
              </a:buClr>
              <a:buFont typeface="Wingdings" panose="05000000000000000000" pitchFamily="2" charset="2"/>
              <a:buChar char="ü"/>
            </a:pPr>
            <a:r>
              <a:rPr lang="en-US" altLang="ja-JP" sz="1800" kern="100" dirty="0">
                <a:effectLst/>
                <a:latin typeface="Arial" panose="020B0604020202020204" pitchFamily="34" charset="0"/>
                <a:ea typeface="游明朝" panose="02020400000000000000" pitchFamily="18" charset="-128"/>
                <a:cs typeface="Times New Roman" panose="02020603050405020304" pitchFamily="18" charset="0"/>
              </a:rPr>
              <a:t>Some facilities for the elderly unable to sell </a:t>
            </a:r>
          </a:p>
          <a:p>
            <a:pPr algn="l" eaLnBrk="1" hangingPunct="1">
              <a:buClr>
                <a:srgbClr val="62AE33"/>
              </a:buClr>
            </a:pPr>
            <a:r>
              <a:rPr lang="en-US" altLang="ja-JP" sz="1800" kern="100" dirty="0">
                <a:latin typeface="Arial" panose="020B0604020202020204" pitchFamily="34" charset="0"/>
                <a:ea typeface="游明朝" panose="02020400000000000000" pitchFamily="18" charset="-128"/>
                <a:cs typeface="Times New Roman" panose="02020603050405020304" pitchFamily="18" charset="0"/>
              </a:rPr>
              <a:t>      </a:t>
            </a:r>
            <a:r>
              <a:rPr lang="en-US" altLang="ja-JP" sz="1800" kern="100" dirty="0">
                <a:effectLst/>
                <a:latin typeface="Arial" panose="020B0604020202020204" pitchFamily="34" charset="0"/>
                <a:ea typeface="游明朝" panose="02020400000000000000" pitchFamily="18" charset="-128"/>
                <a:cs typeface="Times New Roman" panose="02020603050405020304" pitchFamily="18" charset="0"/>
              </a:rPr>
              <a:t>new products were closed</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テキスト ボックス 5"/>
          <p:cNvSpPr txBox="1"/>
          <p:nvPr/>
        </p:nvSpPr>
        <p:spPr bwMode="auto">
          <a:xfrm>
            <a:off x="1712640" y="3482200"/>
            <a:ext cx="5206554" cy="2842692"/>
          </a:xfrm>
          <a:prstGeom prst="rect">
            <a:avLst/>
          </a:prstGeom>
          <a:noFill/>
          <a:ln>
            <a:noFill/>
          </a:ln>
        </p:spPr>
        <p:txBody>
          <a:bodyPr wrap="none" lIns="0" tIns="72000" rIns="0" bIns="0" rtlCol="0" anchor="ctr">
            <a:spAutoFit/>
          </a:bodyPr>
          <a:lstStyle/>
          <a:p>
            <a:pPr marL="342900" indent="-342900" algn="l" eaLnBrk="1" hangingPunct="1">
              <a:buClr>
                <a:srgbClr val="62AE33"/>
              </a:buClr>
              <a:buFont typeface="Wingdings" panose="05000000000000000000" pitchFamily="2" charset="2"/>
              <a:buChar char="ü"/>
            </a:pPr>
            <a:r>
              <a:rPr lang="en-US" altLang="ja-JP" sz="18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Buying inexpensive ingredients from overseas </a:t>
            </a:r>
          </a:p>
          <a:p>
            <a:pPr algn="l" eaLnBrk="1" hangingPunct="1">
              <a:buClr>
                <a:srgbClr val="62AE33"/>
              </a:buClr>
            </a:pPr>
            <a:r>
              <a:rPr lang="en-US" altLang="ja-JP" sz="1800" dirty="0">
                <a:solidFill>
                  <a:schemeClr val="tx1">
                    <a:lumMod val="85000"/>
                    <a:lumOff val="15000"/>
                  </a:schemeClr>
                </a:solidFill>
                <a:latin typeface="Arial" panose="020B0604020202020204" pitchFamily="34" charset="0"/>
                <a:ea typeface="游明朝" panose="02020400000000000000" pitchFamily="18" charset="-128"/>
                <a:cs typeface="Arial" panose="020B0604020202020204" pitchFamily="34" charset="0"/>
              </a:rPr>
              <a:t>      </a:t>
            </a:r>
            <a:r>
              <a:rPr lang="en-US" altLang="ja-JP" sz="18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was temporarily difficult, but no major impact</a:t>
            </a:r>
          </a:p>
          <a:p>
            <a:pPr algn="l" eaLnBrk="1" hangingPunct="1">
              <a:buClr>
                <a:srgbClr val="62AE33"/>
              </a:buClr>
            </a:pPr>
            <a:endParaRPr kumimoji="1" lang="en-US" altLang="ja-JP" sz="1800" dirty="0">
              <a:solidFill>
                <a:schemeClr val="tx1">
                  <a:lumMod val="85000"/>
                  <a:lumOff val="15000"/>
                </a:schemeClr>
              </a:solidFill>
              <a:latin typeface="Arial" panose="020B0604020202020204" pitchFamily="34" charset="0"/>
              <a:ea typeface="メイリオ" panose="020B0604030504040204" pitchFamily="50" charset="-128"/>
              <a:cs typeface="Arial" panose="020B0604020202020204" pitchFamily="34" charset="0"/>
            </a:endParaRPr>
          </a:p>
          <a:p>
            <a:pPr marL="342900" indent="-342900" algn="l">
              <a:buClr>
                <a:srgbClr val="62AE33"/>
              </a:buClr>
              <a:buFont typeface="Wingdings" panose="05000000000000000000" pitchFamily="2" charset="2"/>
              <a:buChar char="ü"/>
            </a:pPr>
            <a:r>
              <a:rPr lang="en-US" altLang="ja-JP" sz="18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Temporarily increased purchases to securing </a:t>
            </a:r>
          </a:p>
          <a:p>
            <a:pPr algn="l">
              <a:buClr>
                <a:srgbClr val="62AE33"/>
              </a:buClr>
            </a:pPr>
            <a:r>
              <a:rPr lang="en-US" altLang="ja-JP" sz="1800" kern="100" dirty="0">
                <a:solidFill>
                  <a:schemeClr val="tx1">
                    <a:lumMod val="85000"/>
                    <a:lumOff val="15000"/>
                  </a:schemeClr>
                </a:solidFill>
                <a:latin typeface="Arial" panose="020B0604020202020204" pitchFamily="34" charset="0"/>
                <a:ea typeface="游明朝" panose="02020400000000000000" pitchFamily="18" charset="-128"/>
                <a:cs typeface="Arial" panose="020B0604020202020204" pitchFamily="34" charset="0"/>
              </a:rPr>
              <a:t>      </a:t>
            </a:r>
            <a:r>
              <a:rPr lang="en-US" altLang="ja-JP" sz="18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essential consumables (masks / disinfectants), </a:t>
            </a:r>
          </a:p>
          <a:p>
            <a:pPr algn="l">
              <a:buClr>
                <a:srgbClr val="62AE33"/>
              </a:buClr>
            </a:pPr>
            <a:r>
              <a:rPr lang="en-US" altLang="ja-JP" sz="1800" kern="100" dirty="0">
                <a:solidFill>
                  <a:schemeClr val="tx1">
                    <a:lumMod val="85000"/>
                    <a:lumOff val="15000"/>
                  </a:schemeClr>
                </a:solidFill>
                <a:latin typeface="Arial" panose="020B0604020202020204" pitchFamily="34" charset="0"/>
                <a:ea typeface="游明朝" panose="02020400000000000000" pitchFamily="18" charset="-128"/>
                <a:cs typeface="Arial" panose="020B0604020202020204" pitchFamily="34" charset="0"/>
              </a:rPr>
              <a:t>      </a:t>
            </a:r>
            <a:r>
              <a:rPr lang="en-US" altLang="ja-JP" sz="18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but there were no major impact</a:t>
            </a:r>
          </a:p>
          <a:p>
            <a:pPr algn="l">
              <a:buClr>
                <a:srgbClr val="62AE33"/>
              </a:buClr>
            </a:pPr>
            <a:endParaRPr lang="en-US" altLang="ja-JP" sz="1800" kern="100" dirty="0">
              <a:solidFill>
                <a:schemeClr val="tx1">
                  <a:lumMod val="85000"/>
                  <a:lumOff val="15000"/>
                </a:schemeClr>
              </a:solidFill>
              <a:effectLst/>
              <a:highlight>
                <a:srgbClr val="C0C0C0"/>
              </a:highlight>
              <a:latin typeface="Arial" panose="020B0604020202020204" pitchFamily="34" charset="0"/>
              <a:ea typeface="游明朝" panose="02020400000000000000" pitchFamily="18" charset="-128"/>
              <a:cs typeface="Arial" panose="020B0604020202020204" pitchFamily="34" charset="0"/>
            </a:endParaRPr>
          </a:p>
          <a:p>
            <a:pPr marL="285750" indent="-285750" algn="l">
              <a:buClr>
                <a:srgbClr val="62AE33"/>
              </a:buClr>
              <a:buFont typeface="Wingdings" panose="05000000000000000000" pitchFamily="2" charset="2"/>
              <a:buChar char="ü"/>
            </a:pPr>
            <a:r>
              <a:rPr lang="en-US" altLang="ja-JP" sz="18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Immigration restrictions to foreign trainees</a:t>
            </a:r>
          </a:p>
          <a:p>
            <a:pPr algn="l">
              <a:buClr>
                <a:srgbClr val="62AE33"/>
              </a:buClr>
            </a:pPr>
            <a:endParaRPr lang="ja-JP" altLang="ja-JP" sz="18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endParaRPr>
          </a:p>
          <a:p>
            <a:pPr marL="342900" indent="-342900" algn="l" eaLnBrk="1" hangingPunct="1">
              <a:buClr>
                <a:srgbClr val="62AE33"/>
              </a:buClr>
              <a:buFont typeface="Wingdings" panose="05000000000000000000" pitchFamily="2" charset="2"/>
              <a:buChar char="ü"/>
            </a:pPr>
            <a:endParaRPr lang="en-US" altLang="ja-JP" sz="1800" dirty="0">
              <a:solidFill>
                <a:schemeClr val="tx1">
                  <a:lumMod val="85000"/>
                  <a:lumOff val="15000"/>
                </a:schemeClr>
              </a:solidFill>
              <a:latin typeface="Arial" panose="020B0604020202020204" pitchFamily="34" charset="0"/>
              <a:ea typeface="メイリオ" panose="020B0604030504040204" pitchFamily="50" charset="-128"/>
              <a:cs typeface="Arial" panose="020B0604020202020204" pitchFamily="34" charset="0"/>
            </a:endParaRPr>
          </a:p>
        </p:txBody>
      </p:sp>
      <p:sp>
        <p:nvSpPr>
          <p:cNvPr id="8" name="テキスト ボックス 7"/>
          <p:cNvSpPr txBox="1"/>
          <p:nvPr/>
        </p:nvSpPr>
        <p:spPr bwMode="auto">
          <a:xfrm>
            <a:off x="6939922" y="2330756"/>
            <a:ext cx="2580796" cy="565146"/>
          </a:xfrm>
          <a:prstGeom prst="rect">
            <a:avLst/>
          </a:prstGeom>
          <a:noFill/>
          <a:ln>
            <a:noFill/>
          </a:ln>
        </p:spPr>
        <p:txBody>
          <a:bodyPr wrap="square" lIns="0" tIns="72000" rIns="0" bIns="0" rtlCol="0" anchor="ctr">
            <a:spAutoFit/>
          </a:bodyPr>
          <a:lstStyle/>
          <a:p>
            <a:pPr algn="l"/>
            <a:r>
              <a:rPr lang="en-US" altLang="ja-JP" sz="1600" dirty="0">
                <a:latin typeface="Arial" panose="020B0604020202020204" pitchFamily="34" charset="0"/>
                <a:cs typeface="Arial" panose="020B0604020202020204" pitchFamily="34" charset="0"/>
              </a:rPr>
              <a:t>A gradual restart of sales activities</a:t>
            </a:r>
            <a:endParaRPr lang="ja-JP" altLang="ja-JP" sz="1600" dirty="0">
              <a:latin typeface="Arial" panose="020B0604020202020204" pitchFamily="34" charset="0"/>
              <a:cs typeface="Arial" panose="020B0604020202020204" pitchFamily="34" charset="0"/>
            </a:endParaRPr>
          </a:p>
        </p:txBody>
      </p:sp>
      <p:sp>
        <p:nvSpPr>
          <p:cNvPr id="9" name="テキスト ボックス 8"/>
          <p:cNvSpPr txBox="1"/>
          <p:nvPr/>
        </p:nvSpPr>
        <p:spPr bwMode="auto">
          <a:xfrm>
            <a:off x="6951734" y="3417506"/>
            <a:ext cx="2534267" cy="565146"/>
          </a:xfrm>
          <a:prstGeom prst="rect">
            <a:avLst/>
          </a:prstGeom>
          <a:noFill/>
          <a:ln>
            <a:noFill/>
          </a:ln>
        </p:spPr>
        <p:txBody>
          <a:bodyPr wrap="square" lIns="0" tIns="72000" rIns="0" bIns="0" rtlCol="0" anchor="ctr">
            <a:spAutoFit/>
          </a:bodyPr>
          <a:lstStyle/>
          <a:p>
            <a:pPr algn="l"/>
            <a:r>
              <a:rPr lang="en-US" altLang="ja-JP" sz="1600" kern="100" dirty="0">
                <a:effectLst/>
                <a:latin typeface="Arial" panose="020B0604020202020204" pitchFamily="34" charset="0"/>
                <a:ea typeface="游明朝" panose="02020400000000000000" pitchFamily="18" charset="-128"/>
                <a:cs typeface="Times New Roman" panose="02020603050405020304" pitchFamily="18" charset="0"/>
              </a:rPr>
              <a:t>Changed the menu to cope with the situation</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テキスト ボックス 9"/>
          <p:cNvSpPr txBox="1"/>
          <p:nvPr/>
        </p:nvSpPr>
        <p:spPr bwMode="auto">
          <a:xfrm>
            <a:off x="6964434" y="5372841"/>
            <a:ext cx="2561987" cy="811367"/>
          </a:xfrm>
          <a:prstGeom prst="rect">
            <a:avLst/>
          </a:prstGeom>
          <a:noFill/>
          <a:ln>
            <a:noFill/>
          </a:ln>
        </p:spPr>
        <p:txBody>
          <a:bodyPr wrap="square" lIns="0" tIns="72000" rIns="0" bIns="0" rtlCol="0" anchor="ctr">
            <a:spAutoFit/>
          </a:bodyPr>
          <a:lstStyle/>
          <a:p>
            <a:pPr algn="l" eaLnBrk="1" hangingPunct="1">
              <a:buClr>
                <a:srgbClr val="FFFFFF"/>
              </a:buClr>
            </a:pPr>
            <a:r>
              <a:rPr lang="en-US" altLang="ja-JP" sz="1600" dirty="0">
                <a:effectLst/>
                <a:latin typeface="Arial" panose="020B0604020202020204" pitchFamily="34" charset="0"/>
                <a:ea typeface="游明朝" panose="02020400000000000000" pitchFamily="18" charset="-128"/>
              </a:rPr>
              <a:t>Hiring Japanese with increased hourly wages and hiring temporary staff</a:t>
            </a:r>
            <a:endParaRPr lang="en-US" altLang="ja-JP" sz="1600" dirty="0">
              <a:latin typeface="Arial" pitchFamily="34" charset="0"/>
              <a:ea typeface="メイリオ" pitchFamily="50" charset="-128"/>
              <a:cs typeface="メイリオ" pitchFamily="50" charset="-128"/>
            </a:endParaRPr>
          </a:p>
        </p:txBody>
      </p:sp>
      <p:sp>
        <p:nvSpPr>
          <p:cNvPr id="12" name="テキスト ボックス 11"/>
          <p:cNvSpPr txBox="1"/>
          <p:nvPr/>
        </p:nvSpPr>
        <p:spPr bwMode="auto">
          <a:xfrm>
            <a:off x="6971869" y="4597744"/>
            <a:ext cx="2440136" cy="318924"/>
          </a:xfrm>
          <a:prstGeom prst="rect">
            <a:avLst/>
          </a:prstGeom>
          <a:noFill/>
          <a:ln>
            <a:noFill/>
          </a:ln>
        </p:spPr>
        <p:txBody>
          <a:bodyPr wrap="square" lIns="0" tIns="72000" rIns="0" bIns="0" rtlCol="0" anchor="ctr">
            <a:spAutoFit/>
          </a:bodyPr>
          <a:lstStyle/>
          <a:p>
            <a:pPr algn="l"/>
            <a:r>
              <a:rPr lang="en-US" altLang="ja-JP" sz="1600" kern="100" dirty="0">
                <a:effectLst/>
                <a:latin typeface="Arial" panose="020B0604020202020204" pitchFamily="34" charset="0"/>
                <a:ea typeface="游明朝" panose="02020400000000000000" pitchFamily="18" charset="-128"/>
                <a:cs typeface="Times New Roman" panose="02020603050405020304" pitchFamily="18" charset="0"/>
              </a:rPr>
              <a:t>The impact was minor</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テキスト ボックス 12"/>
          <p:cNvSpPr txBox="1"/>
          <p:nvPr/>
        </p:nvSpPr>
        <p:spPr bwMode="auto">
          <a:xfrm>
            <a:off x="2288704" y="913404"/>
            <a:ext cx="3888432" cy="442035"/>
          </a:xfrm>
          <a:prstGeom prst="rect">
            <a:avLst/>
          </a:prstGeom>
          <a:noFill/>
          <a:ln>
            <a:noFill/>
          </a:ln>
        </p:spPr>
        <p:txBody>
          <a:bodyPr wrap="square" lIns="0" tIns="72000" rIns="0" bIns="0" rtlCol="0" anchor="ctr">
            <a:spAutoFit/>
          </a:bodyPr>
          <a:lstStyle/>
          <a:p>
            <a:pPr algn="l" eaLnBrk="1" hangingPunct="1">
              <a:buClr>
                <a:srgbClr val="FFFFFF"/>
              </a:buClr>
            </a:pPr>
            <a:r>
              <a:rPr lang="en-US" altLang="ja-JP" b="1" dirty="0">
                <a:solidFill>
                  <a:srgbClr val="264C27"/>
                </a:solidFill>
                <a:latin typeface="Arial" pitchFamily="34" charset="0"/>
                <a:ea typeface="メイリオ" pitchFamily="50" charset="-128"/>
                <a:cs typeface="メイリオ" pitchFamily="50" charset="-128"/>
              </a:rPr>
              <a:t>Impact on Costs and Sales</a:t>
            </a:r>
            <a:endParaRPr kumimoji="1" lang="en-US" altLang="ja-JP" b="1" dirty="0">
              <a:solidFill>
                <a:srgbClr val="264C27"/>
              </a:solidFill>
              <a:latin typeface="Arial" pitchFamily="34" charset="0"/>
              <a:ea typeface="メイリオ" pitchFamily="50" charset="-128"/>
              <a:cs typeface="メイリオ" pitchFamily="50" charset="-128"/>
            </a:endParaRPr>
          </a:p>
        </p:txBody>
      </p:sp>
      <p:sp>
        <p:nvSpPr>
          <p:cNvPr id="14" name="テキスト ボックス 13"/>
          <p:cNvSpPr txBox="1"/>
          <p:nvPr/>
        </p:nvSpPr>
        <p:spPr bwMode="auto">
          <a:xfrm>
            <a:off x="7185248" y="943677"/>
            <a:ext cx="2088232" cy="380480"/>
          </a:xfrm>
          <a:prstGeom prst="rect">
            <a:avLst/>
          </a:prstGeom>
          <a:noFill/>
          <a:ln>
            <a:noFill/>
          </a:ln>
        </p:spPr>
        <p:txBody>
          <a:bodyPr wrap="square" lIns="0" tIns="72000" rIns="0" bIns="0" rtlCol="0" anchor="ctr">
            <a:spAutoFit/>
          </a:bodyPr>
          <a:lstStyle/>
          <a:p>
            <a:pPr eaLnBrk="1" hangingPunct="1">
              <a:buClr>
                <a:srgbClr val="FFFFFF"/>
              </a:buClr>
            </a:pPr>
            <a:r>
              <a:rPr lang="en-US" altLang="ja-JP" sz="2000" b="1" dirty="0">
                <a:solidFill>
                  <a:srgbClr val="264C27"/>
                </a:solidFill>
                <a:latin typeface="Arial" pitchFamily="34" charset="0"/>
                <a:ea typeface="メイリオ" pitchFamily="50" charset="-128"/>
                <a:cs typeface="メイリオ" pitchFamily="50" charset="-128"/>
              </a:rPr>
              <a:t>Current Situation</a:t>
            </a:r>
            <a:endParaRPr kumimoji="1" lang="en-US" altLang="ja-JP" sz="2000" b="1" dirty="0">
              <a:solidFill>
                <a:srgbClr val="264C27"/>
              </a:solidFill>
              <a:latin typeface="Arial" pitchFamily="34" charset="0"/>
              <a:ea typeface="メイリオ" pitchFamily="50" charset="-128"/>
              <a:cs typeface="メイリオ" pitchFamily="50" charset="-128"/>
            </a:endParaRPr>
          </a:p>
        </p:txBody>
      </p:sp>
      <p:sp>
        <p:nvSpPr>
          <p:cNvPr id="15" name="テキスト ボックス 14"/>
          <p:cNvSpPr txBox="1"/>
          <p:nvPr/>
        </p:nvSpPr>
        <p:spPr bwMode="auto">
          <a:xfrm>
            <a:off x="6919326" y="1580151"/>
            <a:ext cx="2601391" cy="565146"/>
          </a:xfrm>
          <a:prstGeom prst="rect">
            <a:avLst/>
          </a:prstGeom>
          <a:noFill/>
          <a:ln>
            <a:noFill/>
          </a:ln>
        </p:spPr>
        <p:txBody>
          <a:bodyPr wrap="square" lIns="0" tIns="72000" rIns="0" bIns="0" rtlCol="0" anchor="ctr">
            <a:spAutoFit/>
          </a:bodyPr>
          <a:lstStyle/>
          <a:p>
            <a:pPr algn="l"/>
            <a:r>
              <a:rPr lang="en-US" altLang="ja-JP" sz="1600" kern="100" dirty="0">
                <a:effectLst/>
                <a:latin typeface="Arial" panose="020B0604020202020204" pitchFamily="34" charset="0"/>
                <a:ea typeface="游明朝" panose="02020400000000000000" pitchFamily="18" charset="-128"/>
                <a:cs typeface="Times New Roman" panose="02020603050405020304" pitchFamily="18" charset="0"/>
              </a:rPr>
              <a:t>The steady increase of member stores</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6" name="Rectangle 2"/>
          <p:cNvSpPr txBox="1">
            <a:spLocks noChangeArrowheads="1"/>
          </p:cNvSpPr>
          <p:nvPr/>
        </p:nvSpPr>
        <p:spPr bwMode="auto">
          <a:xfrm>
            <a:off x="271463" y="144463"/>
            <a:ext cx="8283575" cy="620712"/>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2400" kern="0" dirty="0">
                <a:solidFill>
                  <a:schemeClr val="tx1"/>
                </a:solidFill>
                <a:effectLst/>
                <a:latin typeface="Arial"/>
                <a:ea typeface="メイリオ" panose="020B0604030504040204" pitchFamily="50" charset="-128"/>
              </a:rPr>
              <a:t>Impact of COVID-19</a:t>
            </a:r>
            <a:endParaRPr lang="ja-JP" altLang="en-US" sz="2400" kern="0" dirty="0">
              <a:solidFill>
                <a:schemeClr val="tx1"/>
              </a:solidFill>
              <a:effectLst/>
              <a:latin typeface="Arial"/>
              <a:ea typeface="メイリオ" panose="020B0604030504040204" pitchFamily="50" charset="-128"/>
            </a:endParaRPr>
          </a:p>
        </p:txBody>
      </p:sp>
      <p:cxnSp>
        <p:nvCxnSpPr>
          <p:cNvPr id="11" name="直線コネクタ 10"/>
          <p:cNvCxnSpPr>
            <a:cxnSpLocks/>
          </p:cNvCxnSpPr>
          <p:nvPr/>
        </p:nvCxnSpPr>
        <p:spPr bwMode="auto">
          <a:xfrm>
            <a:off x="1730822" y="2132856"/>
            <a:ext cx="7789895" cy="0"/>
          </a:xfrm>
          <a:prstGeom prst="line">
            <a:avLst/>
          </a:prstGeom>
          <a:noFill/>
          <a:ln w="9525" cap="flat" cmpd="sng" algn="ctr">
            <a:solidFill>
              <a:srgbClr val="92D050"/>
            </a:solidFill>
            <a:prstDash val="solid"/>
            <a:round/>
            <a:headEnd type="none" w="med" len="med"/>
            <a:tailEnd type="none" w="med" len="med"/>
          </a:ln>
          <a:effectLst/>
        </p:spPr>
      </p:cxnSp>
      <p:cxnSp>
        <p:nvCxnSpPr>
          <p:cNvPr id="17" name="直線コネクタ 16"/>
          <p:cNvCxnSpPr>
            <a:cxnSpLocks/>
          </p:cNvCxnSpPr>
          <p:nvPr/>
        </p:nvCxnSpPr>
        <p:spPr bwMode="auto">
          <a:xfrm>
            <a:off x="1696107" y="3068960"/>
            <a:ext cx="7789895" cy="0"/>
          </a:xfrm>
          <a:prstGeom prst="line">
            <a:avLst/>
          </a:prstGeom>
          <a:noFill/>
          <a:ln w="9525" cap="flat" cmpd="sng" algn="ctr">
            <a:solidFill>
              <a:srgbClr val="92D050"/>
            </a:solidFill>
            <a:prstDash val="solid"/>
            <a:round/>
            <a:headEnd type="none" w="med" len="med"/>
            <a:tailEnd type="none" w="med" len="med"/>
          </a:ln>
          <a:effectLst/>
        </p:spPr>
      </p:cxnSp>
      <p:cxnSp>
        <p:nvCxnSpPr>
          <p:cNvPr id="18" name="直線コネクタ 17"/>
          <p:cNvCxnSpPr>
            <a:cxnSpLocks/>
          </p:cNvCxnSpPr>
          <p:nvPr/>
        </p:nvCxnSpPr>
        <p:spPr bwMode="auto">
          <a:xfrm>
            <a:off x="1784648" y="4221088"/>
            <a:ext cx="7741773" cy="0"/>
          </a:xfrm>
          <a:prstGeom prst="line">
            <a:avLst/>
          </a:prstGeom>
          <a:noFill/>
          <a:ln w="9525" cap="flat" cmpd="sng" algn="ctr">
            <a:solidFill>
              <a:srgbClr val="92D050"/>
            </a:solidFill>
            <a:prstDash val="solid"/>
            <a:round/>
            <a:headEnd type="none" w="med" len="med"/>
            <a:tailEnd type="none" w="med" len="med"/>
          </a:ln>
          <a:effectLst/>
        </p:spPr>
      </p:cxnSp>
      <p:cxnSp>
        <p:nvCxnSpPr>
          <p:cNvPr id="19" name="直線コネクタ 18"/>
          <p:cNvCxnSpPr>
            <a:cxnSpLocks/>
          </p:cNvCxnSpPr>
          <p:nvPr/>
        </p:nvCxnSpPr>
        <p:spPr bwMode="auto">
          <a:xfrm>
            <a:off x="1778944" y="5373216"/>
            <a:ext cx="7741773" cy="0"/>
          </a:xfrm>
          <a:prstGeom prst="line">
            <a:avLst/>
          </a:prstGeom>
          <a:noFill/>
          <a:ln w="9525" cap="flat" cmpd="sng" algn="ctr">
            <a:solidFill>
              <a:srgbClr val="92D050"/>
            </a:solidFill>
            <a:prstDash val="solid"/>
            <a:round/>
            <a:headEnd type="none" w="med" len="med"/>
            <a:tailEnd type="none" w="med" len="med"/>
          </a:ln>
          <a:effectLst/>
        </p:spPr>
      </p:cxnSp>
      <p:cxnSp>
        <p:nvCxnSpPr>
          <p:cNvPr id="23" name="直線コネクタ 22">
            <a:extLst>
              <a:ext uri="{FF2B5EF4-FFF2-40B4-BE49-F238E27FC236}">
                <a16:creationId xmlns:a16="http://schemas.microsoft.com/office/drawing/2014/main" id="{756F7F9E-2A89-4C1F-BCC0-1EFA4BC92739}"/>
              </a:ext>
            </a:extLst>
          </p:cNvPr>
          <p:cNvCxnSpPr>
            <a:cxnSpLocks/>
          </p:cNvCxnSpPr>
          <p:nvPr/>
        </p:nvCxnSpPr>
        <p:spPr bwMode="auto">
          <a:xfrm>
            <a:off x="1784648" y="6309320"/>
            <a:ext cx="7741773" cy="0"/>
          </a:xfrm>
          <a:prstGeom prst="line">
            <a:avLst/>
          </a:prstGeom>
          <a:noFill/>
          <a:ln w="9525" cap="flat" cmpd="sng" algn="ctr">
            <a:solidFill>
              <a:srgbClr val="92D050"/>
            </a:solidFill>
            <a:prstDash val="solid"/>
            <a:round/>
            <a:headEnd type="none" w="med" len="med"/>
            <a:tailEnd type="none" w="med" len="med"/>
          </a:ln>
          <a:effectLst/>
        </p:spPr>
      </p:cxnSp>
    </p:spTree>
    <p:extLst>
      <p:ext uri="{BB962C8B-B14F-4D97-AF65-F5344CB8AC3E}">
        <p14:creationId xmlns:p14="http://schemas.microsoft.com/office/powerpoint/2010/main" val="379619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764704"/>
            <a:ext cx="9905999" cy="6093297"/>
          </a:xfrm>
          <a:prstGeom prst="rect">
            <a:avLst/>
          </a:prstGeom>
          <a:gradFill flip="none" rotWithShape="1">
            <a:gsLst>
              <a:gs pos="0">
                <a:schemeClr val="bg1"/>
              </a:gs>
              <a:gs pos="100000">
                <a:srgbClr val="62AE33"/>
              </a:gs>
              <a:gs pos="100000">
                <a:schemeClr val="bg1"/>
              </a:gs>
              <a:gs pos="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216696" y="3454996"/>
            <a:ext cx="5472608" cy="830997"/>
          </a:xfrm>
          <a:prstGeom prst="rect">
            <a:avLst/>
          </a:prstGeom>
          <a:noFill/>
        </p:spPr>
        <p:txBody>
          <a:bodyPr wrap="square" rtlCol="0">
            <a:spAutoFit/>
          </a:bodyPr>
          <a:lstStyle/>
          <a:p>
            <a:pPr algn="ctr"/>
            <a:r>
              <a:rPr lang="en-US" altLang="ja-JP" b="1" dirty="0">
                <a:solidFill>
                  <a:srgbClr val="264C27"/>
                </a:solidFill>
                <a:latin typeface="Arial" panose="020B0604020202020204" pitchFamily="34" charset="0"/>
                <a:ea typeface="メイリオ" panose="020B0604030504040204" pitchFamily="50" charset="-128"/>
                <a:cs typeface="Arial" panose="020B0604020202020204" pitchFamily="34" charset="0"/>
              </a:rPr>
              <a:t>Summary of the Fiscal Results and </a:t>
            </a:r>
          </a:p>
          <a:p>
            <a:pPr algn="ctr"/>
            <a:r>
              <a:rPr lang="en-US" altLang="ja-JP" b="1" dirty="0">
                <a:solidFill>
                  <a:srgbClr val="264C27"/>
                </a:solidFill>
                <a:latin typeface="Arial" panose="020B0604020202020204" pitchFamily="34" charset="0"/>
                <a:ea typeface="メイリオ" panose="020B0604030504040204" pitchFamily="50" charset="-128"/>
                <a:cs typeface="Arial" panose="020B0604020202020204" pitchFamily="34" charset="0"/>
              </a:rPr>
              <a:t>Whole Financial Year Forecast</a:t>
            </a:r>
            <a:endParaRPr kumimoji="1" lang="ja-JP" altLang="en-US" b="1" dirty="0">
              <a:solidFill>
                <a:srgbClr val="264C27"/>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748571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764704"/>
            <a:ext cx="9905999" cy="6093297"/>
          </a:xfrm>
          <a:prstGeom prst="rect">
            <a:avLst/>
          </a:prstGeom>
          <a:gradFill flip="none" rotWithShape="1">
            <a:gsLst>
              <a:gs pos="0">
                <a:schemeClr val="bg1"/>
              </a:gs>
              <a:gs pos="100000">
                <a:srgbClr val="62AE33"/>
              </a:gs>
              <a:gs pos="100000">
                <a:schemeClr val="bg1"/>
              </a:gs>
              <a:gs pos="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648744" y="3393289"/>
            <a:ext cx="5184576" cy="584775"/>
          </a:xfrm>
          <a:prstGeom prst="rect">
            <a:avLst/>
          </a:prstGeom>
          <a:noFill/>
        </p:spPr>
        <p:txBody>
          <a:bodyPr wrap="square" rtlCol="0">
            <a:spAutoFit/>
          </a:bodyPr>
          <a:lstStyle/>
          <a:p>
            <a:pPr algn="ctr"/>
            <a:r>
              <a:rPr kumimoji="1" lang="en-US" altLang="ja-JP" sz="3200" b="1" dirty="0">
                <a:solidFill>
                  <a:srgbClr val="264C27"/>
                </a:solidFill>
                <a:latin typeface="メイリオ" panose="020B0604030504040204" pitchFamily="50" charset="-128"/>
                <a:ea typeface="メイリオ" panose="020B0604030504040204" pitchFamily="50" charset="-128"/>
                <a:cs typeface="メイリオ" panose="020B0604030504040204" pitchFamily="50" charset="-128"/>
              </a:rPr>
              <a:t>Company Overview</a:t>
            </a:r>
            <a:endParaRPr kumimoji="1" lang="ja-JP" altLang="en-US" sz="3200" b="1" dirty="0">
              <a:solidFill>
                <a:srgbClr val="264C27"/>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1251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271463" y="144463"/>
            <a:ext cx="8283575" cy="620712"/>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2200" kern="0" dirty="0">
                <a:solidFill>
                  <a:schemeClr val="tx1"/>
                </a:solidFill>
                <a:effectLst/>
                <a:latin typeface="Arial"/>
                <a:ea typeface="メイリオ" panose="020B0604030504040204" pitchFamily="50" charset="-128"/>
              </a:rPr>
              <a:t>Our Management Philosophy and Mission</a:t>
            </a:r>
          </a:p>
        </p:txBody>
      </p:sp>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512" y="836712"/>
            <a:ext cx="8382000" cy="3228975"/>
          </a:xfrm>
          <a:prstGeom prst="rect">
            <a:avLst/>
          </a:prstGeom>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4928" y="5465862"/>
            <a:ext cx="4709592" cy="1167348"/>
          </a:xfrm>
          <a:prstGeom prst="rect">
            <a:avLst/>
          </a:prstGeom>
        </p:spPr>
      </p:pic>
      <p:sp>
        <p:nvSpPr>
          <p:cNvPr id="7" name="正方形/長方形 6"/>
          <p:cNvSpPr/>
          <p:nvPr/>
        </p:nvSpPr>
        <p:spPr bwMode="auto">
          <a:xfrm>
            <a:off x="400586" y="4293096"/>
            <a:ext cx="8382000" cy="152903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l"/>
            <a:r>
              <a:rPr lang="en-US" altLang="ja-JP" sz="2000" dirty="0">
                <a:latin typeface="Arial"/>
                <a:ea typeface="メイリオ" panose="020B0604030504040204" pitchFamily="50" charset="-128"/>
              </a:rPr>
              <a:t>【Our Mission】</a:t>
            </a:r>
          </a:p>
          <a:p>
            <a:pPr algn="l"/>
            <a:endParaRPr lang="en-US" altLang="ja-JP" sz="1600" dirty="0">
              <a:latin typeface="Arial"/>
              <a:ea typeface="メイリオ" panose="020B0604030504040204" pitchFamily="50" charset="-128"/>
            </a:endParaRPr>
          </a:p>
          <a:p>
            <a:pPr algn="just"/>
            <a:r>
              <a:rPr lang="en-US" altLang="ja-JP" sz="1800" kern="100" dirty="0">
                <a:effectLst/>
                <a:latin typeface="Arial" panose="020B0604020202020204" pitchFamily="34" charset="0"/>
                <a:ea typeface="游明朝" panose="02020400000000000000" pitchFamily="18" charset="-128"/>
                <a:cs typeface="Times New Roman" panose="02020603050405020304" pitchFamily="18" charset="0"/>
              </a:rPr>
              <a:t>We prepare bento’s at reasonable prices and deliver to your home every day so that elderly people living alone or needing long-term care who have difficulty cooking or going out to shop can </a:t>
            </a:r>
            <a:r>
              <a:rPr lang="en-US" altLang="ja-JP" sz="1800" kern="100" dirty="0" smtClean="0">
                <a:effectLst/>
                <a:latin typeface="Arial" panose="020B0604020202020204" pitchFamily="34" charset="0"/>
                <a:ea typeface="游明朝" panose="02020400000000000000" pitchFamily="18" charset="-128"/>
                <a:cs typeface="Times New Roman" panose="02020603050405020304" pitchFamily="18" charset="0"/>
              </a:rPr>
              <a:t>eat </a:t>
            </a:r>
            <a:r>
              <a:rPr lang="en-US" altLang="ja-JP" sz="1800" kern="100" dirty="0">
                <a:effectLst/>
                <a:latin typeface="Arial" panose="020B0604020202020204" pitchFamily="34" charset="0"/>
                <a:ea typeface="游明朝" panose="02020400000000000000" pitchFamily="18" charset="-128"/>
                <a:cs typeface="Times New Roman" panose="02020603050405020304" pitchFamily="18" charset="0"/>
              </a:rPr>
              <a:t>without any trouble.</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744922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632761547"/>
              </p:ext>
            </p:extLst>
          </p:nvPr>
        </p:nvGraphicFramePr>
        <p:xfrm>
          <a:off x="446976" y="908720"/>
          <a:ext cx="9001000" cy="5619878"/>
        </p:xfrm>
        <a:graphic>
          <a:graphicData uri="http://schemas.openxmlformats.org/drawingml/2006/table">
            <a:tbl>
              <a:tblPr firstRow="1" firstCol="1" bandRow="1"/>
              <a:tblGrid>
                <a:gridCol w="2049733">
                  <a:extLst>
                    <a:ext uri="{9D8B030D-6E8A-4147-A177-3AD203B41FA5}">
                      <a16:colId xmlns:a16="http://schemas.microsoft.com/office/drawing/2014/main" val="20000"/>
                    </a:ext>
                  </a:extLst>
                </a:gridCol>
                <a:gridCol w="6951267">
                  <a:extLst>
                    <a:ext uri="{9D8B030D-6E8A-4147-A177-3AD203B41FA5}">
                      <a16:colId xmlns:a16="http://schemas.microsoft.com/office/drawing/2014/main" val="20002"/>
                    </a:ext>
                  </a:extLst>
                </a:gridCol>
              </a:tblGrid>
              <a:tr h="402150">
                <a:tc>
                  <a:txBody>
                    <a:bodyPr/>
                    <a:lstStyle/>
                    <a:p>
                      <a:pPr algn="l">
                        <a:spcAft>
                          <a:spcPts val="0"/>
                        </a:spcAft>
                        <a:buClr>
                          <a:srgbClr val="000000"/>
                        </a:buClr>
                      </a:pPr>
                      <a:r>
                        <a:rPr lang="en-US" altLang="ja-JP" sz="1600" kern="10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Company Name</a:t>
                      </a:r>
                      <a:endParaRPr lang="ja-JP" sz="1600" kern="100" dirty="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A"/>
                    </a:solidFill>
                  </a:tcPr>
                </a:tc>
                <a:tc>
                  <a:txBody>
                    <a:bodyPr/>
                    <a:lstStyle/>
                    <a:p>
                      <a:pPr algn="just">
                        <a:spcAft>
                          <a:spcPts val="0"/>
                        </a:spcAft>
                      </a:pPr>
                      <a:r>
                        <a:rPr kumimoji="1" lang="en-US" altLang="ja-JP" sz="1600" kern="1200" dirty="0">
                          <a:solidFill>
                            <a:schemeClr val="tx1"/>
                          </a:solidFill>
                          <a:effectLst/>
                          <a:latin typeface="Arial" panose="020B0604020202020204" pitchFamily="34" charset="0"/>
                          <a:ea typeface="+mn-ea"/>
                          <a:cs typeface="Arial" panose="020B0604020202020204" pitchFamily="34" charset="0"/>
                        </a:rPr>
                        <a:t>SILVER LIFE Co., Ltd.</a:t>
                      </a:r>
                      <a:endParaRPr lang="ja-JP" sz="1400" kern="100" dirty="0">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5340">
                <a:tc>
                  <a:txBody>
                    <a:bodyPr/>
                    <a:lstStyle/>
                    <a:p>
                      <a:pPr algn="l">
                        <a:spcAft>
                          <a:spcPts val="0"/>
                        </a:spcAft>
                        <a:buClr>
                          <a:srgbClr val="000000"/>
                        </a:buClr>
                      </a:pPr>
                      <a:r>
                        <a:rPr lang="en-US" altLang="ja-JP" sz="1600" kern="10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Representative</a:t>
                      </a:r>
                      <a:endParaRPr lang="ja-JP" sz="1600" kern="100" dirty="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A"/>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en-US" altLang="ja-JP" sz="1600" kern="1200" dirty="0">
                          <a:solidFill>
                            <a:schemeClr val="tx1"/>
                          </a:solidFill>
                          <a:effectLst/>
                          <a:latin typeface="Arial" panose="020B0604020202020204" pitchFamily="34" charset="0"/>
                          <a:ea typeface="+mn-ea"/>
                          <a:cs typeface="Arial" panose="020B0604020202020204" pitchFamily="34" charset="0"/>
                        </a:rPr>
                        <a:t>President, CEO : </a:t>
                      </a:r>
                      <a:r>
                        <a:rPr kumimoji="1" lang="en-US" altLang="ja-JP" sz="1600" kern="1200" dirty="0" err="1">
                          <a:solidFill>
                            <a:schemeClr val="tx1"/>
                          </a:solidFill>
                          <a:effectLst/>
                          <a:latin typeface="Arial" panose="020B0604020202020204" pitchFamily="34" charset="0"/>
                          <a:ea typeface="+mn-ea"/>
                          <a:cs typeface="Arial" panose="020B0604020202020204" pitchFamily="34" charset="0"/>
                        </a:rPr>
                        <a:t>Takahisa</a:t>
                      </a:r>
                      <a:r>
                        <a:rPr kumimoji="1" lang="en-US" altLang="ja-JP" sz="1600" kern="1200" dirty="0">
                          <a:solidFill>
                            <a:schemeClr val="tx1"/>
                          </a:solidFill>
                          <a:effectLst/>
                          <a:latin typeface="Arial" panose="020B0604020202020204" pitchFamily="34" charset="0"/>
                          <a:ea typeface="+mn-ea"/>
                          <a:cs typeface="Arial" panose="020B0604020202020204" pitchFamily="34" charset="0"/>
                        </a:rPr>
                        <a:t> Shimizu</a:t>
                      </a:r>
                      <a:endParaRPr lang="en-US" altLang="ja-JP" sz="1400" kern="100" dirty="0">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5340">
                <a:tc>
                  <a:txBody>
                    <a:bodyPr/>
                    <a:lstStyle/>
                    <a:p>
                      <a:pPr algn="l">
                        <a:spcAft>
                          <a:spcPts val="0"/>
                        </a:spcAft>
                        <a:buClr>
                          <a:srgbClr val="000000"/>
                        </a:buClr>
                      </a:pPr>
                      <a:r>
                        <a:rPr lang="en-US" altLang="ja-JP" sz="1600" kern="10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Established</a:t>
                      </a:r>
                      <a:endParaRPr lang="ja-JP" sz="1600" kern="100" dirty="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A"/>
                    </a:solidFill>
                  </a:tcPr>
                </a:tc>
                <a:tc>
                  <a:txBody>
                    <a:bodyPr/>
                    <a:lstStyle/>
                    <a:p>
                      <a:pPr algn="just">
                        <a:spcAft>
                          <a:spcPts val="0"/>
                        </a:spcAft>
                      </a:pPr>
                      <a:r>
                        <a:rPr kumimoji="1" lang="en-US" altLang="ja-JP" sz="1600" kern="1200" dirty="0">
                          <a:solidFill>
                            <a:schemeClr val="tx1"/>
                          </a:solidFill>
                          <a:effectLst/>
                          <a:latin typeface="Arial" panose="020B0604020202020204" pitchFamily="34" charset="0"/>
                          <a:ea typeface="+mn-ea"/>
                          <a:cs typeface="Arial" panose="020B0604020202020204" pitchFamily="34" charset="0"/>
                        </a:rPr>
                        <a:t>October 2007</a:t>
                      </a:r>
                      <a:endParaRPr lang="ja-JP" sz="1400" kern="100" dirty="0">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5340">
                <a:tc>
                  <a:txBody>
                    <a:bodyPr/>
                    <a:lstStyle/>
                    <a:p>
                      <a:pPr algn="l">
                        <a:spcAft>
                          <a:spcPts val="0"/>
                        </a:spcAft>
                        <a:buClr>
                          <a:srgbClr val="000000"/>
                        </a:buClr>
                      </a:pPr>
                      <a:r>
                        <a:rPr lang="en-US" altLang="ja-JP" sz="1600" kern="10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Capital Stock</a:t>
                      </a:r>
                      <a:endParaRPr lang="ja-JP" sz="1600" kern="100" dirty="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A"/>
                    </a:solidFill>
                  </a:tcPr>
                </a:tc>
                <a:tc>
                  <a:txBody>
                    <a:bodyPr/>
                    <a:lstStyle/>
                    <a:p>
                      <a:pPr algn="just">
                        <a:spcAft>
                          <a:spcPts val="0"/>
                        </a:spcAft>
                      </a:pPr>
                      <a:r>
                        <a:rPr kumimoji="1" lang="en-US" altLang="ja-JP" sz="1600" kern="1200" dirty="0">
                          <a:solidFill>
                            <a:schemeClr val="tx1"/>
                          </a:solidFill>
                          <a:effectLst/>
                          <a:latin typeface="Arial" panose="020B0604020202020204" pitchFamily="34" charset="0"/>
                          <a:ea typeface="+mn-ea"/>
                          <a:cs typeface="Arial" panose="020B0604020202020204" pitchFamily="34" charset="0"/>
                        </a:rPr>
                        <a:t>710 million yen (as of July 31, 2019)</a:t>
                      </a:r>
                      <a:endParaRPr lang="ja-JP" sz="1100" kern="100" dirty="0">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50680">
                <a:tc>
                  <a:txBody>
                    <a:bodyPr/>
                    <a:lstStyle/>
                    <a:p>
                      <a:pPr algn="l">
                        <a:spcAft>
                          <a:spcPts val="0"/>
                        </a:spcAft>
                        <a:buClr>
                          <a:srgbClr val="000000"/>
                        </a:buClr>
                      </a:pPr>
                      <a:r>
                        <a:rPr lang="en-US" altLang="ja-JP" sz="1600" kern="10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Address</a:t>
                      </a:r>
                      <a:endParaRPr lang="ja-JP" sz="1600" kern="100" dirty="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A"/>
                    </a:solidFill>
                  </a:tcPr>
                </a:tc>
                <a:tc>
                  <a:txBody>
                    <a:bodyPr/>
                    <a:lstStyle/>
                    <a:p>
                      <a:r>
                        <a:rPr kumimoji="1" lang="en-US" altLang="ja-JP" sz="1600" kern="1200" dirty="0">
                          <a:solidFill>
                            <a:schemeClr val="tx1"/>
                          </a:solidFill>
                          <a:effectLst/>
                          <a:latin typeface="Arial" panose="020B0604020202020204" pitchFamily="34" charset="0"/>
                          <a:ea typeface="+mn-ea"/>
                          <a:cs typeface="Arial" panose="020B0604020202020204" pitchFamily="34" charset="0"/>
                        </a:rPr>
                        <a:t>Highness Lofty Level 2, 4-32-4, </a:t>
                      </a:r>
                      <a:r>
                        <a:rPr kumimoji="1" lang="en-US" altLang="ja-JP" sz="1600" kern="1200" dirty="0" err="1">
                          <a:solidFill>
                            <a:schemeClr val="tx1"/>
                          </a:solidFill>
                          <a:effectLst/>
                          <a:latin typeface="Arial" panose="020B0604020202020204" pitchFamily="34" charset="0"/>
                          <a:ea typeface="+mn-ea"/>
                          <a:cs typeface="Arial" panose="020B0604020202020204" pitchFamily="34" charset="0"/>
                        </a:rPr>
                        <a:t>Nishishinjuku</a:t>
                      </a:r>
                      <a:r>
                        <a:rPr kumimoji="1" lang="en-US" altLang="ja-JP" sz="1600" kern="1200" dirty="0">
                          <a:solidFill>
                            <a:schemeClr val="tx1"/>
                          </a:solidFill>
                          <a:effectLst/>
                          <a:latin typeface="Arial" panose="020B0604020202020204" pitchFamily="34" charset="0"/>
                          <a:ea typeface="+mn-ea"/>
                          <a:cs typeface="Arial" panose="020B0604020202020204" pitchFamily="34" charset="0"/>
                        </a:rPr>
                        <a:t>, Shinjuku-</a:t>
                      </a:r>
                      <a:r>
                        <a:rPr kumimoji="1" lang="en-US" altLang="ja-JP" sz="1600" kern="1200" dirty="0" err="1">
                          <a:solidFill>
                            <a:schemeClr val="tx1"/>
                          </a:solidFill>
                          <a:effectLst/>
                          <a:latin typeface="Arial" panose="020B0604020202020204" pitchFamily="34" charset="0"/>
                          <a:ea typeface="+mn-ea"/>
                          <a:cs typeface="Arial" panose="020B0604020202020204" pitchFamily="34" charset="0"/>
                        </a:rPr>
                        <a:t>ku</a:t>
                      </a:r>
                      <a:r>
                        <a:rPr kumimoji="1" lang="en-US" altLang="ja-JP" sz="1600" kern="1200" dirty="0">
                          <a:solidFill>
                            <a:schemeClr val="tx1"/>
                          </a:solidFill>
                          <a:effectLst/>
                          <a:latin typeface="Arial" panose="020B0604020202020204" pitchFamily="34" charset="0"/>
                          <a:ea typeface="+mn-ea"/>
                          <a:cs typeface="Arial" panose="020B0604020202020204" pitchFamily="34" charset="0"/>
                        </a:rPr>
                        <a:t>, Tokyo, 160-0023, Japan</a:t>
                      </a:r>
                      <a:endParaRPr kumimoji="1" lang="ja-JP" altLang="ja-JP"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129648">
                <a:tc>
                  <a:txBody>
                    <a:bodyPr/>
                    <a:lstStyle/>
                    <a:p>
                      <a:pPr algn="l">
                        <a:spcAft>
                          <a:spcPts val="0"/>
                        </a:spcAft>
                        <a:buClr>
                          <a:srgbClr val="000000"/>
                        </a:buClr>
                      </a:pPr>
                      <a:r>
                        <a:rPr lang="en-US" altLang="ja-JP" sz="1600" kern="10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Businesses</a:t>
                      </a:r>
                      <a:endParaRPr lang="ja-JP" sz="1600" kern="100" dirty="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A"/>
                    </a:solidFill>
                  </a:tcPr>
                </a:tc>
                <a:tc>
                  <a:txBody>
                    <a:bodyPr/>
                    <a:lstStyle/>
                    <a:p>
                      <a:r>
                        <a:rPr kumimoji="1" lang="ja-JP" altLang="ja-JP" sz="1600" kern="1200" dirty="0">
                          <a:solidFill>
                            <a:schemeClr val="tx1"/>
                          </a:solidFill>
                          <a:effectLst/>
                          <a:latin typeface="Arial" panose="020B0604020202020204" pitchFamily="34" charset="0"/>
                          <a:ea typeface="+mn-ea"/>
                          <a:cs typeface="Arial" panose="020B0604020202020204" pitchFamily="34" charset="0"/>
                        </a:rPr>
                        <a:t>・</a:t>
                      </a:r>
                      <a:r>
                        <a:rPr kumimoji="1" lang="en-US" altLang="ja-JP" sz="1600" kern="1200" dirty="0">
                          <a:solidFill>
                            <a:schemeClr val="tx1"/>
                          </a:solidFill>
                          <a:effectLst/>
                          <a:latin typeface="Arial" panose="020B0604020202020204" pitchFamily="34" charset="0"/>
                          <a:ea typeface="+mn-ea"/>
                          <a:cs typeface="Arial" panose="020B0604020202020204" pitchFamily="34" charset="0"/>
                        </a:rPr>
                        <a:t>Franchise management of food delivery service for the elderly</a:t>
                      </a:r>
                      <a:endParaRPr kumimoji="1" lang="ja-JP" altLang="ja-JP" sz="1600" kern="1200" dirty="0">
                        <a:solidFill>
                          <a:schemeClr val="tx1"/>
                        </a:solidFill>
                        <a:effectLst/>
                        <a:latin typeface="Arial" panose="020B0604020202020204" pitchFamily="34" charset="0"/>
                        <a:ea typeface="+mn-ea"/>
                        <a:cs typeface="Arial" panose="020B0604020202020204" pitchFamily="34" charset="0"/>
                      </a:endParaRPr>
                    </a:p>
                    <a:p>
                      <a:r>
                        <a:rPr kumimoji="1" lang="en-US" altLang="ja-JP" sz="1600" kern="1200" dirty="0">
                          <a:solidFill>
                            <a:schemeClr val="tx1"/>
                          </a:solidFill>
                          <a:effectLst/>
                          <a:latin typeface="Arial" panose="020B0604020202020204" pitchFamily="34" charset="0"/>
                          <a:ea typeface="+mn-ea"/>
                          <a:cs typeface="Arial" panose="020B0604020202020204" pitchFamily="34" charset="0"/>
                        </a:rPr>
                        <a:t>(Service names: “</a:t>
                      </a:r>
                      <a:r>
                        <a:rPr kumimoji="1" lang="en-US" altLang="ja-JP" sz="1600" kern="1200" dirty="0" err="1">
                          <a:solidFill>
                            <a:schemeClr val="tx1"/>
                          </a:solidFill>
                          <a:effectLst/>
                          <a:latin typeface="Arial" panose="020B0604020202020204" pitchFamily="34" charset="0"/>
                          <a:ea typeface="+mn-ea"/>
                          <a:cs typeface="Arial" panose="020B0604020202020204" pitchFamily="34" charset="0"/>
                        </a:rPr>
                        <a:t>Magokoro</a:t>
                      </a:r>
                      <a:r>
                        <a:rPr kumimoji="1" lang="en-US" altLang="ja-JP" sz="1600" kern="1200" dirty="0">
                          <a:solidFill>
                            <a:schemeClr val="tx1"/>
                          </a:solidFill>
                          <a:effectLst/>
                          <a:latin typeface="Arial" panose="020B0604020202020204" pitchFamily="34" charset="0"/>
                          <a:ea typeface="+mn-ea"/>
                          <a:cs typeface="Arial" panose="020B0604020202020204" pitchFamily="34" charset="0"/>
                        </a:rPr>
                        <a:t> Bento”, “</a:t>
                      </a:r>
                      <a:r>
                        <a:rPr kumimoji="1" lang="en-US" altLang="ja-JP" sz="1600" kern="1200" dirty="0" err="1">
                          <a:solidFill>
                            <a:schemeClr val="tx1"/>
                          </a:solidFill>
                          <a:effectLst/>
                          <a:latin typeface="Arial" panose="020B0604020202020204" pitchFamily="34" charset="0"/>
                          <a:ea typeface="+mn-ea"/>
                          <a:cs typeface="Arial" panose="020B0604020202020204" pitchFamily="34" charset="0"/>
                        </a:rPr>
                        <a:t>Haishoku</a:t>
                      </a:r>
                      <a:r>
                        <a:rPr kumimoji="1" lang="en-US" altLang="ja-JP" sz="1600" kern="1200" dirty="0">
                          <a:solidFill>
                            <a:schemeClr val="tx1"/>
                          </a:solidFill>
                          <a:effectLst/>
                          <a:latin typeface="Arial" panose="020B0604020202020204" pitchFamily="34" charset="0"/>
                          <a:ea typeface="+mn-ea"/>
                          <a:cs typeface="Arial" panose="020B0604020202020204" pitchFamily="34" charset="0"/>
                        </a:rPr>
                        <a:t> no </a:t>
                      </a:r>
                      <a:r>
                        <a:rPr kumimoji="1" lang="en-US" altLang="ja-JP" sz="1600" kern="1200" dirty="0" err="1">
                          <a:solidFill>
                            <a:schemeClr val="tx1"/>
                          </a:solidFill>
                          <a:effectLst/>
                          <a:latin typeface="Arial" panose="020B0604020202020204" pitchFamily="34" charset="0"/>
                          <a:ea typeface="+mn-ea"/>
                          <a:cs typeface="Arial" panose="020B0604020202020204" pitchFamily="34" charset="0"/>
                        </a:rPr>
                        <a:t>Fureai</a:t>
                      </a:r>
                      <a:r>
                        <a:rPr kumimoji="1" lang="en-US" altLang="ja-JP" sz="1600" kern="1200" dirty="0">
                          <a:solidFill>
                            <a:schemeClr val="tx1"/>
                          </a:solidFill>
                          <a:effectLst/>
                          <a:latin typeface="Arial" panose="020B0604020202020204" pitchFamily="34" charset="0"/>
                          <a:ea typeface="+mn-ea"/>
                          <a:cs typeface="Arial" panose="020B0604020202020204" pitchFamily="34" charset="0"/>
                        </a:rPr>
                        <a:t>”)</a:t>
                      </a:r>
                      <a:endParaRPr kumimoji="1" lang="ja-JP" altLang="ja-JP" sz="1600" kern="1200" dirty="0">
                        <a:solidFill>
                          <a:schemeClr val="tx1"/>
                        </a:solidFill>
                        <a:effectLst/>
                        <a:latin typeface="Arial" panose="020B0604020202020204" pitchFamily="34" charset="0"/>
                        <a:ea typeface="+mn-ea"/>
                        <a:cs typeface="Arial" panose="020B0604020202020204" pitchFamily="34" charset="0"/>
                      </a:endParaRPr>
                    </a:p>
                    <a:p>
                      <a:r>
                        <a:rPr kumimoji="1" lang="ja-JP" altLang="ja-JP" sz="1600" kern="1200" dirty="0">
                          <a:solidFill>
                            <a:schemeClr val="tx1"/>
                          </a:solidFill>
                          <a:effectLst/>
                          <a:latin typeface="Arial" panose="020B0604020202020204" pitchFamily="34" charset="0"/>
                          <a:ea typeface="+mn-ea"/>
                          <a:cs typeface="Arial" panose="020B0604020202020204" pitchFamily="34" charset="0"/>
                        </a:rPr>
                        <a:t>・</a:t>
                      </a:r>
                      <a:r>
                        <a:rPr kumimoji="1" lang="en-US" altLang="ja-JP" sz="1600" kern="1200" dirty="0">
                          <a:solidFill>
                            <a:schemeClr val="tx1"/>
                          </a:solidFill>
                          <a:effectLst/>
                          <a:latin typeface="Arial" panose="020B0604020202020204" pitchFamily="34" charset="0"/>
                          <a:ea typeface="+mn-ea"/>
                          <a:cs typeface="Arial" panose="020B0604020202020204" pitchFamily="34" charset="0"/>
                        </a:rPr>
                        <a:t>Food ingredient sales to senior-care facilities</a:t>
                      </a:r>
                      <a:endParaRPr kumimoji="1" lang="ja-JP" altLang="ja-JP" sz="1600" kern="1200" dirty="0">
                        <a:solidFill>
                          <a:schemeClr val="tx1"/>
                        </a:solidFill>
                        <a:effectLst/>
                        <a:latin typeface="Arial" panose="020B0604020202020204" pitchFamily="34" charset="0"/>
                        <a:ea typeface="+mn-ea"/>
                        <a:cs typeface="Arial" panose="020B0604020202020204" pitchFamily="34" charset="0"/>
                      </a:endParaRPr>
                    </a:p>
                    <a:p>
                      <a:r>
                        <a:rPr kumimoji="1" lang="en-US" altLang="ja-JP" sz="1600" kern="1200" dirty="0">
                          <a:solidFill>
                            <a:schemeClr val="tx1"/>
                          </a:solidFill>
                          <a:effectLst/>
                          <a:latin typeface="Arial" panose="020B0604020202020204" pitchFamily="34" charset="0"/>
                          <a:ea typeface="+mn-ea"/>
                          <a:cs typeface="Arial" panose="020B0604020202020204" pitchFamily="34" charset="0"/>
                        </a:rPr>
                        <a:t>(Service names: “</a:t>
                      </a:r>
                      <a:r>
                        <a:rPr kumimoji="1" lang="en-US" altLang="ja-JP" sz="1600" kern="1200" dirty="0" err="1">
                          <a:solidFill>
                            <a:schemeClr val="tx1"/>
                          </a:solidFill>
                          <a:effectLst/>
                          <a:latin typeface="Arial" panose="020B0604020202020204" pitchFamily="34" charset="0"/>
                          <a:ea typeface="+mn-ea"/>
                          <a:cs typeface="Arial" panose="020B0604020202020204" pitchFamily="34" charset="0"/>
                        </a:rPr>
                        <a:t>Magokoro</a:t>
                      </a:r>
                      <a:r>
                        <a:rPr kumimoji="1" lang="en-US" altLang="ja-JP" sz="1600" kern="1200" dirty="0">
                          <a:solidFill>
                            <a:schemeClr val="tx1"/>
                          </a:solidFill>
                          <a:effectLst/>
                          <a:latin typeface="Arial" panose="020B0604020202020204" pitchFamily="34" charset="0"/>
                          <a:ea typeface="+mn-ea"/>
                          <a:cs typeface="Arial" panose="020B0604020202020204" pitchFamily="34" charset="0"/>
                        </a:rPr>
                        <a:t> </a:t>
                      </a:r>
                      <a:r>
                        <a:rPr kumimoji="1" lang="en-US" altLang="ja-JP" sz="1600" kern="1200" dirty="0" err="1">
                          <a:solidFill>
                            <a:schemeClr val="tx1"/>
                          </a:solidFill>
                          <a:effectLst/>
                          <a:latin typeface="Arial" panose="020B0604020202020204" pitchFamily="34" charset="0"/>
                          <a:ea typeface="+mn-ea"/>
                          <a:cs typeface="Arial" panose="020B0604020202020204" pitchFamily="34" charset="0"/>
                        </a:rPr>
                        <a:t>Shokuzai</a:t>
                      </a:r>
                      <a:r>
                        <a:rPr kumimoji="1" lang="en-US" altLang="ja-JP" sz="1600" kern="1200" dirty="0">
                          <a:solidFill>
                            <a:schemeClr val="tx1"/>
                          </a:solidFill>
                          <a:effectLst/>
                          <a:latin typeface="Arial" panose="020B0604020202020204" pitchFamily="34" charset="0"/>
                          <a:ea typeface="+mn-ea"/>
                          <a:cs typeface="Arial" panose="020B0604020202020204" pitchFamily="34" charset="0"/>
                        </a:rPr>
                        <a:t> Service”</a:t>
                      </a:r>
                      <a:r>
                        <a:rPr kumimoji="1" lang="ja-JP" altLang="ja-JP" sz="1600" kern="1200" dirty="0">
                          <a:solidFill>
                            <a:schemeClr val="tx1"/>
                          </a:solidFill>
                          <a:effectLst/>
                          <a:latin typeface="Arial" panose="020B0604020202020204" pitchFamily="34" charset="0"/>
                          <a:ea typeface="+mn-ea"/>
                          <a:cs typeface="Arial" panose="020B0604020202020204" pitchFamily="34" charset="0"/>
                        </a:rPr>
                        <a:t>，</a:t>
                      </a:r>
                      <a:r>
                        <a:rPr kumimoji="1" lang="en-US" altLang="ja-JP" sz="1600" kern="1200" dirty="0">
                          <a:solidFill>
                            <a:schemeClr val="tx1"/>
                          </a:solidFill>
                          <a:effectLst/>
                          <a:latin typeface="Arial" panose="020B0604020202020204" pitchFamily="34" charset="0"/>
                          <a:ea typeface="+mn-ea"/>
                          <a:cs typeface="Arial" panose="020B0604020202020204" pitchFamily="34" charset="0"/>
                        </a:rPr>
                        <a:t> “</a:t>
                      </a:r>
                      <a:r>
                        <a:rPr kumimoji="1" lang="en-US" altLang="ja-JP" sz="1600" kern="1200" dirty="0" err="1">
                          <a:solidFill>
                            <a:schemeClr val="tx1"/>
                          </a:solidFill>
                          <a:effectLst/>
                          <a:latin typeface="Arial" panose="020B0604020202020204" pitchFamily="34" charset="0"/>
                          <a:ea typeface="+mn-ea"/>
                          <a:cs typeface="Arial" panose="020B0604020202020204" pitchFamily="34" charset="0"/>
                        </a:rPr>
                        <a:t>Kodawari</a:t>
                      </a:r>
                      <a:r>
                        <a:rPr kumimoji="1" lang="en-US" altLang="ja-JP" sz="1600" kern="1200" dirty="0">
                          <a:solidFill>
                            <a:schemeClr val="tx1"/>
                          </a:solidFill>
                          <a:effectLst/>
                          <a:latin typeface="Arial" panose="020B0604020202020204" pitchFamily="34" charset="0"/>
                          <a:ea typeface="+mn-ea"/>
                          <a:cs typeface="Arial" panose="020B0604020202020204" pitchFamily="34" charset="0"/>
                        </a:rPr>
                        <a:t> Chef”)</a:t>
                      </a:r>
                      <a:endParaRPr kumimoji="1" lang="ja-JP" altLang="ja-JP" sz="1600" kern="1200" dirty="0">
                        <a:solidFill>
                          <a:schemeClr val="tx1"/>
                        </a:solidFill>
                        <a:effectLst/>
                        <a:latin typeface="Arial" panose="020B0604020202020204" pitchFamily="34" charset="0"/>
                        <a:ea typeface="+mn-ea"/>
                        <a:cs typeface="Arial" panose="020B0604020202020204" pitchFamily="34" charset="0"/>
                      </a:endParaRPr>
                    </a:p>
                    <a:p>
                      <a:r>
                        <a:rPr kumimoji="1" lang="ja-JP" altLang="ja-JP" sz="1600" kern="1200" dirty="0">
                          <a:solidFill>
                            <a:schemeClr val="tx1"/>
                          </a:solidFill>
                          <a:effectLst/>
                          <a:latin typeface="Arial" panose="020B0604020202020204" pitchFamily="34" charset="0"/>
                          <a:ea typeface="+mn-ea"/>
                          <a:cs typeface="Arial" panose="020B0604020202020204" pitchFamily="34" charset="0"/>
                        </a:rPr>
                        <a:t>・</a:t>
                      </a:r>
                      <a:r>
                        <a:rPr kumimoji="1" lang="en-US" altLang="ja-JP" sz="1600" kern="1200" dirty="0">
                          <a:solidFill>
                            <a:schemeClr val="tx1"/>
                          </a:solidFill>
                          <a:effectLst/>
                          <a:latin typeface="Arial" panose="020B0604020202020204" pitchFamily="34" charset="0"/>
                          <a:ea typeface="+mn-ea"/>
                          <a:cs typeface="Arial" panose="020B0604020202020204" pitchFamily="34" charset="0"/>
                        </a:rPr>
                        <a:t>Own brand and OEM sales of frozen bento products</a:t>
                      </a:r>
                      <a:endParaRPr kumimoji="1" lang="ja-JP" altLang="ja-JP" sz="1600" kern="1200" dirty="0">
                        <a:solidFill>
                          <a:schemeClr val="tx1"/>
                        </a:solidFill>
                        <a:effectLst/>
                        <a:latin typeface="Arial" panose="020B0604020202020204" pitchFamily="34" charset="0"/>
                        <a:ea typeface="+mn-ea"/>
                        <a:cs typeface="Arial" panose="020B0604020202020204" pitchFamily="34" charset="0"/>
                      </a:endParaRPr>
                    </a:p>
                    <a:p>
                      <a:r>
                        <a:rPr kumimoji="1" lang="en-US" altLang="ja-JP" sz="1600" kern="1200" dirty="0">
                          <a:solidFill>
                            <a:schemeClr val="tx1"/>
                          </a:solidFill>
                          <a:effectLst/>
                          <a:latin typeface="Arial" panose="020B0604020202020204" pitchFamily="34" charset="0"/>
                          <a:ea typeface="+mn-ea"/>
                          <a:cs typeface="Arial" panose="020B0604020202020204" pitchFamily="34" charset="0"/>
                        </a:rPr>
                        <a:t>(Service name: “</a:t>
                      </a:r>
                      <a:r>
                        <a:rPr kumimoji="1" lang="en-US" altLang="ja-JP" sz="1600" kern="1200" dirty="0" err="1">
                          <a:solidFill>
                            <a:schemeClr val="tx1"/>
                          </a:solidFill>
                          <a:effectLst/>
                          <a:latin typeface="Arial" panose="020B0604020202020204" pitchFamily="34" charset="0"/>
                          <a:ea typeface="+mn-ea"/>
                          <a:cs typeface="Arial" panose="020B0604020202020204" pitchFamily="34" charset="0"/>
                        </a:rPr>
                        <a:t>Magokoro</a:t>
                      </a:r>
                      <a:r>
                        <a:rPr kumimoji="1" lang="en-US" altLang="ja-JP" sz="1600" kern="1200" dirty="0">
                          <a:solidFill>
                            <a:schemeClr val="tx1"/>
                          </a:solidFill>
                          <a:effectLst/>
                          <a:latin typeface="Arial" panose="020B0604020202020204" pitchFamily="34" charset="0"/>
                          <a:ea typeface="+mn-ea"/>
                          <a:cs typeface="Arial" panose="020B0604020202020204" pitchFamily="34" charset="0"/>
                        </a:rPr>
                        <a:t> Care </a:t>
                      </a:r>
                      <a:r>
                        <a:rPr kumimoji="1" lang="en-US" altLang="ja-JP" sz="1600" kern="1200" dirty="0" err="1">
                          <a:solidFill>
                            <a:schemeClr val="tx1"/>
                          </a:solidFill>
                          <a:effectLst/>
                          <a:latin typeface="Arial" panose="020B0604020202020204" pitchFamily="34" charset="0"/>
                          <a:ea typeface="+mn-ea"/>
                          <a:cs typeface="Arial" panose="020B0604020202020204" pitchFamily="34" charset="0"/>
                        </a:rPr>
                        <a:t>Shoku</a:t>
                      </a:r>
                      <a:r>
                        <a:rPr kumimoji="1" lang="en-US" altLang="ja-JP" sz="1600" kern="1200" dirty="0">
                          <a:solidFill>
                            <a:schemeClr val="tx1"/>
                          </a:solidFill>
                          <a:effectLst/>
                          <a:latin typeface="Arial" panose="020B0604020202020204" pitchFamily="34" charset="0"/>
                          <a:ea typeface="+mn-ea"/>
                          <a:cs typeface="Arial" panose="020B0604020202020204" pitchFamily="34" charset="0"/>
                        </a:rPr>
                        <a:t>”) </a:t>
                      </a:r>
                      <a:endParaRPr kumimoji="1" lang="ja-JP" altLang="ja-JP"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84929">
                <a:tc>
                  <a:txBody>
                    <a:bodyPr/>
                    <a:lstStyle/>
                    <a:p>
                      <a:pPr algn="l">
                        <a:spcAft>
                          <a:spcPts val="0"/>
                        </a:spcAft>
                        <a:buClr>
                          <a:srgbClr val="000000"/>
                        </a:buClr>
                      </a:pPr>
                      <a:r>
                        <a:rPr lang="en-US" altLang="ja-JP" sz="1600" kern="10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Website</a:t>
                      </a:r>
                      <a:endParaRPr lang="ja-JP" sz="1600" kern="100" dirty="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A"/>
                    </a:solidFill>
                  </a:tcPr>
                </a:tc>
                <a:tc>
                  <a:txBody>
                    <a:bodyPr/>
                    <a:lstStyle/>
                    <a:p>
                      <a:pPr algn="just">
                        <a:spcAft>
                          <a:spcPts val="0"/>
                        </a:spcAft>
                      </a:pPr>
                      <a:r>
                        <a:rPr lang="en-US" sz="1600" u="none" kern="10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http</a:t>
                      </a:r>
                      <a:r>
                        <a:rPr lang="en-US" altLang="ja-JP" sz="1600" u="none" kern="10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s</a:t>
                      </a:r>
                      <a:r>
                        <a:rPr lang="en-US" sz="1600" u="none" kern="10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://www.silver-life.co.jp/</a:t>
                      </a:r>
                      <a:endParaRPr lang="ja-JP" sz="1600" u="none" kern="100" dirty="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5517">
                <a:tc>
                  <a:txBody>
                    <a:bodyPr/>
                    <a:lstStyle/>
                    <a:p>
                      <a:pPr algn="l">
                        <a:spcAft>
                          <a:spcPts val="0"/>
                        </a:spcAft>
                        <a:buClr>
                          <a:srgbClr val="000000"/>
                        </a:buClr>
                      </a:pPr>
                      <a:r>
                        <a:rPr lang="en-US" altLang="ja-JP" sz="1600" kern="10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Employees</a:t>
                      </a:r>
                      <a:endParaRPr lang="ja-JP" sz="1600" kern="100" dirty="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A"/>
                    </a:solidFill>
                  </a:tcPr>
                </a:tc>
                <a:tc>
                  <a:txBody>
                    <a:bodyPr/>
                    <a:lstStyle/>
                    <a:p>
                      <a:pPr algn="just">
                        <a:spcAft>
                          <a:spcPts val="0"/>
                        </a:spcAft>
                      </a:pPr>
                      <a:r>
                        <a:rPr lang="en-US" altLang="ja-JP" sz="1600" kern="100" dirty="0">
                          <a:effectLst/>
                          <a:latin typeface="Arial" panose="020B0604020202020204" pitchFamily="34" charset="0"/>
                          <a:ea typeface="メイリオ" panose="020B0604030504040204" pitchFamily="50" charset="-128"/>
                          <a:cs typeface="Arial" panose="020B0604020202020204" pitchFamily="34" charset="0"/>
                        </a:rPr>
                        <a:t>260 (Full-time: 101 / Part-time: 159</a:t>
                      </a:r>
                      <a:r>
                        <a:rPr lang="ja-JP" sz="1600" kern="100" dirty="0">
                          <a:effectLst/>
                          <a:latin typeface="Arial" panose="020B0604020202020204" pitchFamily="34" charset="0"/>
                          <a:ea typeface="メイリオ" panose="020B0604030504040204" pitchFamily="50" charset="-128"/>
                          <a:cs typeface="Arial" panose="020B0604020202020204" pitchFamily="34" charset="0"/>
                        </a:rPr>
                        <a:t>）</a:t>
                      </a:r>
                      <a:r>
                        <a:rPr lang="en-US" altLang="ja-JP" sz="1200" kern="100" dirty="0">
                          <a:effectLst/>
                          <a:latin typeface="Arial" panose="020B0604020202020204" pitchFamily="34" charset="0"/>
                          <a:ea typeface="メイリオ" panose="020B0604030504040204" pitchFamily="50" charset="-128"/>
                          <a:cs typeface="Arial" panose="020B0604020202020204" pitchFamily="34" charset="0"/>
                        </a:rPr>
                        <a:t>As of the end of July 2020</a:t>
                      </a:r>
                      <a:endParaRPr lang="ja-JP" sz="1200" kern="100" dirty="0">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55771">
                <a:tc>
                  <a:txBody>
                    <a:bodyPr/>
                    <a:lstStyle/>
                    <a:p>
                      <a:pPr algn="l">
                        <a:spcAft>
                          <a:spcPts val="0"/>
                        </a:spcAft>
                        <a:buClr>
                          <a:srgbClr val="000000"/>
                        </a:buClr>
                      </a:pPr>
                      <a:r>
                        <a:rPr lang="en-US" altLang="ja-JP" sz="1600" kern="10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Factory</a:t>
                      </a:r>
                      <a:endParaRPr lang="ja-JP" sz="1600" kern="100" dirty="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A"/>
                    </a:solidFill>
                  </a:tcPr>
                </a:tc>
                <a:tc>
                  <a:txBody>
                    <a:bodyPr/>
                    <a:lstStyle/>
                    <a:p>
                      <a:pPr algn="just">
                        <a:spcAft>
                          <a:spcPts val="0"/>
                        </a:spcAft>
                      </a:pPr>
                      <a:r>
                        <a:rPr kumimoji="1" lang="en-US" altLang="ja-JP" sz="1600" kern="1200" dirty="0">
                          <a:solidFill>
                            <a:schemeClr val="tx1"/>
                          </a:solidFill>
                          <a:effectLst/>
                          <a:latin typeface="Arial" panose="020B0604020202020204" pitchFamily="34" charset="0"/>
                          <a:ea typeface="+mn-ea"/>
                          <a:cs typeface="Arial" panose="020B0604020202020204" pitchFamily="34" charset="0"/>
                        </a:rPr>
                        <a:t>1678-1, Nakano, Ora-</a:t>
                      </a:r>
                      <a:r>
                        <a:rPr kumimoji="1" lang="en-US" altLang="ja-JP" sz="1600" kern="1200" dirty="0" err="1">
                          <a:solidFill>
                            <a:schemeClr val="tx1"/>
                          </a:solidFill>
                          <a:effectLst/>
                          <a:latin typeface="Arial" panose="020B0604020202020204" pitchFamily="34" charset="0"/>
                          <a:ea typeface="+mn-ea"/>
                          <a:cs typeface="Arial" panose="020B0604020202020204" pitchFamily="34" charset="0"/>
                        </a:rPr>
                        <a:t>machi</a:t>
                      </a:r>
                      <a:r>
                        <a:rPr kumimoji="1" lang="en-US" altLang="ja-JP" sz="1600" kern="1200" dirty="0">
                          <a:solidFill>
                            <a:schemeClr val="tx1"/>
                          </a:solidFill>
                          <a:effectLst/>
                          <a:latin typeface="Arial" panose="020B0604020202020204" pitchFamily="34" charset="0"/>
                          <a:ea typeface="+mn-ea"/>
                          <a:cs typeface="Arial" panose="020B0604020202020204" pitchFamily="34" charset="0"/>
                        </a:rPr>
                        <a:t>, Ora-gun, Gunma, 370-0603, Japan</a:t>
                      </a:r>
                      <a:endParaRPr lang="en-US" sz="1400" kern="100" baseline="0" dirty="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455771">
                <a:tc>
                  <a:txBody>
                    <a:bodyPr/>
                    <a:lstStyle/>
                    <a:p>
                      <a:pPr algn="l">
                        <a:spcAft>
                          <a:spcPts val="0"/>
                        </a:spcAft>
                        <a:buClr>
                          <a:srgbClr val="000000"/>
                        </a:buClr>
                      </a:pPr>
                      <a:r>
                        <a:rPr lang="en-US" altLang="ja-JP" sz="1600" kern="10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Distribution Center</a:t>
                      </a:r>
                      <a:endParaRPr lang="ja-JP" sz="1600" kern="100" dirty="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DA"/>
                    </a:solidFill>
                  </a:tcPr>
                </a:tc>
                <a:tc>
                  <a:txBody>
                    <a:bodyPr/>
                    <a:lstStyle/>
                    <a:p>
                      <a:pPr algn="just">
                        <a:spcAft>
                          <a:spcPts val="0"/>
                        </a:spcAft>
                      </a:pPr>
                      <a:r>
                        <a:rPr kumimoji="1" lang="en-US" altLang="ja-JP" sz="1600" kern="1200" dirty="0">
                          <a:solidFill>
                            <a:schemeClr val="tx1"/>
                          </a:solidFill>
                          <a:effectLst/>
                          <a:latin typeface="Arial" panose="020B0604020202020204" pitchFamily="34" charset="0"/>
                          <a:ea typeface="+mn-ea"/>
                          <a:cs typeface="Arial" panose="020B0604020202020204" pitchFamily="34" charset="0"/>
                        </a:rPr>
                        <a:t>195-1, </a:t>
                      </a:r>
                      <a:r>
                        <a:rPr kumimoji="1" lang="en-US" altLang="ja-JP" sz="1600" kern="1200" dirty="0" err="1">
                          <a:solidFill>
                            <a:schemeClr val="tx1"/>
                          </a:solidFill>
                          <a:effectLst/>
                          <a:latin typeface="Arial" panose="020B0604020202020204" pitchFamily="34" charset="0"/>
                          <a:ea typeface="+mn-ea"/>
                          <a:cs typeface="Arial" panose="020B0604020202020204" pitchFamily="34" charset="0"/>
                        </a:rPr>
                        <a:t>Akaiwa</a:t>
                      </a:r>
                      <a:r>
                        <a:rPr kumimoji="1" lang="en-US" altLang="ja-JP" sz="1600" kern="1200" dirty="0">
                          <a:solidFill>
                            <a:schemeClr val="tx1"/>
                          </a:solidFill>
                          <a:effectLst/>
                          <a:latin typeface="Arial" panose="020B0604020202020204" pitchFamily="34" charset="0"/>
                          <a:ea typeface="+mn-ea"/>
                          <a:cs typeface="Arial" panose="020B0604020202020204" pitchFamily="34" charset="0"/>
                        </a:rPr>
                        <a:t>, Chiyoda-</a:t>
                      </a:r>
                      <a:r>
                        <a:rPr kumimoji="1" lang="en-US" altLang="ja-JP" sz="1600" kern="1200" dirty="0" err="1">
                          <a:solidFill>
                            <a:schemeClr val="tx1"/>
                          </a:solidFill>
                          <a:effectLst/>
                          <a:latin typeface="Arial" panose="020B0604020202020204" pitchFamily="34" charset="0"/>
                          <a:ea typeface="+mn-ea"/>
                          <a:cs typeface="Arial" panose="020B0604020202020204" pitchFamily="34" charset="0"/>
                        </a:rPr>
                        <a:t>machi</a:t>
                      </a:r>
                      <a:r>
                        <a:rPr kumimoji="1" lang="en-US" altLang="ja-JP" sz="1600" kern="1200" dirty="0">
                          <a:solidFill>
                            <a:schemeClr val="tx1"/>
                          </a:solidFill>
                          <a:effectLst/>
                          <a:latin typeface="Arial" panose="020B0604020202020204" pitchFamily="34" charset="0"/>
                          <a:ea typeface="+mn-ea"/>
                          <a:cs typeface="Arial" panose="020B0604020202020204" pitchFamily="34" charset="0"/>
                        </a:rPr>
                        <a:t>, Ora-gun, Gunma, 370-0503, Japan</a:t>
                      </a:r>
                      <a:endParaRPr lang="en-US" sz="1400" kern="100" baseline="0" dirty="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marL="68580" marR="6858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7959155"/>
                  </a:ext>
                </a:extLst>
              </a:tr>
            </a:tbl>
          </a:graphicData>
        </a:graphic>
      </p:graphicFrame>
      <p:sp>
        <p:nvSpPr>
          <p:cNvPr id="4" name="Rectangle 2"/>
          <p:cNvSpPr txBox="1">
            <a:spLocks noChangeArrowheads="1"/>
          </p:cNvSpPr>
          <p:nvPr/>
        </p:nvSpPr>
        <p:spPr bwMode="auto">
          <a:xfrm>
            <a:off x="271463" y="144463"/>
            <a:ext cx="8283575" cy="620712"/>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2400" kern="0" dirty="0">
                <a:solidFill>
                  <a:schemeClr val="tx1"/>
                </a:solidFill>
                <a:effectLst/>
                <a:latin typeface="Arial"/>
                <a:ea typeface="メイリオ" panose="020B0604030504040204" pitchFamily="50" charset="-128"/>
              </a:rPr>
              <a:t>Company Overview</a:t>
            </a:r>
          </a:p>
        </p:txBody>
      </p:sp>
    </p:spTree>
    <p:extLst>
      <p:ext uri="{BB962C8B-B14F-4D97-AF65-F5344CB8AC3E}">
        <p14:creationId xmlns:p14="http://schemas.microsoft.com/office/powerpoint/2010/main" val="4110114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71463" y="144463"/>
            <a:ext cx="8283575" cy="620712"/>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2400" kern="0" dirty="0">
                <a:solidFill>
                  <a:schemeClr val="tx1"/>
                </a:solidFill>
                <a:effectLst/>
                <a:latin typeface="Arial"/>
                <a:ea typeface="メイリオ" panose="020B0604030504040204" pitchFamily="50" charset="-128"/>
              </a:rPr>
              <a:t>Our History</a:t>
            </a:r>
            <a:endParaRPr lang="ja-JP" altLang="en-US" sz="2400" kern="0" dirty="0">
              <a:solidFill>
                <a:schemeClr val="tx1"/>
              </a:solidFill>
              <a:effectLst/>
              <a:latin typeface="Arial"/>
              <a:ea typeface="メイリオ" panose="020B0604030504040204" pitchFamily="50" charset="-128"/>
            </a:endParaRPr>
          </a:p>
        </p:txBody>
      </p:sp>
      <p:graphicFrame>
        <p:nvGraphicFramePr>
          <p:cNvPr id="157" name="オブジェクト 156"/>
          <p:cNvGraphicFramePr>
            <a:graphicFrameLocks noChangeAspect="1"/>
          </p:cNvGraphicFramePr>
          <p:nvPr>
            <p:extLst>
              <p:ext uri="{D42A27DB-BD31-4B8C-83A1-F6EECF244321}">
                <p14:modId xmlns:p14="http://schemas.microsoft.com/office/powerpoint/2010/main" val="2840236233"/>
              </p:ext>
            </p:extLst>
          </p:nvPr>
        </p:nvGraphicFramePr>
        <p:xfrm>
          <a:off x="560388" y="1323975"/>
          <a:ext cx="8820150" cy="4862513"/>
        </p:xfrm>
        <a:graphic>
          <a:graphicData uri="http://schemas.openxmlformats.org/presentationml/2006/ole">
            <mc:AlternateContent xmlns:mc="http://schemas.openxmlformats.org/markup-compatibility/2006">
              <mc:Choice xmlns:v="urn:schemas-microsoft-com:vml" Requires="v">
                <p:oleObj spid="_x0000_s4583" name="ワークシート" r:id="rId3" imgW="7810344" imgH="4244479" progId="Excel.Sheet.12">
                  <p:embed/>
                </p:oleObj>
              </mc:Choice>
              <mc:Fallback>
                <p:oleObj name="ワークシート" r:id="rId3" imgW="7810344" imgH="4244479" progId="Excel.Sheet.12">
                  <p:embed/>
                  <p:pic>
                    <p:nvPicPr>
                      <p:cNvPr id="0" name=""/>
                      <p:cNvPicPr/>
                      <p:nvPr/>
                    </p:nvPicPr>
                    <p:blipFill>
                      <a:blip r:embed="rId4"/>
                      <a:stretch>
                        <a:fillRect/>
                      </a:stretch>
                    </p:blipFill>
                    <p:spPr>
                      <a:xfrm>
                        <a:off x="560388" y="1323975"/>
                        <a:ext cx="8820150" cy="4862513"/>
                      </a:xfrm>
                      <a:prstGeom prst="rect">
                        <a:avLst/>
                      </a:prstGeom>
                    </p:spPr>
                  </p:pic>
                </p:oleObj>
              </mc:Fallback>
            </mc:AlternateContent>
          </a:graphicData>
        </a:graphic>
      </p:graphicFrame>
    </p:spTree>
    <p:extLst>
      <p:ext uri="{BB962C8B-B14F-4D97-AF65-F5344CB8AC3E}">
        <p14:creationId xmlns:p14="http://schemas.microsoft.com/office/powerpoint/2010/main" val="3038918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ext uri="{D42A27DB-BD31-4B8C-83A1-F6EECF244321}">
                <p14:modId xmlns:p14="http://schemas.microsoft.com/office/powerpoint/2010/main" val="1729012154"/>
              </p:ext>
            </p:extLst>
          </p:nvPr>
        </p:nvGraphicFramePr>
        <p:xfrm>
          <a:off x="6537176" y="1608763"/>
          <a:ext cx="3278821" cy="2603997"/>
        </p:xfrm>
        <a:graphic>
          <a:graphicData uri="http://schemas.openxmlformats.org/drawingml/2006/chart">
            <c:chart xmlns:c="http://schemas.openxmlformats.org/drawingml/2006/chart" xmlns:r="http://schemas.openxmlformats.org/officeDocument/2006/relationships" r:id="rId3"/>
          </a:graphicData>
        </a:graphic>
      </p:graphicFrame>
      <p:sp>
        <p:nvSpPr>
          <p:cNvPr id="103" name="下矢印 60"/>
          <p:cNvSpPr/>
          <p:nvPr/>
        </p:nvSpPr>
        <p:spPr bwMode="auto">
          <a:xfrm>
            <a:off x="3303469" y="3098307"/>
            <a:ext cx="360000" cy="1043966"/>
          </a:xfrm>
          <a:prstGeom prst="downArrow">
            <a:avLst/>
          </a:prstGeom>
          <a:solidFill>
            <a:srgbClr val="C6E333"/>
          </a:solidFill>
          <a:ln>
            <a:noFill/>
          </a:ln>
          <a:effectLst/>
        </p:spPr>
        <p:txBody>
          <a:bodyPr vert="horz" wrap="square" lIns="121643" tIns="23945" rIns="121643" bIns="23945" numCol="1" rtlCol="0" anchor="ctr" anchorCtr="0" compatLnSpc="1">
            <a:prstTxWarp prst="textNoShape">
              <a:avLst/>
            </a:prstTxWarp>
            <a:noAutofit/>
          </a:bodyPr>
          <a:lstStyle/>
          <a:p>
            <a:pPr>
              <a:spcBef>
                <a:spcPct val="20000"/>
              </a:spcBef>
              <a:buClr>
                <a:srgbClr val="FFFFFF"/>
              </a:buClr>
              <a:buSzPct val="70000"/>
              <a:buFont typeface="Wingdings" pitchFamily="2" charset="2"/>
              <a:buNone/>
            </a:pPr>
            <a:endParaRPr lang="ja-JP" altLang="en-US" sz="1200" dirty="0">
              <a:solidFill>
                <a:srgbClr val="FFFFFF"/>
              </a:solidFill>
              <a:latin typeface="Arial"/>
              <a:ea typeface="メイリオ" panose="020B0604030504040204" pitchFamily="50" charset="-128"/>
            </a:endParaRPr>
          </a:p>
        </p:txBody>
      </p:sp>
      <p:sp>
        <p:nvSpPr>
          <p:cNvPr id="101" name="下矢印 60"/>
          <p:cNvSpPr/>
          <p:nvPr/>
        </p:nvSpPr>
        <p:spPr bwMode="auto">
          <a:xfrm>
            <a:off x="4573868" y="5145553"/>
            <a:ext cx="720000" cy="518580"/>
          </a:xfrm>
          <a:prstGeom prst="downArrow">
            <a:avLst/>
          </a:prstGeom>
          <a:solidFill>
            <a:srgbClr val="C6E333"/>
          </a:solidFill>
          <a:ln>
            <a:noFill/>
          </a:ln>
          <a:effectLst/>
        </p:spPr>
        <p:txBody>
          <a:bodyPr vert="horz" wrap="square" lIns="121643" tIns="23945" rIns="121643" bIns="23945" numCol="1" rtlCol="0" anchor="ctr" anchorCtr="0" compatLnSpc="1">
            <a:prstTxWarp prst="textNoShape">
              <a:avLst/>
            </a:prstTxWarp>
            <a:noAutofit/>
          </a:bodyPr>
          <a:lstStyle/>
          <a:p>
            <a:pPr>
              <a:spcBef>
                <a:spcPct val="20000"/>
              </a:spcBef>
              <a:buClr>
                <a:srgbClr val="FFFFFF"/>
              </a:buClr>
              <a:buSzPct val="70000"/>
              <a:buFont typeface="Wingdings" pitchFamily="2" charset="2"/>
              <a:buNone/>
            </a:pPr>
            <a:endParaRPr lang="ja-JP" altLang="en-US" sz="1200" dirty="0">
              <a:solidFill>
                <a:srgbClr val="FFFFFF"/>
              </a:solidFill>
              <a:latin typeface="Arial"/>
              <a:ea typeface="メイリオ" panose="020B0604030504040204" pitchFamily="50" charset="-128"/>
            </a:endParaRPr>
          </a:p>
        </p:txBody>
      </p:sp>
      <p:sp>
        <p:nvSpPr>
          <p:cNvPr id="98" name="下矢印 68"/>
          <p:cNvSpPr/>
          <p:nvPr/>
        </p:nvSpPr>
        <p:spPr bwMode="auto">
          <a:xfrm rot="10800000">
            <a:off x="4418266" y="3075078"/>
            <a:ext cx="720000" cy="1044000"/>
          </a:xfrm>
          <a:prstGeom prst="downArrow">
            <a:avLst/>
          </a:prstGeom>
          <a:solidFill>
            <a:srgbClr val="B4B4B4"/>
          </a:solidFill>
          <a:ln>
            <a:noFill/>
          </a:ln>
          <a:effectLst/>
        </p:spPr>
        <p:txBody>
          <a:bodyPr vert="horz" wrap="square" lIns="121643" tIns="23945" rIns="121643" bIns="23945" numCol="1" rtlCol="0" anchor="ctr" anchorCtr="0" compatLnSpc="1">
            <a:prstTxWarp prst="textNoShape">
              <a:avLst/>
            </a:prstTxWarp>
            <a:noAutofit/>
          </a:bodyPr>
          <a:lstStyle/>
          <a:p>
            <a:pPr>
              <a:spcBef>
                <a:spcPct val="20000"/>
              </a:spcBef>
              <a:buClr>
                <a:srgbClr val="FFFFFF"/>
              </a:buClr>
              <a:buSzPct val="70000"/>
              <a:buFont typeface="Wingdings" pitchFamily="2" charset="2"/>
              <a:buNone/>
            </a:pPr>
            <a:endParaRPr lang="ja-JP" altLang="en-US" sz="1200" dirty="0">
              <a:solidFill>
                <a:srgbClr val="FFFFFF"/>
              </a:solidFill>
              <a:latin typeface="Arial"/>
              <a:ea typeface="メイリオ" panose="020B0604030504040204" pitchFamily="50" charset="-128"/>
            </a:endParaRPr>
          </a:p>
        </p:txBody>
      </p:sp>
      <p:sp>
        <p:nvSpPr>
          <p:cNvPr id="95" name="下矢印 60"/>
          <p:cNvSpPr/>
          <p:nvPr/>
        </p:nvSpPr>
        <p:spPr bwMode="auto">
          <a:xfrm>
            <a:off x="3926983" y="3107327"/>
            <a:ext cx="360000" cy="1044000"/>
          </a:xfrm>
          <a:prstGeom prst="downArrow">
            <a:avLst/>
          </a:prstGeom>
          <a:solidFill>
            <a:srgbClr val="5096C8"/>
          </a:solidFill>
          <a:ln>
            <a:noFill/>
          </a:ln>
          <a:effectLst/>
        </p:spPr>
        <p:txBody>
          <a:bodyPr vert="horz" wrap="square" lIns="121643" tIns="23945" rIns="121643" bIns="23945" numCol="1" rtlCol="0" anchor="ctr" anchorCtr="0" compatLnSpc="1">
            <a:prstTxWarp prst="textNoShape">
              <a:avLst/>
            </a:prstTxWarp>
            <a:noAutofit/>
          </a:bodyPr>
          <a:lstStyle/>
          <a:p>
            <a:pPr>
              <a:spcBef>
                <a:spcPct val="20000"/>
              </a:spcBef>
              <a:buClr>
                <a:srgbClr val="FFFFFF"/>
              </a:buClr>
              <a:buSzPct val="70000"/>
              <a:buFont typeface="Wingdings" pitchFamily="2" charset="2"/>
              <a:buNone/>
            </a:pPr>
            <a:endParaRPr lang="ja-JP" altLang="en-US" sz="1200" dirty="0">
              <a:solidFill>
                <a:srgbClr val="FFFFFF"/>
              </a:solidFill>
              <a:latin typeface="Arial"/>
              <a:ea typeface="メイリオ" panose="020B0604030504040204" pitchFamily="50" charset="-128"/>
            </a:endParaRPr>
          </a:p>
        </p:txBody>
      </p:sp>
      <p:sp>
        <p:nvSpPr>
          <p:cNvPr id="94" name="下矢印 60"/>
          <p:cNvSpPr/>
          <p:nvPr/>
        </p:nvSpPr>
        <p:spPr bwMode="auto">
          <a:xfrm>
            <a:off x="1797513" y="3115169"/>
            <a:ext cx="1305144" cy="1019486"/>
          </a:xfrm>
          <a:prstGeom prst="downArrow">
            <a:avLst>
              <a:gd name="adj1" fmla="val 71592"/>
              <a:gd name="adj2" fmla="val 32306"/>
            </a:avLst>
          </a:prstGeom>
          <a:solidFill>
            <a:srgbClr val="4D9D45"/>
          </a:solidFill>
          <a:ln>
            <a:noFill/>
          </a:ln>
          <a:effectLst/>
        </p:spPr>
        <p:txBody>
          <a:bodyPr vert="horz" wrap="square" lIns="121643" tIns="23945" rIns="121643" bIns="23945" numCol="1" rtlCol="0" anchor="ctr" anchorCtr="0" compatLnSpc="1">
            <a:prstTxWarp prst="textNoShape">
              <a:avLst/>
            </a:prstTxWarp>
            <a:noAutofit/>
          </a:bodyPr>
          <a:lstStyle/>
          <a:p>
            <a:pPr>
              <a:spcBef>
                <a:spcPct val="20000"/>
              </a:spcBef>
              <a:buClr>
                <a:srgbClr val="FFFFFF"/>
              </a:buClr>
              <a:buSzPct val="70000"/>
              <a:buFont typeface="Wingdings" pitchFamily="2" charset="2"/>
              <a:buNone/>
            </a:pPr>
            <a:endParaRPr lang="ja-JP" altLang="en-US" sz="1200" dirty="0">
              <a:solidFill>
                <a:srgbClr val="FFFFFF"/>
              </a:solidFill>
              <a:latin typeface="Arial"/>
              <a:ea typeface="メイリオ" panose="020B0604030504040204" pitchFamily="50" charset="-128"/>
            </a:endParaRPr>
          </a:p>
        </p:txBody>
      </p:sp>
      <p:sp>
        <p:nvSpPr>
          <p:cNvPr id="2" name="Rectangle 2"/>
          <p:cNvSpPr txBox="1">
            <a:spLocks noChangeArrowheads="1"/>
          </p:cNvSpPr>
          <p:nvPr/>
        </p:nvSpPr>
        <p:spPr bwMode="auto">
          <a:xfrm>
            <a:off x="239982" y="116632"/>
            <a:ext cx="8280000" cy="612000"/>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latin typeface="Arial"/>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2400" kern="0" dirty="0">
                <a:solidFill>
                  <a:schemeClr val="tx1"/>
                </a:solidFill>
              </a:rPr>
              <a:t>Business Model</a:t>
            </a:r>
          </a:p>
        </p:txBody>
      </p:sp>
      <p:sp>
        <p:nvSpPr>
          <p:cNvPr id="5" name="正方形/長方形 4"/>
          <p:cNvSpPr/>
          <p:nvPr/>
        </p:nvSpPr>
        <p:spPr bwMode="auto">
          <a:xfrm>
            <a:off x="4933868" y="3876119"/>
            <a:ext cx="398232" cy="369993"/>
          </a:xfrm>
          <a:prstGeom prst="rect">
            <a:avLst/>
          </a:prstGeom>
          <a:noFill/>
          <a:ln>
            <a:noFill/>
          </a:ln>
          <a:effectLst/>
        </p:spPr>
        <p:txBody>
          <a:bodyPr vert="horz" wrap="square" lIns="121643" tIns="23945" rIns="121643" bIns="23945" numCol="1" rtlCol="0" anchor="t" anchorCtr="0" compatLnSpc="1">
            <a:prstTxWarp prst="textNoShape">
              <a:avLst/>
            </a:prstTxWarp>
            <a:noAutofit/>
          </a:bodyPr>
          <a:lstStyle/>
          <a:p>
            <a:pPr>
              <a:spcBef>
                <a:spcPct val="20000"/>
              </a:spcBef>
              <a:buClr>
                <a:srgbClr val="000000"/>
              </a:buClr>
              <a:buSzPct val="70000"/>
              <a:buFont typeface="Wingdings" pitchFamily="2" charset="2"/>
              <a:buNone/>
            </a:pPr>
            <a:endParaRPr lang="ja-JP" altLang="en-US" sz="1200" dirty="0">
              <a:solidFill>
                <a:srgbClr val="000000"/>
              </a:solidFill>
              <a:latin typeface="Arial"/>
              <a:ea typeface="メイリオ" panose="020B0604030504040204" pitchFamily="50" charset="-128"/>
            </a:endParaRPr>
          </a:p>
        </p:txBody>
      </p:sp>
      <p:sp>
        <p:nvSpPr>
          <p:cNvPr id="6" name="正方形/長方形 5"/>
          <p:cNvSpPr/>
          <p:nvPr/>
        </p:nvSpPr>
        <p:spPr bwMode="auto">
          <a:xfrm>
            <a:off x="288000" y="2405743"/>
            <a:ext cx="6117434" cy="674914"/>
          </a:xfrm>
          <a:prstGeom prst="rect">
            <a:avLst/>
          </a:prstGeom>
          <a:noFill/>
          <a:ln w="254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140078"/>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21643" tIns="23945" rIns="121643" bIns="23945" numCol="1" rtlCol="0" anchor="ctr" anchorCtr="0" compatLnSpc="1">
            <a:prstTxWarp prst="textNoShape">
              <a:avLst/>
            </a:prstTxWarp>
            <a:noAutofit/>
          </a:bodyPr>
          <a:lstStyle/>
          <a:p>
            <a:pPr>
              <a:spcBef>
                <a:spcPct val="20000"/>
              </a:spcBef>
              <a:buClr>
                <a:srgbClr val="000000"/>
              </a:buClr>
              <a:buSzPct val="70000"/>
              <a:buFont typeface="Wingdings" pitchFamily="2" charset="2"/>
              <a:buNone/>
            </a:pPr>
            <a:endParaRPr lang="ja-JP" altLang="en-US" sz="1200" dirty="0">
              <a:solidFill>
                <a:srgbClr val="000000"/>
              </a:solidFill>
              <a:latin typeface="Arial"/>
              <a:ea typeface="メイリオ" panose="020B0604030504040204" pitchFamily="50" charset="-128"/>
            </a:endParaRPr>
          </a:p>
        </p:txBody>
      </p:sp>
      <p:sp>
        <p:nvSpPr>
          <p:cNvPr id="8" name="正方形/長方形 7"/>
          <p:cNvSpPr/>
          <p:nvPr/>
        </p:nvSpPr>
        <p:spPr bwMode="auto">
          <a:xfrm>
            <a:off x="288001" y="1279646"/>
            <a:ext cx="6091028" cy="288000"/>
          </a:xfrm>
          <a:prstGeom prst="rect">
            <a:avLst/>
          </a:prstGeom>
          <a:solidFill>
            <a:srgbClr val="D0D1E6"/>
          </a:solidFill>
          <a:ln w="25400" cap="flat" cmpd="sng" algn="ctr">
            <a:solidFill>
              <a:srgbClr val="D0D1E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21643" tIns="23945" rIns="121643" bIns="23945" numCol="1" rtlCol="0" anchor="ctr" anchorCtr="0" compatLnSpc="1">
            <a:prstTxWarp prst="textNoShape">
              <a:avLst/>
            </a:prstTxWarp>
            <a:noAutofit/>
          </a:bodyPr>
          <a:lstStyle/>
          <a:p>
            <a:r>
              <a:rPr lang="en-US" altLang="ja-JP" sz="1200" kern="100" dirty="0">
                <a:effectLst/>
                <a:latin typeface="Arial" panose="020B0604020202020204" pitchFamily="34" charset="0"/>
                <a:ea typeface="游明朝" panose="02020400000000000000" pitchFamily="18" charset="-128"/>
                <a:cs typeface="Times New Roman" panose="02020603050405020304" pitchFamily="18" charset="0"/>
              </a:rPr>
              <a:t>Raw materials providers / Out-sourcing factories</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9" name="Group 588"/>
          <p:cNvGrpSpPr>
            <a:grpSpLocks noChangeAspect="1"/>
          </p:cNvGrpSpPr>
          <p:nvPr/>
        </p:nvGrpSpPr>
        <p:grpSpPr bwMode="auto">
          <a:xfrm>
            <a:off x="1718103" y="2620199"/>
            <a:ext cx="432730" cy="276104"/>
            <a:chOff x="4944" y="2256"/>
            <a:chExt cx="864" cy="384"/>
          </a:xfrm>
        </p:grpSpPr>
        <p:sp>
          <p:nvSpPr>
            <p:cNvPr id="10" name="Oval 589"/>
            <p:cNvSpPr>
              <a:spLocks noChangeAspect="1" noChangeArrowheads="1"/>
            </p:cNvSpPr>
            <p:nvPr/>
          </p:nvSpPr>
          <p:spPr bwMode="auto">
            <a:xfrm>
              <a:off x="4944" y="2256"/>
              <a:ext cx="288" cy="192"/>
            </a:xfrm>
            <a:prstGeom prst="ellipse">
              <a:avLst/>
            </a:prstGeom>
            <a:solidFill>
              <a:srgbClr val="E8E8E8"/>
            </a:solidFill>
            <a:ln w="12700">
              <a:solidFill>
                <a:srgbClr val="6A6A6A"/>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bIns="0" anchor="ctr"/>
            <a:lstStyle>
              <a:lvl1pPr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algn="l" eaLnBrk="1" hangingPunct="1">
                <a:spcBef>
                  <a:spcPct val="20000"/>
                </a:spcBef>
                <a:buSzPct val="70000"/>
                <a:buFont typeface="Wingdings" pitchFamily="2" charset="2"/>
                <a:buChar char="n"/>
              </a:pPr>
              <a:endParaRPr lang="ja-JP" altLang="en-US" dirty="0">
                <a:solidFill>
                  <a:srgbClr val="000000"/>
                </a:solidFill>
                <a:latin typeface="Arial"/>
                <a:ea typeface="メイリオ" panose="020B0604030504040204" pitchFamily="50" charset="-128"/>
              </a:endParaRPr>
            </a:p>
          </p:txBody>
        </p:sp>
        <p:sp>
          <p:nvSpPr>
            <p:cNvPr id="11" name="Oval 590"/>
            <p:cNvSpPr>
              <a:spLocks noChangeAspect="1" noChangeArrowheads="1"/>
            </p:cNvSpPr>
            <p:nvPr/>
          </p:nvSpPr>
          <p:spPr bwMode="auto">
            <a:xfrm>
              <a:off x="5232" y="2256"/>
              <a:ext cx="288" cy="192"/>
            </a:xfrm>
            <a:prstGeom prst="ellipse">
              <a:avLst/>
            </a:prstGeom>
            <a:solidFill>
              <a:srgbClr val="E8E8E8"/>
            </a:solidFill>
            <a:ln w="12700">
              <a:solidFill>
                <a:srgbClr val="6A6A6A"/>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bIns="0" anchor="ctr"/>
            <a:lstStyle>
              <a:lvl1pPr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algn="l" eaLnBrk="1" hangingPunct="1">
                <a:spcBef>
                  <a:spcPct val="20000"/>
                </a:spcBef>
                <a:buSzPct val="70000"/>
                <a:buFont typeface="Wingdings" pitchFamily="2" charset="2"/>
                <a:buChar char="n"/>
              </a:pPr>
              <a:endParaRPr lang="ja-JP" altLang="en-US" dirty="0">
                <a:solidFill>
                  <a:srgbClr val="000000"/>
                </a:solidFill>
                <a:latin typeface="Arial"/>
                <a:ea typeface="メイリオ" panose="020B0604030504040204" pitchFamily="50" charset="-128"/>
              </a:endParaRPr>
            </a:p>
          </p:txBody>
        </p:sp>
        <p:sp>
          <p:nvSpPr>
            <p:cNvPr id="12" name="Oval 591"/>
            <p:cNvSpPr>
              <a:spLocks noChangeAspect="1" noChangeArrowheads="1"/>
            </p:cNvSpPr>
            <p:nvPr/>
          </p:nvSpPr>
          <p:spPr bwMode="auto">
            <a:xfrm>
              <a:off x="5520" y="2256"/>
              <a:ext cx="288" cy="192"/>
            </a:xfrm>
            <a:prstGeom prst="ellipse">
              <a:avLst/>
            </a:prstGeom>
            <a:solidFill>
              <a:srgbClr val="E8E8E8"/>
            </a:solidFill>
            <a:ln w="12700">
              <a:solidFill>
                <a:srgbClr val="6A6A6A"/>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bIns="0" anchor="ctr"/>
            <a:lstStyle>
              <a:lvl1pPr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algn="l" eaLnBrk="1" hangingPunct="1">
                <a:spcBef>
                  <a:spcPct val="20000"/>
                </a:spcBef>
                <a:buSzPct val="70000"/>
                <a:buFont typeface="Wingdings" pitchFamily="2" charset="2"/>
                <a:buChar char="n"/>
              </a:pPr>
              <a:endParaRPr lang="ja-JP" altLang="en-US" dirty="0">
                <a:solidFill>
                  <a:srgbClr val="000000"/>
                </a:solidFill>
                <a:latin typeface="Arial"/>
                <a:ea typeface="メイリオ" panose="020B0604030504040204" pitchFamily="50" charset="-128"/>
              </a:endParaRPr>
            </a:p>
          </p:txBody>
        </p:sp>
        <p:sp>
          <p:nvSpPr>
            <p:cNvPr id="13" name="Freeform 592"/>
            <p:cNvSpPr>
              <a:spLocks noChangeAspect="1"/>
            </p:cNvSpPr>
            <p:nvPr/>
          </p:nvSpPr>
          <p:spPr bwMode="auto">
            <a:xfrm>
              <a:off x="4944" y="2352"/>
              <a:ext cx="864" cy="288"/>
            </a:xfrm>
            <a:custGeom>
              <a:avLst/>
              <a:gdLst>
                <a:gd name="T0" fmla="*/ 0 w 864"/>
                <a:gd name="T1" fmla="*/ 0 h 288"/>
                <a:gd name="T2" fmla="*/ 0 w 864"/>
                <a:gd name="T3" fmla="*/ 288 h 288"/>
                <a:gd name="T4" fmla="*/ 864 w 864"/>
                <a:gd name="T5" fmla="*/ 288 h 288"/>
                <a:gd name="T6" fmla="*/ 864 w 864"/>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4" h="288">
                  <a:moveTo>
                    <a:pt x="0" y="0"/>
                  </a:moveTo>
                  <a:lnTo>
                    <a:pt x="0" y="288"/>
                  </a:lnTo>
                  <a:lnTo>
                    <a:pt x="864" y="288"/>
                  </a:lnTo>
                  <a:lnTo>
                    <a:pt x="864" y="0"/>
                  </a:lnTo>
                </a:path>
              </a:pathLst>
            </a:custGeom>
            <a:gradFill rotWithShape="1">
              <a:gsLst>
                <a:gs pos="0">
                  <a:srgbClr val="E8E8E8"/>
                </a:gs>
                <a:gs pos="100000">
                  <a:srgbClr val="CCCCCC"/>
                </a:gs>
              </a:gsLst>
              <a:lin ang="5400000" scaled="1"/>
            </a:gradFill>
            <a:ln w="12700" cap="flat" cmpd="sng">
              <a:solidFill>
                <a:srgbClr val="6A6A6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bIns="0" anchor="ctr"/>
            <a:lstStyle/>
            <a:p>
              <a:pPr algn="l">
                <a:spcBef>
                  <a:spcPct val="20000"/>
                </a:spcBef>
                <a:buSzPct val="70000"/>
                <a:buFont typeface="Wingdings" pitchFamily="2" charset="2"/>
                <a:buChar char="n"/>
              </a:pPr>
              <a:endParaRPr lang="ja-JP" altLang="en-US" sz="1200" dirty="0">
                <a:solidFill>
                  <a:srgbClr val="000000"/>
                </a:solidFill>
                <a:latin typeface="Arial" charset="0"/>
                <a:ea typeface="メイリオ" panose="020B0604030504040204" pitchFamily="50" charset="-128"/>
              </a:endParaRPr>
            </a:p>
          </p:txBody>
        </p:sp>
        <p:sp>
          <p:nvSpPr>
            <p:cNvPr id="14" name="Rectangle 593"/>
            <p:cNvSpPr>
              <a:spLocks noChangeAspect="1" noChangeArrowheads="1"/>
            </p:cNvSpPr>
            <p:nvPr/>
          </p:nvSpPr>
          <p:spPr bwMode="auto">
            <a:xfrm>
              <a:off x="5040" y="2448"/>
              <a:ext cx="96" cy="48"/>
            </a:xfrm>
            <a:prstGeom prst="rect">
              <a:avLst/>
            </a:prstGeom>
            <a:gradFill rotWithShape="1">
              <a:gsLst>
                <a:gs pos="0">
                  <a:srgbClr val="AFE6F7"/>
                </a:gs>
                <a:gs pos="100000">
                  <a:srgbClr val="FFFFFF"/>
                </a:gs>
              </a:gsLst>
              <a:lin ang="27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bIns="0" anchor="ctr"/>
            <a:lstStyle>
              <a:lvl1pPr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algn="l" eaLnBrk="1" hangingPunct="1">
                <a:spcBef>
                  <a:spcPct val="20000"/>
                </a:spcBef>
                <a:buSzPct val="70000"/>
                <a:buFont typeface="Wingdings" pitchFamily="2" charset="2"/>
                <a:buChar char="n"/>
              </a:pPr>
              <a:endParaRPr lang="ja-JP" altLang="en-US" dirty="0">
                <a:solidFill>
                  <a:srgbClr val="000000"/>
                </a:solidFill>
                <a:latin typeface="Arial"/>
                <a:ea typeface="メイリオ" panose="020B0604030504040204" pitchFamily="50" charset="-128"/>
              </a:endParaRPr>
            </a:p>
          </p:txBody>
        </p:sp>
        <p:sp>
          <p:nvSpPr>
            <p:cNvPr id="15" name="Freeform 594"/>
            <p:cNvSpPr>
              <a:spLocks noChangeAspect="1"/>
            </p:cNvSpPr>
            <p:nvPr/>
          </p:nvSpPr>
          <p:spPr bwMode="auto">
            <a:xfrm rot="10800000">
              <a:off x="5040" y="2448"/>
              <a:ext cx="96" cy="48"/>
            </a:xfrm>
            <a:custGeom>
              <a:avLst/>
              <a:gdLst>
                <a:gd name="T0" fmla="*/ 96 w 48"/>
                <a:gd name="T1" fmla="*/ 0 h 48"/>
                <a:gd name="T2" fmla="*/ 96 w 48"/>
                <a:gd name="T3" fmla="*/ 48 h 48"/>
                <a:gd name="T4" fmla="*/ 0 w 48"/>
                <a:gd name="T5" fmla="*/ 48 h 48"/>
                <a:gd name="T6" fmla="*/ 0 60000 65536"/>
                <a:gd name="T7" fmla="*/ 0 60000 65536"/>
                <a:gd name="T8" fmla="*/ 0 60000 65536"/>
              </a:gdLst>
              <a:ahLst/>
              <a:cxnLst>
                <a:cxn ang="T6">
                  <a:pos x="T0" y="T1"/>
                </a:cxn>
                <a:cxn ang="T7">
                  <a:pos x="T2" y="T3"/>
                </a:cxn>
                <a:cxn ang="T8">
                  <a:pos x="T4" y="T5"/>
                </a:cxn>
              </a:cxnLst>
              <a:rect l="0" t="0" r="r" b="b"/>
              <a:pathLst>
                <a:path w="48" h="48">
                  <a:moveTo>
                    <a:pt x="48" y="0"/>
                  </a:moveTo>
                  <a:lnTo>
                    <a:pt x="48" y="48"/>
                  </a:lnTo>
                  <a:lnTo>
                    <a:pt x="0" y="48"/>
                  </a:lnTo>
                </a:path>
              </a:pathLst>
            </a:custGeom>
            <a:noFill/>
            <a:ln w="9525">
              <a:solidFill>
                <a:srgbClr val="86868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20000"/>
                </a:spcBef>
                <a:buSzPct val="70000"/>
                <a:buFont typeface="Wingdings" pitchFamily="2" charset="2"/>
                <a:buChar char="n"/>
              </a:pPr>
              <a:endParaRPr lang="ja-JP" altLang="en-US" sz="1200" dirty="0">
                <a:solidFill>
                  <a:srgbClr val="000000"/>
                </a:solidFill>
                <a:latin typeface="Arial" charset="0"/>
                <a:ea typeface="メイリオ" panose="020B0604030504040204" pitchFamily="50" charset="-128"/>
              </a:endParaRPr>
            </a:p>
          </p:txBody>
        </p:sp>
        <p:sp>
          <p:nvSpPr>
            <p:cNvPr id="16" name="Rectangle 595"/>
            <p:cNvSpPr>
              <a:spLocks noChangeAspect="1" noChangeArrowheads="1"/>
            </p:cNvSpPr>
            <p:nvPr/>
          </p:nvSpPr>
          <p:spPr bwMode="auto">
            <a:xfrm>
              <a:off x="5232" y="2448"/>
              <a:ext cx="96" cy="48"/>
            </a:xfrm>
            <a:prstGeom prst="rect">
              <a:avLst/>
            </a:prstGeom>
            <a:gradFill rotWithShape="1">
              <a:gsLst>
                <a:gs pos="0">
                  <a:srgbClr val="AFE6F7"/>
                </a:gs>
                <a:gs pos="100000">
                  <a:srgbClr val="FFFFFF"/>
                </a:gs>
              </a:gsLst>
              <a:lin ang="27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bIns="0" anchor="ctr"/>
            <a:lstStyle>
              <a:lvl1pPr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algn="l" eaLnBrk="1" hangingPunct="1">
                <a:spcBef>
                  <a:spcPct val="20000"/>
                </a:spcBef>
                <a:buSzPct val="70000"/>
                <a:buFont typeface="Wingdings" pitchFamily="2" charset="2"/>
                <a:buChar char="n"/>
              </a:pPr>
              <a:endParaRPr lang="ja-JP" altLang="en-US" dirty="0">
                <a:solidFill>
                  <a:srgbClr val="000000"/>
                </a:solidFill>
                <a:latin typeface="Arial"/>
                <a:ea typeface="メイリオ" panose="020B0604030504040204" pitchFamily="50" charset="-128"/>
              </a:endParaRPr>
            </a:p>
          </p:txBody>
        </p:sp>
        <p:sp>
          <p:nvSpPr>
            <p:cNvPr id="17" name="Freeform 596"/>
            <p:cNvSpPr>
              <a:spLocks noChangeAspect="1"/>
            </p:cNvSpPr>
            <p:nvPr/>
          </p:nvSpPr>
          <p:spPr bwMode="auto">
            <a:xfrm rot="10800000">
              <a:off x="5232" y="2448"/>
              <a:ext cx="96" cy="48"/>
            </a:xfrm>
            <a:custGeom>
              <a:avLst/>
              <a:gdLst>
                <a:gd name="T0" fmla="*/ 96 w 48"/>
                <a:gd name="T1" fmla="*/ 0 h 48"/>
                <a:gd name="T2" fmla="*/ 96 w 48"/>
                <a:gd name="T3" fmla="*/ 48 h 48"/>
                <a:gd name="T4" fmla="*/ 0 w 48"/>
                <a:gd name="T5" fmla="*/ 48 h 48"/>
                <a:gd name="T6" fmla="*/ 0 60000 65536"/>
                <a:gd name="T7" fmla="*/ 0 60000 65536"/>
                <a:gd name="T8" fmla="*/ 0 60000 65536"/>
              </a:gdLst>
              <a:ahLst/>
              <a:cxnLst>
                <a:cxn ang="T6">
                  <a:pos x="T0" y="T1"/>
                </a:cxn>
                <a:cxn ang="T7">
                  <a:pos x="T2" y="T3"/>
                </a:cxn>
                <a:cxn ang="T8">
                  <a:pos x="T4" y="T5"/>
                </a:cxn>
              </a:cxnLst>
              <a:rect l="0" t="0" r="r" b="b"/>
              <a:pathLst>
                <a:path w="48" h="48">
                  <a:moveTo>
                    <a:pt x="48" y="0"/>
                  </a:moveTo>
                  <a:lnTo>
                    <a:pt x="48" y="48"/>
                  </a:lnTo>
                  <a:lnTo>
                    <a:pt x="0" y="48"/>
                  </a:lnTo>
                </a:path>
              </a:pathLst>
            </a:custGeom>
            <a:noFill/>
            <a:ln w="9525">
              <a:solidFill>
                <a:srgbClr val="86868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20000"/>
                </a:spcBef>
                <a:buSzPct val="70000"/>
                <a:buFont typeface="Wingdings" pitchFamily="2" charset="2"/>
                <a:buChar char="n"/>
              </a:pPr>
              <a:endParaRPr lang="ja-JP" altLang="en-US" sz="1200" dirty="0">
                <a:solidFill>
                  <a:srgbClr val="000000"/>
                </a:solidFill>
                <a:latin typeface="Arial" charset="0"/>
                <a:ea typeface="メイリオ" panose="020B0604030504040204" pitchFamily="50" charset="-128"/>
              </a:endParaRPr>
            </a:p>
          </p:txBody>
        </p:sp>
        <p:sp>
          <p:nvSpPr>
            <p:cNvPr id="18" name="Rectangle 597"/>
            <p:cNvSpPr>
              <a:spLocks noChangeAspect="1" noChangeArrowheads="1"/>
            </p:cNvSpPr>
            <p:nvPr/>
          </p:nvSpPr>
          <p:spPr bwMode="auto">
            <a:xfrm>
              <a:off x="5424" y="2448"/>
              <a:ext cx="96" cy="48"/>
            </a:xfrm>
            <a:prstGeom prst="rect">
              <a:avLst/>
            </a:prstGeom>
            <a:gradFill rotWithShape="1">
              <a:gsLst>
                <a:gs pos="0">
                  <a:srgbClr val="AFE6F7"/>
                </a:gs>
                <a:gs pos="100000">
                  <a:srgbClr val="FFFFFF"/>
                </a:gs>
              </a:gsLst>
              <a:lin ang="27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bIns="0" anchor="ctr"/>
            <a:lstStyle>
              <a:lvl1pPr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algn="l" eaLnBrk="1" hangingPunct="1">
                <a:spcBef>
                  <a:spcPct val="20000"/>
                </a:spcBef>
                <a:buSzPct val="70000"/>
                <a:buFont typeface="Wingdings" pitchFamily="2" charset="2"/>
                <a:buChar char="n"/>
              </a:pPr>
              <a:endParaRPr lang="ja-JP" altLang="en-US" dirty="0">
                <a:solidFill>
                  <a:srgbClr val="000000"/>
                </a:solidFill>
                <a:latin typeface="Arial"/>
                <a:ea typeface="メイリオ" panose="020B0604030504040204" pitchFamily="50" charset="-128"/>
              </a:endParaRPr>
            </a:p>
          </p:txBody>
        </p:sp>
        <p:sp>
          <p:nvSpPr>
            <p:cNvPr id="19" name="Freeform 598"/>
            <p:cNvSpPr>
              <a:spLocks noChangeAspect="1"/>
            </p:cNvSpPr>
            <p:nvPr/>
          </p:nvSpPr>
          <p:spPr bwMode="auto">
            <a:xfrm rot="10800000">
              <a:off x="5424" y="2448"/>
              <a:ext cx="96" cy="48"/>
            </a:xfrm>
            <a:custGeom>
              <a:avLst/>
              <a:gdLst>
                <a:gd name="T0" fmla="*/ 96 w 48"/>
                <a:gd name="T1" fmla="*/ 0 h 48"/>
                <a:gd name="T2" fmla="*/ 96 w 48"/>
                <a:gd name="T3" fmla="*/ 48 h 48"/>
                <a:gd name="T4" fmla="*/ 0 w 48"/>
                <a:gd name="T5" fmla="*/ 48 h 48"/>
                <a:gd name="T6" fmla="*/ 0 60000 65536"/>
                <a:gd name="T7" fmla="*/ 0 60000 65536"/>
                <a:gd name="T8" fmla="*/ 0 60000 65536"/>
              </a:gdLst>
              <a:ahLst/>
              <a:cxnLst>
                <a:cxn ang="T6">
                  <a:pos x="T0" y="T1"/>
                </a:cxn>
                <a:cxn ang="T7">
                  <a:pos x="T2" y="T3"/>
                </a:cxn>
                <a:cxn ang="T8">
                  <a:pos x="T4" y="T5"/>
                </a:cxn>
              </a:cxnLst>
              <a:rect l="0" t="0" r="r" b="b"/>
              <a:pathLst>
                <a:path w="48" h="48">
                  <a:moveTo>
                    <a:pt x="48" y="0"/>
                  </a:moveTo>
                  <a:lnTo>
                    <a:pt x="48" y="48"/>
                  </a:lnTo>
                  <a:lnTo>
                    <a:pt x="0" y="48"/>
                  </a:lnTo>
                </a:path>
              </a:pathLst>
            </a:custGeom>
            <a:noFill/>
            <a:ln w="9525">
              <a:solidFill>
                <a:srgbClr val="86868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20000"/>
                </a:spcBef>
                <a:buSzPct val="70000"/>
                <a:buFont typeface="Wingdings" pitchFamily="2" charset="2"/>
                <a:buChar char="n"/>
              </a:pPr>
              <a:endParaRPr lang="ja-JP" altLang="en-US" sz="1200" dirty="0">
                <a:solidFill>
                  <a:srgbClr val="000000"/>
                </a:solidFill>
                <a:latin typeface="Arial" charset="0"/>
                <a:ea typeface="メイリオ" panose="020B0604030504040204" pitchFamily="50" charset="-128"/>
              </a:endParaRPr>
            </a:p>
          </p:txBody>
        </p:sp>
        <p:sp>
          <p:nvSpPr>
            <p:cNvPr id="20" name="Rectangle 599"/>
            <p:cNvSpPr>
              <a:spLocks noChangeAspect="1" noChangeArrowheads="1"/>
            </p:cNvSpPr>
            <p:nvPr/>
          </p:nvSpPr>
          <p:spPr bwMode="auto">
            <a:xfrm>
              <a:off x="5040" y="2544"/>
              <a:ext cx="96" cy="48"/>
            </a:xfrm>
            <a:prstGeom prst="rect">
              <a:avLst/>
            </a:prstGeom>
            <a:gradFill rotWithShape="1">
              <a:gsLst>
                <a:gs pos="0">
                  <a:srgbClr val="AFE6F7"/>
                </a:gs>
                <a:gs pos="100000">
                  <a:srgbClr val="FFFFFF"/>
                </a:gs>
              </a:gsLst>
              <a:lin ang="27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bIns="0" anchor="ctr"/>
            <a:lstStyle>
              <a:lvl1pPr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algn="l" eaLnBrk="1" hangingPunct="1">
                <a:spcBef>
                  <a:spcPct val="20000"/>
                </a:spcBef>
                <a:buSzPct val="70000"/>
                <a:buFont typeface="Wingdings" pitchFamily="2" charset="2"/>
                <a:buChar char="n"/>
              </a:pPr>
              <a:endParaRPr lang="ja-JP" altLang="en-US" dirty="0">
                <a:solidFill>
                  <a:srgbClr val="000000"/>
                </a:solidFill>
                <a:latin typeface="Arial"/>
                <a:ea typeface="メイリオ" panose="020B0604030504040204" pitchFamily="50" charset="-128"/>
              </a:endParaRPr>
            </a:p>
          </p:txBody>
        </p:sp>
        <p:sp>
          <p:nvSpPr>
            <p:cNvPr id="21" name="Freeform 600"/>
            <p:cNvSpPr>
              <a:spLocks noChangeAspect="1"/>
            </p:cNvSpPr>
            <p:nvPr/>
          </p:nvSpPr>
          <p:spPr bwMode="auto">
            <a:xfrm rot="10800000">
              <a:off x="5040" y="2544"/>
              <a:ext cx="96" cy="48"/>
            </a:xfrm>
            <a:custGeom>
              <a:avLst/>
              <a:gdLst>
                <a:gd name="T0" fmla="*/ 96 w 48"/>
                <a:gd name="T1" fmla="*/ 0 h 48"/>
                <a:gd name="T2" fmla="*/ 96 w 48"/>
                <a:gd name="T3" fmla="*/ 48 h 48"/>
                <a:gd name="T4" fmla="*/ 0 w 48"/>
                <a:gd name="T5" fmla="*/ 48 h 48"/>
                <a:gd name="T6" fmla="*/ 0 60000 65536"/>
                <a:gd name="T7" fmla="*/ 0 60000 65536"/>
                <a:gd name="T8" fmla="*/ 0 60000 65536"/>
              </a:gdLst>
              <a:ahLst/>
              <a:cxnLst>
                <a:cxn ang="T6">
                  <a:pos x="T0" y="T1"/>
                </a:cxn>
                <a:cxn ang="T7">
                  <a:pos x="T2" y="T3"/>
                </a:cxn>
                <a:cxn ang="T8">
                  <a:pos x="T4" y="T5"/>
                </a:cxn>
              </a:cxnLst>
              <a:rect l="0" t="0" r="r" b="b"/>
              <a:pathLst>
                <a:path w="48" h="48">
                  <a:moveTo>
                    <a:pt x="48" y="0"/>
                  </a:moveTo>
                  <a:lnTo>
                    <a:pt x="48" y="48"/>
                  </a:lnTo>
                  <a:lnTo>
                    <a:pt x="0" y="48"/>
                  </a:lnTo>
                </a:path>
              </a:pathLst>
            </a:custGeom>
            <a:noFill/>
            <a:ln w="9525">
              <a:solidFill>
                <a:srgbClr val="86868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20000"/>
                </a:spcBef>
                <a:buSzPct val="70000"/>
                <a:buFont typeface="Wingdings" pitchFamily="2" charset="2"/>
                <a:buChar char="n"/>
              </a:pPr>
              <a:endParaRPr lang="ja-JP" altLang="en-US" sz="1200" dirty="0">
                <a:solidFill>
                  <a:srgbClr val="000000"/>
                </a:solidFill>
                <a:latin typeface="Arial" charset="0"/>
                <a:ea typeface="メイリオ" panose="020B0604030504040204" pitchFamily="50" charset="-128"/>
              </a:endParaRPr>
            </a:p>
          </p:txBody>
        </p:sp>
        <p:sp>
          <p:nvSpPr>
            <p:cNvPr id="22" name="Rectangle 601"/>
            <p:cNvSpPr>
              <a:spLocks noChangeAspect="1" noChangeArrowheads="1"/>
            </p:cNvSpPr>
            <p:nvPr/>
          </p:nvSpPr>
          <p:spPr bwMode="auto">
            <a:xfrm>
              <a:off x="5424" y="2544"/>
              <a:ext cx="96" cy="48"/>
            </a:xfrm>
            <a:prstGeom prst="rect">
              <a:avLst/>
            </a:prstGeom>
            <a:gradFill rotWithShape="1">
              <a:gsLst>
                <a:gs pos="0">
                  <a:srgbClr val="AFE6F7"/>
                </a:gs>
                <a:gs pos="100000">
                  <a:srgbClr val="FFFFFF"/>
                </a:gs>
              </a:gsLst>
              <a:lin ang="27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bIns="0" anchor="ctr"/>
            <a:lstStyle>
              <a:lvl1pPr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algn="l" eaLnBrk="1" hangingPunct="1">
                <a:spcBef>
                  <a:spcPct val="20000"/>
                </a:spcBef>
                <a:buSzPct val="70000"/>
                <a:buFont typeface="Wingdings" pitchFamily="2" charset="2"/>
                <a:buChar char="n"/>
              </a:pPr>
              <a:endParaRPr lang="ja-JP" altLang="en-US" dirty="0">
                <a:solidFill>
                  <a:srgbClr val="000000"/>
                </a:solidFill>
                <a:latin typeface="Arial"/>
                <a:ea typeface="メイリオ" panose="020B0604030504040204" pitchFamily="50" charset="-128"/>
              </a:endParaRPr>
            </a:p>
          </p:txBody>
        </p:sp>
        <p:sp>
          <p:nvSpPr>
            <p:cNvPr id="23" name="Freeform 602"/>
            <p:cNvSpPr>
              <a:spLocks noChangeAspect="1"/>
            </p:cNvSpPr>
            <p:nvPr/>
          </p:nvSpPr>
          <p:spPr bwMode="auto">
            <a:xfrm rot="10800000">
              <a:off x="5424" y="2544"/>
              <a:ext cx="96" cy="48"/>
            </a:xfrm>
            <a:custGeom>
              <a:avLst/>
              <a:gdLst>
                <a:gd name="T0" fmla="*/ 96 w 48"/>
                <a:gd name="T1" fmla="*/ 0 h 48"/>
                <a:gd name="T2" fmla="*/ 96 w 48"/>
                <a:gd name="T3" fmla="*/ 48 h 48"/>
                <a:gd name="T4" fmla="*/ 0 w 48"/>
                <a:gd name="T5" fmla="*/ 48 h 48"/>
                <a:gd name="T6" fmla="*/ 0 60000 65536"/>
                <a:gd name="T7" fmla="*/ 0 60000 65536"/>
                <a:gd name="T8" fmla="*/ 0 60000 65536"/>
              </a:gdLst>
              <a:ahLst/>
              <a:cxnLst>
                <a:cxn ang="T6">
                  <a:pos x="T0" y="T1"/>
                </a:cxn>
                <a:cxn ang="T7">
                  <a:pos x="T2" y="T3"/>
                </a:cxn>
                <a:cxn ang="T8">
                  <a:pos x="T4" y="T5"/>
                </a:cxn>
              </a:cxnLst>
              <a:rect l="0" t="0" r="r" b="b"/>
              <a:pathLst>
                <a:path w="48" h="48">
                  <a:moveTo>
                    <a:pt x="48" y="0"/>
                  </a:moveTo>
                  <a:lnTo>
                    <a:pt x="48" y="48"/>
                  </a:lnTo>
                  <a:lnTo>
                    <a:pt x="0" y="48"/>
                  </a:lnTo>
                </a:path>
              </a:pathLst>
            </a:custGeom>
            <a:noFill/>
            <a:ln w="9525">
              <a:solidFill>
                <a:srgbClr val="86868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20000"/>
                </a:spcBef>
                <a:buSzPct val="70000"/>
                <a:buFont typeface="Wingdings" pitchFamily="2" charset="2"/>
                <a:buChar char="n"/>
              </a:pPr>
              <a:endParaRPr lang="ja-JP" altLang="en-US" sz="1200" dirty="0">
                <a:solidFill>
                  <a:srgbClr val="000000"/>
                </a:solidFill>
                <a:latin typeface="Arial" charset="0"/>
                <a:ea typeface="メイリオ" panose="020B0604030504040204" pitchFamily="50" charset="-128"/>
              </a:endParaRPr>
            </a:p>
          </p:txBody>
        </p:sp>
        <p:sp>
          <p:nvSpPr>
            <p:cNvPr id="24" name="Rectangle 603"/>
            <p:cNvSpPr>
              <a:spLocks noChangeAspect="1" noChangeArrowheads="1"/>
            </p:cNvSpPr>
            <p:nvPr/>
          </p:nvSpPr>
          <p:spPr bwMode="auto">
            <a:xfrm>
              <a:off x="5616" y="2448"/>
              <a:ext cx="96" cy="48"/>
            </a:xfrm>
            <a:prstGeom prst="rect">
              <a:avLst/>
            </a:prstGeom>
            <a:gradFill rotWithShape="1">
              <a:gsLst>
                <a:gs pos="0">
                  <a:srgbClr val="AFE6F7"/>
                </a:gs>
                <a:gs pos="100000">
                  <a:srgbClr val="FFFFFF"/>
                </a:gs>
              </a:gsLst>
              <a:lin ang="27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bIns="0" anchor="ctr"/>
            <a:lstStyle>
              <a:lvl1pPr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algn="l" eaLnBrk="1" hangingPunct="1">
                <a:spcBef>
                  <a:spcPct val="20000"/>
                </a:spcBef>
                <a:buSzPct val="70000"/>
                <a:buFont typeface="Wingdings" pitchFamily="2" charset="2"/>
                <a:buChar char="n"/>
              </a:pPr>
              <a:endParaRPr lang="ja-JP" altLang="en-US" dirty="0">
                <a:solidFill>
                  <a:srgbClr val="000000"/>
                </a:solidFill>
                <a:latin typeface="Arial"/>
                <a:ea typeface="メイリオ" panose="020B0604030504040204" pitchFamily="50" charset="-128"/>
              </a:endParaRPr>
            </a:p>
          </p:txBody>
        </p:sp>
        <p:sp>
          <p:nvSpPr>
            <p:cNvPr id="25" name="Freeform 604"/>
            <p:cNvSpPr>
              <a:spLocks noChangeAspect="1"/>
            </p:cNvSpPr>
            <p:nvPr/>
          </p:nvSpPr>
          <p:spPr bwMode="auto">
            <a:xfrm rot="10800000">
              <a:off x="5616" y="2448"/>
              <a:ext cx="96" cy="48"/>
            </a:xfrm>
            <a:custGeom>
              <a:avLst/>
              <a:gdLst>
                <a:gd name="T0" fmla="*/ 96 w 48"/>
                <a:gd name="T1" fmla="*/ 0 h 48"/>
                <a:gd name="T2" fmla="*/ 96 w 48"/>
                <a:gd name="T3" fmla="*/ 48 h 48"/>
                <a:gd name="T4" fmla="*/ 0 w 48"/>
                <a:gd name="T5" fmla="*/ 48 h 48"/>
                <a:gd name="T6" fmla="*/ 0 60000 65536"/>
                <a:gd name="T7" fmla="*/ 0 60000 65536"/>
                <a:gd name="T8" fmla="*/ 0 60000 65536"/>
              </a:gdLst>
              <a:ahLst/>
              <a:cxnLst>
                <a:cxn ang="T6">
                  <a:pos x="T0" y="T1"/>
                </a:cxn>
                <a:cxn ang="T7">
                  <a:pos x="T2" y="T3"/>
                </a:cxn>
                <a:cxn ang="T8">
                  <a:pos x="T4" y="T5"/>
                </a:cxn>
              </a:cxnLst>
              <a:rect l="0" t="0" r="r" b="b"/>
              <a:pathLst>
                <a:path w="48" h="48">
                  <a:moveTo>
                    <a:pt x="48" y="0"/>
                  </a:moveTo>
                  <a:lnTo>
                    <a:pt x="48" y="48"/>
                  </a:lnTo>
                  <a:lnTo>
                    <a:pt x="0" y="48"/>
                  </a:lnTo>
                </a:path>
              </a:pathLst>
            </a:custGeom>
            <a:noFill/>
            <a:ln w="9525">
              <a:solidFill>
                <a:srgbClr val="86868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20000"/>
                </a:spcBef>
                <a:buSzPct val="70000"/>
                <a:buFont typeface="Wingdings" pitchFamily="2" charset="2"/>
                <a:buChar char="n"/>
              </a:pPr>
              <a:endParaRPr lang="ja-JP" altLang="en-US" sz="1200" dirty="0">
                <a:solidFill>
                  <a:srgbClr val="000000"/>
                </a:solidFill>
                <a:latin typeface="Arial" charset="0"/>
                <a:ea typeface="メイリオ" panose="020B0604030504040204" pitchFamily="50" charset="-128"/>
              </a:endParaRPr>
            </a:p>
          </p:txBody>
        </p:sp>
        <p:sp>
          <p:nvSpPr>
            <p:cNvPr id="26" name="Rectangle 605"/>
            <p:cNvSpPr>
              <a:spLocks noChangeAspect="1" noChangeArrowheads="1"/>
            </p:cNvSpPr>
            <p:nvPr/>
          </p:nvSpPr>
          <p:spPr bwMode="auto">
            <a:xfrm>
              <a:off x="5616" y="2544"/>
              <a:ext cx="96" cy="48"/>
            </a:xfrm>
            <a:prstGeom prst="rect">
              <a:avLst/>
            </a:prstGeom>
            <a:gradFill rotWithShape="1">
              <a:gsLst>
                <a:gs pos="0">
                  <a:srgbClr val="AFE6F7"/>
                </a:gs>
                <a:gs pos="100000">
                  <a:srgbClr val="FFFFFF"/>
                </a:gs>
              </a:gsLst>
              <a:lin ang="27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bIns="0" anchor="ctr"/>
            <a:lstStyle>
              <a:lvl1pPr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algn="l" eaLnBrk="1" hangingPunct="1">
                <a:spcBef>
                  <a:spcPct val="20000"/>
                </a:spcBef>
                <a:buSzPct val="70000"/>
                <a:buFont typeface="Wingdings" pitchFamily="2" charset="2"/>
                <a:buChar char="n"/>
              </a:pPr>
              <a:endParaRPr lang="ja-JP" altLang="en-US" dirty="0">
                <a:solidFill>
                  <a:srgbClr val="000000"/>
                </a:solidFill>
                <a:latin typeface="Arial"/>
                <a:ea typeface="メイリオ" panose="020B0604030504040204" pitchFamily="50" charset="-128"/>
              </a:endParaRPr>
            </a:p>
          </p:txBody>
        </p:sp>
        <p:sp>
          <p:nvSpPr>
            <p:cNvPr id="27" name="Freeform 606"/>
            <p:cNvSpPr>
              <a:spLocks noChangeAspect="1"/>
            </p:cNvSpPr>
            <p:nvPr/>
          </p:nvSpPr>
          <p:spPr bwMode="auto">
            <a:xfrm rot="10800000">
              <a:off x="5616" y="2544"/>
              <a:ext cx="96" cy="48"/>
            </a:xfrm>
            <a:custGeom>
              <a:avLst/>
              <a:gdLst>
                <a:gd name="T0" fmla="*/ 96 w 48"/>
                <a:gd name="T1" fmla="*/ 0 h 48"/>
                <a:gd name="T2" fmla="*/ 96 w 48"/>
                <a:gd name="T3" fmla="*/ 48 h 48"/>
                <a:gd name="T4" fmla="*/ 0 w 48"/>
                <a:gd name="T5" fmla="*/ 48 h 48"/>
                <a:gd name="T6" fmla="*/ 0 60000 65536"/>
                <a:gd name="T7" fmla="*/ 0 60000 65536"/>
                <a:gd name="T8" fmla="*/ 0 60000 65536"/>
              </a:gdLst>
              <a:ahLst/>
              <a:cxnLst>
                <a:cxn ang="T6">
                  <a:pos x="T0" y="T1"/>
                </a:cxn>
                <a:cxn ang="T7">
                  <a:pos x="T2" y="T3"/>
                </a:cxn>
                <a:cxn ang="T8">
                  <a:pos x="T4" y="T5"/>
                </a:cxn>
              </a:cxnLst>
              <a:rect l="0" t="0" r="r" b="b"/>
              <a:pathLst>
                <a:path w="48" h="48">
                  <a:moveTo>
                    <a:pt x="48" y="0"/>
                  </a:moveTo>
                  <a:lnTo>
                    <a:pt x="48" y="48"/>
                  </a:lnTo>
                  <a:lnTo>
                    <a:pt x="0" y="48"/>
                  </a:lnTo>
                </a:path>
              </a:pathLst>
            </a:custGeom>
            <a:noFill/>
            <a:ln w="9525">
              <a:solidFill>
                <a:srgbClr val="86868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20000"/>
                </a:spcBef>
                <a:buSzPct val="70000"/>
                <a:buFont typeface="Wingdings" pitchFamily="2" charset="2"/>
                <a:buChar char="n"/>
              </a:pPr>
              <a:endParaRPr lang="ja-JP" altLang="en-US" sz="1200" dirty="0">
                <a:solidFill>
                  <a:srgbClr val="000000"/>
                </a:solidFill>
                <a:latin typeface="Arial" charset="0"/>
                <a:ea typeface="メイリオ" panose="020B0604030504040204" pitchFamily="50" charset="-128"/>
              </a:endParaRPr>
            </a:p>
          </p:txBody>
        </p:sp>
        <p:sp>
          <p:nvSpPr>
            <p:cNvPr id="28" name="Rectangle 607"/>
            <p:cNvSpPr>
              <a:spLocks noChangeAspect="1" noChangeArrowheads="1"/>
            </p:cNvSpPr>
            <p:nvPr/>
          </p:nvSpPr>
          <p:spPr bwMode="auto">
            <a:xfrm>
              <a:off x="5184" y="2544"/>
              <a:ext cx="192" cy="96"/>
            </a:xfrm>
            <a:prstGeom prst="rect">
              <a:avLst/>
            </a:prstGeom>
            <a:gradFill rotWithShape="1">
              <a:gsLst>
                <a:gs pos="0">
                  <a:srgbClr val="434343"/>
                </a:gs>
                <a:gs pos="100000">
                  <a:srgbClr val="868686"/>
                </a:gs>
              </a:gsLst>
              <a:lin ang="5400000" scaled="1"/>
            </a:gradFill>
            <a:ln w="9525">
              <a:solidFill>
                <a:srgbClr val="6A6A6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algn="l" eaLnBrk="1" hangingPunct="1">
                <a:spcBef>
                  <a:spcPct val="20000"/>
                </a:spcBef>
                <a:buSzPct val="70000"/>
                <a:buFont typeface="Wingdings" pitchFamily="2" charset="2"/>
                <a:buChar char="n"/>
              </a:pPr>
              <a:endParaRPr lang="ja-JP" altLang="en-US" dirty="0">
                <a:solidFill>
                  <a:srgbClr val="000000"/>
                </a:solidFill>
                <a:latin typeface="Arial"/>
                <a:ea typeface="メイリオ" panose="020B0604030504040204" pitchFamily="50" charset="-128"/>
              </a:endParaRPr>
            </a:p>
          </p:txBody>
        </p:sp>
        <p:sp>
          <p:nvSpPr>
            <p:cNvPr id="29" name="Rectangle 608"/>
            <p:cNvSpPr>
              <a:spLocks noChangeAspect="1" noChangeArrowheads="1"/>
            </p:cNvSpPr>
            <p:nvPr/>
          </p:nvSpPr>
          <p:spPr bwMode="auto">
            <a:xfrm>
              <a:off x="5136" y="2352"/>
              <a:ext cx="48" cy="48"/>
            </a:xfrm>
            <a:prstGeom prst="rect">
              <a:avLst/>
            </a:prstGeom>
            <a:gradFill rotWithShape="1">
              <a:gsLst>
                <a:gs pos="0">
                  <a:srgbClr val="AFE6F7"/>
                </a:gs>
                <a:gs pos="100000">
                  <a:srgbClr val="FFFFFF"/>
                </a:gs>
              </a:gsLst>
              <a:lin ang="27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bIns="0" anchor="ctr"/>
            <a:lstStyle>
              <a:lvl1pPr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algn="l" eaLnBrk="1" hangingPunct="1">
                <a:spcBef>
                  <a:spcPct val="20000"/>
                </a:spcBef>
                <a:buSzPct val="70000"/>
                <a:buFont typeface="Wingdings" pitchFamily="2" charset="2"/>
                <a:buChar char="n"/>
              </a:pPr>
              <a:endParaRPr lang="ja-JP" altLang="en-US" dirty="0">
                <a:solidFill>
                  <a:srgbClr val="000000"/>
                </a:solidFill>
                <a:latin typeface="Arial"/>
                <a:ea typeface="メイリオ" panose="020B0604030504040204" pitchFamily="50" charset="-128"/>
              </a:endParaRPr>
            </a:p>
          </p:txBody>
        </p:sp>
        <p:sp>
          <p:nvSpPr>
            <p:cNvPr id="30" name="Freeform 609"/>
            <p:cNvSpPr>
              <a:spLocks noChangeAspect="1"/>
            </p:cNvSpPr>
            <p:nvPr/>
          </p:nvSpPr>
          <p:spPr bwMode="auto">
            <a:xfrm rot="10800000">
              <a:off x="5136" y="2352"/>
              <a:ext cx="48" cy="48"/>
            </a:xfrm>
            <a:custGeom>
              <a:avLst/>
              <a:gdLst>
                <a:gd name="T0" fmla="*/ 48 w 48"/>
                <a:gd name="T1" fmla="*/ 0 h 48"/>
                <a:gd name="T2" fmla="*/ 48 w 48"/>
                <a:gd name="T3" fmla="*/ 48 h 48"/>
                <a:gd name="T4" fmla="*/ 0 w 48"/>
                <a:gd name="T5" fmla="*/ 48 h 48"/>
                <a:gd name="T6" fmla="*/ 0 60000 65536"/>
                <a:gd name="T7" fmla="*/ 0 60000 65536"/>
                <a:gd name="T8" fmla="*/ 0 60000 65536"/>
              </a:gdLst>
              <a:ahLst/>
              <a:cxnLst>
                <a:cxn ang="T6">
                  <a:pos x="T0" y="T1"/>
                </a:cxn>
                <a:cxn ang="T7">
                  <a:pos x="T2" y="T3"/>
                </a:cxn>
                <a:cxn ang="T8">
                  <a:pos x="T4" y="T5"/>
                </a:cxn>
              </a:cxnLst>
              <a:rect l="0" t="0" r="r" b="b"/>
              <a:pathLst>
                <a:path w="48" h="48">
                  <a:moveTo>
                    <a:pt x="48" y="0"/>
                  </a:moveTo>
                  <a:lnTo>
                    <a:pt x="48" y="48"/>
                  </a:lnTo>
                  <a:lnTo>
                    <a:pt x="0" y="48"/>
                  </a:lnTo>
                </a:path>
              </a:pathLst>
            </a:custGeom>
            <a:noFill/>
            <a:ln w="9525">
              <a:solidFill>
                <a:srgbClr val="86868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20000"/>
                </a:spcBef>
                <a:buSzPct val="70000"/>
                <a:buFont typeface="Wingdings" pitchFamily="2" charset="2"/>
                <a:buChar char="n"/>
              </a:pPr>
              <a:endParaRPr lang="ja-JP" altLang="en-US" sz="1200" dirty="0">
                <a:solidFill>
                  <a:srgbClr val="000000"/>
                </a:solidFill>
                <a:latin typeface="Arial" charset="0"/>
                <a:ea typeface="メイリオ" panose="020B0604030504040204" pitchFamily="50" charset="-128"/>
              </a:endParaRPr>
            </a:p>
          </p:txBody>
        </p:sp>
        <p:sp>
          <p:nvSpPr>
            <p:cNvPr id="31" name="Rectangle 610"/>
            <p:cNvSpPr>
              <a:spLocks noChangeAspect="1" noChangeArrowheads="1"/>
            </p:cNvSpPr>
            <p:nvPr/>
          </p:nvSpPr>
          <p:spPr bwMode="auto">
            <a:xfrm>
              <a:off x="4992" y="2352"/>
              <a:ext cx="48" cy="48"/>
            </a:xfrm>
            <a:prstGeom prst="rect">
              <a:avLst/>
            </a:prstGeom>
            <a:gradFill rotWithShape="1">
              <a:gsLst>
                <a:gs pos="0">
                  <a:srgbClr val="AFE6F7"/>
                </a:gs>
                <a:gs pos="100000">
                  <a:srgbClr val="FFFFFF"/>
                </a:gs>
              </a:gsLst>
              <a:lin ang="27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bIns="0" anchor="ctr"/>
            <a:lstStyle>
              <a:lvl1pPr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algn="l" eaLnBrk="1" hangingPunct="1">
                <a:spcBef>
                  <a:spcPct val="20000"/>
                </a:spcBef>
                <a:buSzPct val="70000"/>
                <a:buFont typeface="Wingdings" pitchFamily="2" charset="2"/>
                <a:buChar char="n"/>
              </a:pPr>
              <a:endParaRPr lang="ja-JP" altLang="en-US" dirty="0">
                <a:solidFill>
                  <a:srgbClr val="000000"/>
                </a:solidFill>
                <a:latin typeface="Arial"/>
                <a:ea typeface="メイリオ" panose="020B0604030504040204" pitchFamily="50" charset="-128"/>
              </a:endParaRPr>
            </a:p>
          </p:txBody>
        </p:sp>
        <p:sp>
          <p:nvSpPr>
            <p:cNvPr id="32" name="Freeform 611"/>
            <p:cNvSpPr>
              <a:spLocks noChangeAspect="1"/>
            </p:cNvSpPr>
            <p:nvPr/>
          </p:nvSpPr>
          <p:spPr bwMode="auto">
            <a:xfrm rot="10800000">
              <a:off x="4992" y="2352"/>
              <a:ext cx="48" cy="48"/>
            </a:xfrm>
            <a:custGeom>
              <a:avLst/>
              <a:gdLst>
                <a:gd name="T0" fmla="*/ 48 w 48"/>
                <a:gd name="T1" fmla="*/ 0 h 48"/>
                <a:gd name="T2" fmla="*/ 48 w 48"/>
                <a:gd name="T3" fmla="*/ 48 h 48"/>
                <a:gd name="T4" fmla="*/ 0 w 48"/>
                <a:gd name="T5" fmla="*/ 48 h 48"/>
                <a:gd name="T6" fmla="*/ 0 60000 65536"/>
                <a:gd name="T7" fmla="*/ 0 60000 65536"/>
                <a:gd name="T8" fmla="*/ 0 60000 65536"/>
              </a:gdLst>
              <a:ahLst/>
              <a:cxnLst>
                <a:cxn ang="T6">
                  <a:pos x="T0" y="T1"/>
                </a:cxn>
                <a:cxn ang="T7">
                  <a:pos x="T2" y="T3"/>
                </a:cxn>
                <a:cxn ang="T8">
                  <a:pos x="T4" y="T5"/>
                </a:cxn>
              </a:cxnLst>
              <a:rect l="0" t="0" r="r" b="b"/>
              <a:pathLst>
                <a:path w="48" h="48">
                  <a:moveTo>
                    <a:pt x="48" y="0"/>
                  </a:moveTo>
                  <a:lnTo>
                    <a:pt x="48" y="48"/>
                  </a:lnTo>
                  <a:lnTo>
                    <a:pt x="0" y="48"/>
                  </a:lnTo>
                </a:path>
              </a:pathLst>
            </a:custGeom>
            <a:noFill/>
            <a:ln w="9525">
              <a:solidFill>
                <a:srgbClr val="86868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20000"/>
                </a:spcBef>
                <a:buSzPct val="70000"/>
                <a:buFont typeface="Wingdings" pitchFamily="2" charset="2"/>
                <a:buChar char="n"/>
              </a:pPr>
              <a:endParaRPr lang="ja-JP" altLang="en-US" sz="1200" dirty="0">
                <a:solidFill>
                  <a:srgbClr val="000000"/>
                </a:solidFill>
                <a:latin typeface="Arial" charset="0"/>
                <a:ea typeface="メイリオ" panose="020B0604030504040204" pitchFamily="50" charset="-128"/>
              </a:endParaRPr>
            </a:p>
          </p:txBody>
        </p:sp>
        <p:sp>
          <p:nvSpPr>
            <p:cNvPr id="33" name="Rectangle 612"/>
            <p:cNvSpPr>
              <a:spLocks noChangeAspect="1" noChangeArrowheads="1"/>
            </p:cNvSpPr>
            <p:nvPr/>
          </p:nvSpPr>
          <p:spPr bwMode="auto">
            <a:xfrm>
              <a:off x="5280" y="2352"/>
              <a:ext cx="48" cy="48"/>
            </a:xfrm>
            <a:prstGeom prst="rect">
              <a:avLst/>
            </a:prstGeom>
            <a:gradFill rotWithShape="1">
              <a:gsLst>
                <a:gs pos="0">
                  <a:srgbClr val="AFE6F7"/>
                </a:gs>
                <a:gs pos="100000">
                  <a:srgbClr val="FFFFFF"/>
                </a:gs>
              </a:gsLst>
              <a:lin ang="27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bIns="0" anchor="ctr"/>
            <a:lstStyle>
              <a:lvl1pPr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algn="l" eaLnBrk="1" hangingPunct="1">
                <a:spcBef>
                  <a:spcPct val="20000"/>
                </a:spcBef>
                <a:buSzPct val="70000"/>
                <a:buFont typeface="Wingdings" pitchFamily="2" charset="2"/>
                <a:buChar char="n"/>
              </a:pPr>
              <a:endParaRPr lang="ja-JP" altLang="en-US" dirty="0">
                <a:solidFill>
                  <a:srgbClr val="000000"/>
                </a:solidFill>
                <a:latin typeface="Arial"/>
                <a:ea typeface="メイリオ" panose="020B0604030504040204" pitchFamily="50" charset="-128"/>
              </a:endParaRPr>
            </a:p>
          </p:txBody>
        </p:sp>
        <p:sp>
          <p:nvSpPr>
            <p:cNvPr id="34" name="Freeform 613"/>
            <p:cNvSpPr>
              <a:spLocks noChangeAspect="1"/>
            </p:cNvSpPr>
            <p:nvPr/>
          </p:nvSpPr>
          <p:spPr bwMode="auto">
            <a:xfrm rot="10800000">
              <a:off x="5280" y="2352"/>
              <a:ext cx="48" cy="48"/>
            </a:xfrm>
            <a:custGeom>
              <a:avLst/>
              <a:gdLst>
                <a:gd name="T0" fmla="*/ 48 w 48"/>
                <a:gd name="T1" fmla="*/ 0 h 48"/>
                <a:gd name="T2" fmla="*/ 48 w 48"/>
                <a:gd name="T3" fmla="*/ 48 h 48"/>
                <a:gd name="T4" fmla="*/ 0 w 48"/>
                <a:gd name="T5" fmla="*/ 48 h 48"/>
                <a:gd name="T6" fmla="*/ 0 60000 65536"/>
                <a:gd name="T7" fmla="*/ 0 60000 65536"/>
                <a:gd name="T8" fmla="*/ 0 60000 65536"/>
              </a:gdLst>
              <a:ahLst/>
              <a:cxnLst>
                <a:cxn ang="T6">
                  <a:pos x="T0" y="T1"/>
                </a:cxn>
                <a:cxn ang="T7">
                  <a:pos x="T2" y="T3"/>
                </a:cxn>
                <a:cxn ang="T8">
                  <a:pos x="T4" y="T5"/>
                </a:cxn>
              </a:cxnLst>
              <a:rect l="0" t="0" r="r" b="b"/>
              <a:pathLst>
                <a:path w="48" h="48">
                  <a:moveTo>
                    <a:pt x="48" y="0"/>
                  </a:moveTo>
                  <a:lnTo>
                    <a:pt x="48" y="48"/>
                  </a:lnTo>
                  <a:lnTo>
                    <a:pt x="0" y="48"/>
                  </a:lnTo>
                </a:path>
              </a:pathLst>
            </a:custGeom>
            <a:noFill/>
            <a:ln w="9525">
              <a:solidFill>
                <a:srgbClr val="86868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20000"/>
                </a:spcBef>
                <a:buSzPct val="70000"/>
                <a:buFont typeface="Wingdings" pitchFamily="2" charset="2"/>
                <a:buChar char="n"/>
              </a:pPr>
              <a:endParaRPr lang="ja-JP" altLang="en-US" sz="1200" dirty="0">
                <a:solidFill>
                  <a:srgbClr val="000000"/>
                </a:solidFill>
                <a:latin typeface="Arial" charset="0"/>
                <a:ea typeface="メイリオ" panose="020B0604030504040204" pitchFamily="50" charset="-128"/>
              </a:endParaRPr>
            </a:p>
          </p:txBody>
        </p:sp>
        <p:sp>
          <p:nvSpPr>
            <p:cNvPr id="35" name="Rectangle 614"/>
            <p:cNvSpPr>
              <a:spLocks noChangeAspect="1" noChangeArrowheads="1"/>
            </p:cNvSpPr>
            <p:nvPr/>
          </p:nvSpPr>
          <p:spPr bwMode="auto">
            <a:xfrm>
              <a:off x="5424" y="2352"/>
              <a:ext cx="48" cy="48"/>
            </a:xfrm>
            <a:prstGeom prst="rect">
              <a:avLst/>
            </a:prstGeom>
            <a:gradFill rotWithShape="1">
              <a:gsLst>
                <a:gs pos="0">
                  <a:srgbClr val="AFE6F7"/>
                </a:gs>
                <a:gs pos="100000">
                  <a:srgbClr val="FFFFFF"/>
                </a:gs>
              </a:gsLst>
              <a:lin ang="27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bIns="0" anchor="ctr"/>
            <a:lstStyle>
              <a:lvl1pPr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algn="l" eaLnBrk="1" hangingPunct="1">
                <a:spcBef>
                  <a:spcPct val="20000"/>
                </a:spcBef>
                <a:buSzPct val="70000"/>
                <a:buFont typeface="Wingdings" pitchFamily="2" charset="2"/>
                <a:buChar char="n"/>
              </a:pPr>
              <a:endParaRPr lang="ja-JP" altLang="en-US" dirty="0">
                <a:solidFill>
                  <a:srgbClr val="000000"/>
                </a:solidFill>
                <a:latin typeface="Arial"/>
                <a:ea typeface="メイリオ" panose="020B0604030504040204" pitchFamily="50" charset="-128"/>
              </a:endParaRPr>
            </a:p>
          </p:txBody>
        </p:sp>
        <p:sp>
          <p:nvSpPr>
            <p:cNvPr id="36" name="Freeform 615"/>
            <p:cNvSpPr>
              <a:spLocks noChangeAspect="1"/>
            </p:cNvSpPr>
            <p:nvPr/>
          </p:nvSpPr>
          <p:spPr bwMode="auto">
            <a:xfrm rot="10800000">
              <a:off x="5424" y="2352"/>
              <a:ext cx="48" cy="48"/>
            </a:xfrm>
            <a:custGeom>
              <a:avLst/>
              <a:gdLst>
                <a:gd name="T0" fmla="*/ 48 w 48"/>
                <a:gd name="T1" fmla="*/ 0 h 48"/>
                <a:gd name="T2" fmla="*/ 48 w 48"/>
                <a:gd name="T3" fmla="*/ 48 h 48"/>
                <a:gd name="T4" fmla="*/ 0 w 48"/>
                <a:gd name="T5" fmla="*/ 48 h 48"/>
                <a:gd name="T6" fmla="*/ 0 60000 65536"/>
                <a:gd name="T7" fmla="*/ 0 60000 65536"/>
                <a:gd name="T8" fmla="*/ 0 60000 65536"/>
              </a:gdLst>
              <a:ahLst/>
              <a:cxnLst>
                <a:cxn ang="T6">
                  <a:pos x="T0" y="T1"/>
                </a:cxn>
                <a:cxn ang="T7">
                  <a:pos x="T2" y="T3"/>
                </a:cxn>
                <a:cxn ang="T8">
                  <a:pos x="T4" y="T5"/>
                </a:cxn>
              </a:cxnLst>
              <a:rect l="0" t="0" r="r" b="b"/>
              <a:pathLst>
                <a:path w="48" h="48">
                  <a:moveTo>
                    <a:pt x="48" y="0"/>
                  </a:moveTo>
                  <a:lnTo>
                    <a:pt x="48" y="48"/>
                  </a:lnTo>
                  <a:lnTo>
                    <a:pt x="0" y="48"/>
                  </a:lnTo>
                </a:path>
              </a:pathLst>
            </a:custGeom>
            <a:noFill/>
            <a:ln w="9525">
              <a:solidFill>
                <a:srgbClr val="86868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20000"/>
                </a:spcBef>
                <a:buSzPct val="70000"/>
                <a:buFont typeface="Wingdings" pitchFamily="2" charset="2"/>
                <a:buChar char="n"/>
              </a:pPr>
              <a:endParaRPr lang="ja-JP" altLang="en-US" sz="1200" dirty="0">
                <a:solidFill>
                  <a:srgbClr val="000000"/>
                </a:solidFill>
                <a:latin typeface="Arial" charset="0"/>
                <a:ea typeface="メイリオ" panose="020B0604030504040204" pitchFamily="50" charset="-128"/>
              </a:endParaRPr>
            </a:p>
          </p:txBody>
        </p:sp>
        <p:sp>
          <p:nvSpPr>
            <p:cNvPr id="37" name="Rectangle 616"/>
            <p:cNvSpPr>
              <a:spLocks noChangeAspect="1" noChangeArrowheads="1"/>
            </p:cNvSpPr>
            <p:nvPr/>
          </p:nvSpPr>
          <p:spPr bwMode="auto">
            <a:xfrm>
              <a:off x="5568" y="2352"/>
              <a:ext cx="48" cy="48"/>
            </a:xfrm>
            <a:prstGeom prst="rect">
              <a:avLst/>
            </a:prstGeom>
            <a:gradFill rotWithShape="1">
              <a:gsLst>
                <a:gs pos="0">
                  <a:srgbClr val="AFE6F7"/>
                </a:gs>
                <a:gs pos="100000">
                  <a:srgbClr val="FFFFFF"/>
                </a:gs>
              </a:gsLst>
              <a:lin ang="27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bIns="0" anchor="ctr"/>
            <a:lstStyle>
              <a:lvl1pPr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algn="l" eaLnBrk="1" hangingPunct="1">
                <a:spcBef>
                  <a:spcPct val="20000"/>
                </a:spcBef>
                <a:buSzPct val="70000"/>
                <a:buFont typeface="Wingdings" pitchFamily="2" charset="2"/>
                <a:buChar char="n"/>
              </a:pPr>
              <a:endParaRPr lang="ja-JP" altLang="en-US" dirty="0">
                <a:solidFill>
                  <a:srgbClr val="000000"/>
                </a:solidFill>
                <a:latin typeface="Arial"/>
                <a:ea typeface="メイリオ" panose="020B0604030504040204" pitchFamily="50" charset="-128"/>
              </a:endParaRPr>
            </a:p>
          </p:txBody>
        </p:sp>
        <p:sp>
          <p:nvSpPr>
            <p:cNvPr id="38" name="Freeform 617"/>
            <p:cNvSpPr>
              <a:spLocks noChangeAspect="1"/>
            </p:cNvSpPr>
            <p:nvPr/>
          </p:nvSpPr>
          <p:spPr bwMode="auto">
            <a:xfrm rot="10800000">
              <a:off x="5568" y="2352"/>
              <a:ext cx="48" cy="48"/>
            </a:xfrm>
            <a:custGeom>
              <a:avLst/>
              <a:gdLst>
                <a:gd name="T0" fmla="*/ 48 w 48"/>
                <a:gd name="T1" fmla="*/ 0 h 48"/>
                <a:gd name="T2" fmla="*/ 48 w 48"/>
                <a:gd name="T3" fmla="*/ 48 h 48"/>
                <a:gd name="T4" fmla="*/ 0 w 48"/>
                <a:gd name="T5" fmla="*/ 48 h 48"/>
                <a:gd name="T6" fmla="*/ 0 60000 65536"/>
                <a:gd name="T7" fmla="*/ 0 60000 65536"/>
                <a:gd name="T8" fmla="*/ 0 60000 65536"/>
              </a:gdLst>
              <a:ahLst/>
              <a:cxnLst>
                <a:cxn ang="T6">
                  <a:pos x="T0" y="T1"/>
                </a:cxn>
                <a:cxn ang="T7">
                  <a:pos x="T2" y="T3"/>
                </a:cxn>
                <a:cxn ang="T8">
                  <a:pos x="T4" y="T5"/>
                </a:cxn>
              </a:cxnLst>
              <a:rect l="0" t="0" r="r" b="b"/>
              <a:pathLst>
                <a:path w="48" h="48">
                  <a:moveTo>
                    <a:pt x="48" y="0"/>
                  </a:moveTo>
                  <a:lnTo>
                    <a:pt x="48" y="48"/>
                  </a:lnTo>
                  <a:lnTo>
                    <a:pt x="0" y="48"/>
                  </a:lnTo>
                </a:path>
              </a:pathLst>
            </a:custGeom>
            <a:noFill/>
            <a:ln w="9525">
              <a:solidFill>
                <a:srgbClr val="86868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20000"/>
                </a:spcBef>
                <a:buSzPct val="70000"/>
                <a:buFont typeface="Wingdings" pitchFamily="2" charset="2"/>
                <a:buChar char="n"/>
              </a:pPr>
              <a:endParaRPr lang="ja-JP" altLang="en-US" sz="1200" dirty="0">
                <a:solidFill>
                  <a:srgbClr val="000000"/>
                </a:solidFill>
                <a:latin typeface="Arial" charset="0"/>
                <a:ea typeface="メイリオ" panose="020B0604030504040204" pitchFamily="50" charset="-128"/>
              </a:endParaRPr>
            </a:p>
          </p:txBody>
        </p:sp>
        <p:sp>
          <p:nvSpPr>
            <p:cNvPr id="39" name="Rectangle 618"/>
            <p:cNvSpPr>
              <a:spLocks noChangeAspect="1" noChangeArrowheads="1"/>
            </p:cNvSpPr>
            <p:nvPr/>
          </p:nvSpPr>
          <p:spPr bwMode="auto">
            <a:xfrm>
              <a:off x="5712" y="2352"/>
              <a:ext cx="48" cy="48"/>
            </a:xfrm>
            <a:prstGeom prst="rect">
              <a:avLst/>
            </a:prstGeom>
            <a:gradFill rotWithShape="1">
              <a:gsLst>
                <a:gs pos="0">
                  <a:srgbClr val="AFE6F7"/>
                </a:gs>
                <a:gs pos="100000">
                  <a:srgbClr val="FFFFFF"/>
                </a:gs>
              </a:gsLst>
              <a:lin ang="27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bIns="0" anchor="ctr"/>
            <a:lstStyle>
              <a:lvl1pPr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algn="l" eaLnBrk="1" hangingPunct="1">
                <a:spcBef>
                  <a:spcPct val="20000"/>
                </a:spcBef>
                <a:buSzPct val="70000"/>
                <a:buFont typeface="Wingdings" pitchFamily="2" charset="2"/>
                <a:buChar char="n"/>
              </a:pPr>
              <a:endParaRPr lang="ja-JP" altLang="en-US" dirty="0">
                <a:solidFill>
                  <a:srgbClr val="000000"/>
                </a:solidFill>
                <a:latin typeface="Arial"/>
                <a:ea typeface="メイリオ" panose="020B0604030504040204" pitchFamily="50" charset="-128"/>
              </a:endParaRPr>
            </a:p>
          </p:txBody>
        </p:sp>
        <p:sp>
          <p:nvSpPr>
            <p:cNvPr id="40" name="Freeform 619"/>
            <p:cNvSpPr>
              <a:spLocks noChangeAspect="1"/>
            </p:cNvSpPr>
            <p:nvPr/>
          </p:nvSpPr>
          <p:spPr bwMode="auto">
            <a:xfrm rot="10800000">
              <a:off x="5712" y="2352"/>
              <a:ext cx="48" cy="48"/>
            </a:xfrm>
            <a:custGeom>
              <a:avLst/>
              <a:gdLst>
                <a:gd name="T0" fmla="*/ 48 w 48"/>
                <a:gd name="T1" fmla="*/ 0 h 48"/>
                <a:gd name="T2" fmla="*/ 48 w 48"/>
                <a:gd name="T3" fmla="*/ 48 h 48"/>
                <a:gd name="T4" fmla="*/ 0 w 48"/>
                <a:gd name="T5" fmla="*/ 48 h 48"/>
                <a:gd name="T6" fmla="*/ 0 60000 65536"/>
                <a:gd name="T7" fmla="*/ 0 60000 65536"/>
                <a:gd name="T8" fmla="*/ 0 60000 65536"/>
              </a:gdLst>
              <a:ahLst/>
              <a:cxnLst>
                <a:cxn ang="T6">
                  <a:pos x="T0" y="T1"/>
                </a:cxn>
                <a:cxn ang="T7">
                  <a:pos x="T2" y="T3"/>
                </a:cxn>
                <a:cxn ang="T8">
                  <a:pos x="T4" y="T5"/>
                </a:cxn>
              </a:cxnLst>
              <a:rect l="0" t="0" r="r" b="b"/>
              <a:pathLst>
                <a:path w="48" h="48">
                  <a:moveTo>
                    <a:pt x="48" y="0"/>
                  </a:moveTo>
                  <a:lnTo>
                    <a:pt x="48" y="48"/>
                  </a:lnTo>
                  <a:lnTo>
                    <a:pt x="0" y="48"/>
                  </a:lnTo>
                </a:path>
              </a:pathLst>
            </a:custGeom>
            <a:noFill/>
            <a:ln w="9525">
              <a:solidFill>
                <a:srgbClr val="86868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20000"/>
                </a:spcBef>
                <a:buSzPct val="70000"/>
                <a:buFont typeface="Wingdings" pitchFamily="2" charset="2"/>
                <a:buChar char="n"/>
              </a:pPr>
              <a:endParaRPr lang="ja-JP" altLang="en-US" sz="1200" dirty="0">
                <a:solidFill>
                  <a:srgbClr val="000000"/>
                </a:solidFill>
                <a:latin typeface="Arial" charset="0"/>
                <a:ea typeface="メイリオ" panose="020B0604030504040204" pitchFamily="50" charset="-128"/>
              </a:endParaRPr>
            </a:p>
          </p:txBody>
        </p:sp>
      </p:grpSp>
      <p:sp>
        <p:nvSpPr>
          <p:cNvPr id="41" name="Text Box 620"/>
          <p:cNvSpPr txBox="1">
            <a:spLocks noChangeArrowheads="1"/>
          </p:cNvSpPr>
          <p:nvPr/>
        </p:nvSpPr>
        <p:spPr bwMode="auto">
          <a:xfrm>
            <a:off x="594734" y="2569866"/>
            <a:ext cx="1135098" cy="466924"/>
          </a:xfrm>
          <a:prstGeom prst="rect">
            <a:avLst/>
          </a:prstGeom>
          <a:noFill/>
          <a:ln w="25400"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90000" tIns="46800" rIns="90000" bIns="46800">
            <a:spAutoFit/>
          </a:bodyPr>
          <a:lstStyle>
            <a:lvl1pPr marL="180975" indent="-180975"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marL="0" indent="0" eaLnBrk="1" hangingPunct="1">
              <a:spcBef>
                <a:spcPct val="20000"/>
              </a:spcBef>
              <a:buClr>
                <a:srgbClr val="38BEE2"/>
              </a:buClr>
              <a:buSzPct val="70000"/>
              <a:buFont typeface="Wingdings" pitchFamily="2" charset="2"/>
              <a:buNone/>
            </a:pPr>
            <a:r>
              <a:rPr lang="en-US" altLang="ja-JP" sz="1100" b="1" u="sng" dirty="0">
                <a:solidFill>
                  <a:srgbClr val="000000"/>
                </a:solidFill>
                <a:latin typeface="Arial"/>
                <a:ea typeface="メイリオ" panose="020B0604030504040204" pitchFamily="50" charset="-128"/>
              </a:rPr>
              <a:t>Kanto Region</a:t>
            </a:r>
          </a:p>
          <a:p>
            <a:pPr marL="0" indent="0" eaLnBrk="1" hangingPunct="1">
              <a:spcBef>
                <a:spcPct val="20000"/>
              </a:spcBef>
              <a:buClr>
                <a:srgbClr val="38BEE2"/>
              </a:buClr>
              <a:buSzPct val="70000"/>
              <a:buFont typeface="Wingdings" pitchFamily="2" charset="2"/>
              <a:buNone/>
            </a:pPr>
            <a:r>
              <a:rPr lang="en-US" altLang="ja-JP" sz="1100" b="1" u="sng" dirty="0">
                <a:solidFill>
                  <a:srgbClr val="000000"/>
                </a:solidFill>
                <a:latin typeface="Arial"/>
                <a:ea typeface="メイリオ" panose="020B0604030504040204" pitchFamily="50" charset="-128"/>
              </a:rPr>
              <a:t>Factory</a:t>
            </a:r>
            <a:endParaRPr lang="ja-JP" altLang="en-US" sz="1100" b="1" u="sng" dirty="0">
              <a:solidFill>
                <a:srgbClr val="000000"/>
              </a:solidFill>
              <a:latin typeface="Arial"/>
              <a:ea typeface="メイリオ" panose="020B0604030504040204" pitchFamily="50" charset="-128"/>
            </a:endParaRPr>
          </a:p>
        </p:txBody>
      </p:sp>
      <p:sp>
        <p:nvSpPr>
          <p:cNvPr id="42" name="正方形/長方形 41"/>
          <p:cNvSpPr/>
          <p:nvPr/>
        </p:nvSpPr>
        <p:spPr bwMode="auto">
          <a:xfrm>
            <a:off x="1752600" y="4149080"/>
            <a:ext cx="3503473" cy="986647"/>
          </a:xfrm>
          <a:prstGeom prst="rect">
            <a:avLst/>
          </a:prstGeom>
          <a:solidFill>
            <a:srgbClr val="C6E333">
              <a:alpha val="31000"/>
            </a:srgbClr>
          </a:solidFill>
          <a:ln w="25400" cap="flat" cmpd="sng" algn="ctr">
            <a:solidFill>
              <a:srgbClr val="4D9D45"/>
            </a:solidFill>
            <a:prstDash val="solid"/>
            <a:round/>
            <a:headEnd type="none" w="med" len="med"/>
            <a:tailEnd type="none" w="med" len="med"/>
          </a:ln>
          <a:effectLst/>
        </p:spPr>
        <p:txBody>
          <a:bodyPr vert="horz" wrap="square" lIns="121643" tIns="23945" rIns="121643" bIns="23945" numCol="1" rtlCol="0" anchor="ctr" anchorCtr="0" compatLnSpc="1">
            <a:prstTxWarp prst="textNoShape">
              <a:avLst/>
            </a:prstTxWarp>
            <a:noAutofit/>
          </a:bodyPr>
          <a:lstStyle/>
          <a:p>
            <a:pPr>
              <a:spcBef>
                <a:spcPct val="20000"/>
              </a:spcBef>
              <a:buClr>
                <a:srgbClr val="000000"/>
              </a:buClr>
              <a:buSzPct val="70000"/>
              <a:buFont typeface="Wingdings" pitchFamily="2" charset="2"/>
              <a:buNone/>
            </a:pPr>
            <a:r>
              <a:rPr lang="en-US" altLang="ja-JP" sz="1200" b="1" dirty="0">
                <a:solidFill>
                  <a:srgbClr val="000000"/>
                </a:solidFill>
                <a:latin typeface="Arial"/>
                <a:ea typeface="メイリオ" panose="020B0604030504040204" pitchFamily="50" charset="-128"/>
              </a:rPr>
              <a:t>   </a:t>
            </a:r>
            <a:r>
              <a:rPr lang="en-US" altLang="ja-JP" sz="1200" b="1" u="sng" dirty="0">
                <a:solidFill>
                  <a:srgbClr val="000000"/>
                </a:solidFill>
                <a:latin typeface="Arial"/>
                <a:ea typeface="メイリオ" panose="020B0604030504040204" pitchFamily="50" charset="-128"/>
              </a:rPr>
              <a:t>Franchise chain</a:t>
            </a:r>
          </a:p>
          <a:p>
            <a:pPr>
              <a:spcBef>
                <a:spcPct val="20000"/>
              </a:spcBef>
              <a:buClr>
                <a:srgbClr val="000000"/>
              </a:buClr>
              <a:buSzPct val="70000"/>
              <a:buFont typeface="Wingdings" pitchFamily="2" charset="2"/>
              <a:buNone/>
            </a:pPr>
            <a:r>
              <a:rPr lang="en-US" altLang="ja-JP" sz="1200" b="1" dirty="0">
                <a:solidFill>
                  <a:srgbClr val="000000"/>
                </a:solidFill>
                <a:latin typeface="Arial"/>
                <a:ea typeface="メイリオ" panose="020B0604030504040204" pitchFamily="50" charset="-128"/>
              </a:rPr>
              <a:t>   </a:t>
            </a:r>
            <a:r>
              <a:rPr lang="en-US" altLang="ja-JP" sz="1200" b="1" u="sng" dirty="0">
                <a:solidFill>
                  <a:srgbClr val="000000"/>
                </a:solidFill>
                <a:latin typeface="Arial"/>
                <a:ea typeface="メイリオ" panose="020B0604030504040204" pitchFamily="50" charset="-128"/>
              </a:rPr>
              <a:t>stores</a:t>
            </a:r>
            <a:endParaRPr lang="ja-JP" altLang="en-US" sz="1200" dirty="0">
              <a:solidFill>
                <a:srgbClr val="000000"/>
              </a:solidFill>
              <a:latin typeface="Arial"/>
              <a:ea typeface="メイリオ" panose="020B0604030504040204" pitchFamily="50" charset="-128"/>
            </a:endParaRPr>
          </a:p>
        </p:txBody>
      </p:sp>
      <p:pic>
        <p:nvPicPr>
          <p:cNvPr id="43" name="Picture 744" descr="高齢者向け配食サービス">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22475" y="4332777"/>
            <a:ext cx="1157741" cy="31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57491" y="4253173"/>
            <a:ext cx="660317" cy="46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 Box 620"/>
          <p:cNvSpPr txBox="1">
            <a:spLocks noChangeArrowheads="1"/>
          </p:cNvSpPr>
          <p:nvPr/>
        </p:nvSpPr>
        <p:spPr bwMode="auto">
          <a:xfrm>
            <a:off x="1778844" y="4703932"/>
            <a:ext cx="1353261" cy="433068"/>
          </a:xfrm>
          <a:prstGeom prst="rect">
            <a:avLst/>
          </a:prstGeom>
          <a:noFill/>
          <a:ln w="25400"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90000" tIns="46800" rIns="90000" bIns="46800">
            <a:spAutoFit/>
          </a:bodyPr>
          <a:lstStyle>
            <a:lvl1pPr marL="180975" indent="-180975"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marL="0" indent="0" eaLnBrk="1" hangingPunct="1">
              <a:spcBef>
                <a:spcPct val="20000"/>
              </a:spcBef>
              <a:buClr>
                <a:srgbClr val="38BEE2"/>
              </a:buClr>
              <a:buSzPct val="70000"/>
              <a:buFont typeface="Wingdings" pitchFamily="2" charset="2"/>
              <a:buNone/>
            </a:pPr>
            <a:r>
              <a:rPr lang="en-US" altLang="ja-JP" sz="11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496 stores nationwide*</a:t>
            </a:r>
            <a:endParaRPr lang="ja-JP" altLang="en-US" sz="11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Text Box 620"/>
          <p:cNvSpPr txBox="1">
            <a:spLocks noChangeArrowheads="1"/>
          </p:cNvSpPr>
          <p:nvPr/>
        </p:nvSpPr>
        <p:spPr bwMode="auto">
          <a:xfrm>
            <a:off x="3970498" y="4707650"/>
            <a:ext cx="1268014" cy="433068"/>
          </a:xfrm>
          <a:prstGeom prst="rect">
            <a:avLst/>
          </a:prstGeom>
          <a:noFill/>
          <a:ln w="25400"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90000" tIns="46800" rIns="90000" bIns="46800">
            <a:spAutoFit/>
          </a:bodyPr>
          <a:lstStyle>
            <a:lvl1pPr marL="180975" indent="-180975"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marL="0" indent="0" eaLnBrk="1" hangingPunct="1">
              <a:spcBef>
                <a:spcPct val="20000"/>
              </a:spcBef>
              <a:buClr>
                <a:srgbClr val="38BEE2"/>
              </a:buClr>
              <a:buSzPct val="70000"/>
              <a:buFont typeface="Wingdings" pitchFamily="2" charset="2"/>
              <a:buNone/>
            </a:pPr>
            <a:r>
              <a:rPr lang="en-US" altLang="ja-JP" sz="11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338 stores nationwide*</a:t>
            </a:r>
            <a:endParaRPr lang="ja-JP" altLang="en-US" sz="11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p:cNvSpPr/>
          <p:nvPr/>
        </p:nvSpPr>
        <p:spPr bwMode="auto">
          <a:xfrm>
            <a:off x="315245" y="5702902"/>
            <a:ext cx="1332000" cy="567649"/>
          </a:xfrm>
          <a:prstGeom prst="rect">
            <a:avLst/>
          </a:prstGeom>
          <a:solidFill>
            <a:srgbClr val="374932"/>
          </a:solidFill>
          <a:ln w="19050" cap="flat" cmpd="sng" algn="ctr">
            <a:noFill/>
            <a:prstDash val="solid"/>
            <a:round/>
            <a:headEnd type="none" w="med" len="med"/>
            <a:tailEnd type="none" w="med" len="med"/>
          </a:ln>
          <a:effectLst/>
        </p:spPr>
        <p:txBody>
          <a:bodyPr vert="horz" wrap="square" lIns="121643" tIns="23945" rIns="121643" bIns="23945" numCol="1" rtlCol="0" anchor="ctr" anchorCtr="0" compatLnSpc="1">
            <a:prstTxWarp prst="textNoShape">
              <a:avLst/>
            </a:prstTxWarp>
            <a:noAutofit/>
          </a:bodyPr>
          <a:lstStyle/>
          <a:p>
            <a:r>
              <a:rPr lang="en-US" altLang="ja-JP" sz="1200" kern="100" dirty="0">
                <a:solidFill>
                  <a:schemeClr val="bg1"/>
                </a:solidFill>
                <a:effectLst/>
                <a:latin typeface="Arial" panose="020B0604020202020204" pitchFamily="34" charset="0"/>
                <a:ea typeface="游明朝" panose="02020400000000000000" pitchFamily="18" charset="-128"/>
                <a:cs typeface="Times New Roman" panose="02020603050405020304" pitchFamily="18" charset="0"/>
              </a:rPr>
              <a:t>OEM supplier</a:t>
            </a:r>
            <a:endParaRPr lang="ja-JP" altLang="ja-JP" sz="12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a:p>
            <a:r>
              <a:rPr lang="en-US" altLang="ja-JP" sz="1000" kern="100" dirty="0">
                <a:solidFill>
                  <a:schemeClr val="bg1"/>
                </a:solidFill>
                <a:effectLst/>
                <a:latin typeface="Arial" panose="020B0604020202020204" pitchFamily="34" charset="0"/>
                <a:ea typeface="游明朝" panose="02020400000000000000" pitchFamily="18" charset="-128"/>
                <a:cs typeface="Times New Roman" panose="02020603050405020304" pitchFamily="18" charset="0"/>
              </a:rPr>
              <a:t>General Customer</a:t>
            </a:r>
            <a:endParaRPr lang="ja-JP" altLang="ja-JP" sz="10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8" name="正方形/長方形 47"/>
          <p:cNvSpPr/>
          <p:nvPr/>
        </p:nvSpPr>
        <p:spPr bwMode="auto">
          <a:xfrm>
            <a:off x="1733842" y="5686304"/>
            <a:ext cx="2780486" cy="592893"/>
          </a:xfrm>
          <a:prstGeom prst="rect">
            <a:avLst/>
          </a:prstGeom>
          <a:solidFill>
            <a:srgbClr val="62AE33"/>
          </a:solidFill>
          <a:ln w="19050" cap="flat" cmpd="sng" algn="ctr">
            <a:solidFill>
              <a:srgbClr val="BEBEBE"/>
            </a:solidFill>
            <a:prstDash val="solid"/>
            <a:round/>
            <a:headEnd type="none" w="med" len="med"/>
            <a:tailEnd type="none" w="med" len="med"/>
          </a:ln>
          <a:effectLst/>
        </p:spPr>
        <p:txBody>
          <a:bodyPr vert="horz" wrap="square" lIns="121643" tIns="23945" rIns="121643" bIns="23945" numCol="1" rtlCol="0" anchor="ctr" anchorCtr="0" compatLnSpc="1">
            <a:prstTxWarp prst="textNoShape">
              <a:avLst/>
            </a:prstTxWarp>
            <a:noAutofit/>
          </a:bodyPr>
          <a:lstStyle/>
          <a:p>
            <a:r>
              <a:rPr lang="en-US" altLang="ja-JP" sz="1400" dirty="0">
                <a:solidFill>
                  <a:schemeClr val="bg1"/>
                </a:solidFill>
                <a:latin typeface="Arial" panose="020B0604020202020204" pitchFamily="34" charset="0"/>
                <a:cs typeface="Arial" panose="020B0604020202020204" pitchFamily="34" charset="0"/>
              </a:rPr>
              <a:t>General Customer</a:t>
            </a:r>
            <a:endParaRPr lang="ja-JP" altLang="ja-JP" sz="1400" dirty="0">
              <a:solidFill>
                <a:schemeClr val="bg1"/>
              </a:solidFill>
              <a:latin typeface="Arial" panose="020B0604020202020204" pitchFamily="34" charset="0"/>
              <a:cs typeface="Arial" panose="020B0604020202020204" pitchFamily="34" charset="0"/>
            </a:endParaRPr>
          </a:p>
        </p:txBody>
      </p:sp>
      <p:sp>
        <p:nvSpPr>
          <p:cNvPr id="49" name="正方形/長方形 48"/>
          <p:cNvSpPr/>
          <p:nvPr/>
        </p:nvSpPr>
        <p:spPr bwMode="auto">
          <a:xfrm>
            <a:off x="4671471" y="5708615"/>
            <a:ext cx="1721689" cy="570581"/>
          </a:xfrm>
          <a:prstGeom prst="rect">
            <a:avLst/>
          </a:prstGeom>
          <a:solidFill>
            <a:srgbClr val="A4CC70"/>
          </a:solidFill>
          <a:ln w="19050" cap="flat" cmpd="sng" algn="ctr">
            <a:solidFill>
              <a:srgbClr val="BCBCBC"/>
            </a:solidFill>
            <a:prstDash val="solid"/>
            <a:round/>
            <a:headEnd type="none" w="med" len="med"/>
            <a:tailEnd type="none" w="med" len="med"/>
          </a:ln>
          <a:effectLst/>
        </p:spPr>
        <p:txBody>
          <a:bodyPr vert="horz" wrap="square" lIns="121643" tIns="23945" rIns="121643" bIns="23945" numCol="1" rtlCol="0" anchor="ctr" anchorCtr="0" compatLnSpc="1">
            <a:prstTxWarp prst="textNoShape">
              <a:avLst/>
            </a:prstTxWarp>
            <a:noAutofit/>
          </a:bodyPr>
          <a:lstStyle/>
          <a:p>
            <a:r>
              <a:rPr lang="en-US" altLang="ja-JP" sz="1400" dirty="0">
                <a:solidFill>
                  <a:schemeClr val="bg1"/>
                </a:solidFill>
                <a:latin typeface="Arial" panose="020B0604020202020204" pitchFamily="34" charset="0"/>
                <a:cs typeface="Arial" panose="020B0604020202020204" pitchFamily="34" charset="0"/>
              </a:rPr>
              <a:t>Facilities for the Elderly, etc.</a:t>
            </a:r>
            <a:endParaRPr lang="ja-JP" altLang="ja-JP" sz="1400" dirty="0">
              <a:solidFill>
                <a:schemeClr val="bg1"/>
              </a:solidFill>
              <a:latin typeface="Arial" panose="020B0604020202020204" pitchFamily="34" charset="0"/>
              <a:cs typeface="Arial" panose="020B0604020202020204" pitchFamily="34" charset="0"/>
            </a:endParaRPr>
          </a:p>
        </p:txBody>
      </p:sp>
      <p:sp>
        <p:nvSpPr>
          <p:cNvPr id="58" name="下矢印 67"/>
          <p:cNvSpPr/>
          <p:nvPr/>
        </p:nvSpPr>
        <p:spPr bwMode="auto">
          <a:xfrm>
            <a:off x="3800952" y="1578532"/>
            <a:ext cx="720000" cy="823142"/>
          </a:xfrm>
          <a:prstGeom prst="downArrow">
            <a:avLst/>
          </a:prstGeom>
          <a:solidFill>
            <a:srgbClr val="C6E333"/>
          </a:solidFill>
          <a:ln>
            <a:noFill/>
          </a:ln>
          <a:effectLst/>
        </p:spPr>
        <p:txBody>
          <a:bodyPr vert="horz" wrap="square" lIns="121643" tIns="23945" rIns="121643" bIns="23945" numCol="1" rtlCol="0" anchor="ctr" anchorCtr="0" compatLnSpc="1">
            <a:prstTxWarp prst="textNoShape">
              <a:avLst/>
            </a:prstTxWarp>
            <a:noAutofit/>
          </a:bodyPr>
          <a:lstStyle/>
          <a:p>
            <a:pPr>
              <a:spcBef>
                <a:spcPct val="20000"/>
              </a:spcBef>
              <a:buClr>
                <a:srgbClr val="FFFFFF"/>
              </a:buClr>
              <a:buSzPct val="70000"/>
              <a:buFont typeface="Wingdings" pitchFamily="2" charset="2"/>
              <a:buNone/>
            </a:pPr>
            <a:endParaRPr lang="ja-JP" altLang="en-US" sz="1200" dirty="0">
              <a:solidFill>
                <a:srgbClr val="FFFFFF"/>
              </a:solidFill>
              <a:latin typeface="Arial"/>
              <a:ea typeface="メイリオ" panose="020B0604030504040204" pitchFamily="50" charset="-128"/>
            </a:endParaRPr>
          </a:p>
        </p:txBody>
      </p:sp>
      <p:sp>
        <p:nvSpPr>
          <p:cNvPr id="63" name="下矢印 72"/>
          <p:cNvSpPr/>
          <p:nvPr/>
        </p:nvSpPr>
        <p:spPr bwMode="auto">
          <a:xfrm rot="10800000">
            <a:off x="2072681" y="1567646"/>
            <a:ext cx="720000" cy="822526"/>
          </a:xfrm>
          <a:prstGeom prst="downArrow">
            <a:avLst/>
          </a:prstGeom>
          <a:solidFill>
            <a:srgbClr val="B4B4B4"/>
          </a:solidFill>
          <a:ln>
            <a:noFill/>
          </a:ln>
          <a:effectLst/>
        </p:spPr>
        <p:txBody>
          <a:bodyPr vert="eaVert" wrap="square" lIns="121643" tIns="23945" rIns="121643" bIns="23945" numCol="1" rtlCol="0" anchor="ctr" anchorCtr="0" compatLnSpc="1">
            <a:prstTxWarp prst="textNoShape">
              <a:avLst/>
            </a:prstTxWarp>
            <a:noAutofit/>
          </a:bodyPr>
          <a:lstStyle/>
          <a:p>
            <a:pPr>
              <a:spcBef>
                <a:spcPct val="20000"/>
              </a:spcBef>
              <a:buClr>
                <a:srgbClr val="FFFFFF"/>
              </a:buClr>
              <a:buSzPct val="70000"/>
              <a:buFont typeface="Wingdings" pitchFamily="2" charset="2"/>
              <a:buNone/>
            </a:pPr>
            <a:endParaRPr lang="ja-JP" altLang="en-US" sz="1200" dirty="0">
              <a:solidFill>
                <a:srgbClr val="FFFFFF"/>
              </a:solidFill>
              <a:latin typeface="Arial"/>
              <a:ea typeface="メイリオ" panose="020B0604030504040204" pitchFamily="50" charset="-128"/>
            </a:endParaRPr>
          </a:p>
        </p:txBody>
      </p:sp>
      <p:sp>
        <p:nvSpPr>
          <p:cNvPr id="64" name="Text Box 620"/>
          <p:cNvSpPr txBox="1">
            <a:spLocks noChangeArrowheads="1"/>
          </p:cNvSpPr>
          <p:nvPr/>
        </p:nvSpPr>
        <p:spPr bwMode="auto">
          <a:xfrm>
            <a:off x="2090085" y="1914503"/>
            <a:ext cx="720000" cy="248402"/>
          </a:xfrm>
          <a:prstGeom prst="rect">
            <a:avLst/>
          </a:prstGeom>
          <a:noFill/>
          <a:ln w="25400"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90000" tIns="46800" rIns="90000" bIns="46800">
            <a:spAutoFit/>
          </a:bodyPr>
          <a:lstStyle>
            <a:lvl1pPr marL="180975" indent="-180975"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marL="0" indent="0" algn="ctr" eaLnBrk="1" hangingPunct="1">
              <a:spcBef>
                <a:spcPct val="20000"/>
              </a:spcBef>
              <a:buClr>
                <a:srgbClr val="38BEE2"/>
              </a:buClr>
              <a:buSzPct val="70000"/>
              <a:buFont typeface="Wingdings" pitchFamily="2" charset="2"/>
              <a:buNone/>
            </a:pPr>
            <a:r>
              <a:rPr lang="en-US" altLang="ja-JP" sz="1000" b="1" dirty="0">
                <a:latin typeface="Arial"/>
                <a:ea typeface="メイリオ" panose="020B0604030504040204" pitchFamily="50" charset="-128"/>
              </a:rPr>
              <a:t>Payment</a:t>
            </a:r>
            <a:endParaRPr lang="ja-JP" altLang="en-US" sz="1000" b="1" dirty="0">
              <a:latin typeface="Arial"/>
              <a:ea typeface="メイリオ" panose="020B0604030504040204" pitchFamily="50" charset="-128"/>
            </a:endParaRPr>
          </a:p>
        </p:txBody>
      </p:sp>
      <p:sp>
        <p:nvSpPr>
          <p:cNvPr id="65" name="Text Box 620"/>
          <p:cNvSpPr txBox="1">
            <a:spLocks noChangeArrowheads="1"/>
          </p:cNvSpPr>
          <p:nvPr/>
        </p:nvSpPr>
        <p:spPr bwMode="auto">
          <a:xfrm>
            <a:off x="3577903" y="1638489"/>
            <a:ext cx="1166097" cy="433068"/>
          </a:xfrm>
          <a:prstGeom prst="rect">
            <a:avLst/>
          </a:prstGeom>
          <a:noFill/>
          <a:ln w="25400"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90000" tIns="46800" rIns="90000" bIns="46800">
            <a:spAutoFit/>
          </a:bodyPr>
          <a:lstStyle>
            <a:lvl1pPr marL="180975" indent="-180975"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marL="0" indent="0" eaLnBrk="1" hangingPunct="1">
              <a:spcBef>
                <a:spcPct val="20000"/>
              </a:spcBef>
              <a:buClr>
                <a:srgbClr val="38BEE2"/>
              </a:buClr>
              <a:buSzPct val="70000"/>
              <a:buFont typeface="Wingdings" pitchFamily="2" charset="2"/>
              <a:buNone/>
            </a:pPr>
            <a:r>
              <a:rPr lang="en-US" altLang="ja-JP" sz="1000" b="1" dirty="0">
                <a:latin typeface="メイリオ" panose="020B0604030504040204" pitchFamily="50" charset="-128"/>
                <a:ea typeface="メイリオ" panose="020B0604030504040204" pitchFamily="50" charset="-128"/>
                <a:cs typeface="メイリオ" panose="020B0604030504040204" pitchFamily="50" charset="-128"/>
              </a:rPr>
              <a:t>Foods,</a:t>
            </a:r>
          </a:p>
          <a:p>
            <a:pPr marL="0" indent="0" eaLnBrk="1" hangingPunct="1">
              <a:spcBef>
                <a:spcPct val="20000"/>
              </a:spcBef>
              <a:buClr>
                <a:srgbClr val="38BEE2"/>
              </a:buClr>
              <a:buSzPct val="70000"/>
              <a:buFont typeface="Wingdings" pitchFamily="2" charset="2"/>
              <a:buNone/>
            </a:pPr>
            <a:r>
              <a:rPr lang="en-US" altLang="ja-JP" sz="1000" b="1" dirty="0">
                <a:latin typeface="メイリオ" panose="020B0604030504040204" pitchFamily="50" charset="-128"/>
                <a:ea typeface="メイリオ" panose="020B0604030504040204" pitchFamily="50" charset="-128"/>
                <a:cs typeface="メイリオ" panose="020B0604030504040204" pitchFamily="50" charset="-128"/>
              </a:rPr>
              <a:t>Cooked foods</a:t>
            </a:r>
            <a:endParaRPr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Text Box 620"/>
          <p:cNvSpPr txBox="1">
            <a:spLocks noChangeArrowheads="1"/>
          </p:cNvSpPr>
          <p:nvPr/>
        </p:nvSpPr>
        <p:spPr bwMode="auto">
          <a:xfrm>
            <a:off x="1979142" y="3342072"/>
            <a:ext cx="984328" cy="233014"/>
          </a:xfrm>
          <a:prstGeom prst="rect">
            <a:avLst/>
          </a:prstGeom>
          <a:noFill/>
          <a:ln w="25400"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90000" tIns="46800" rIns="90000" bIns="46800">
            <a:spAutoFit/>
          </a:bodyPr>
          <a:lstStyle>
            <a:lvl1pPr marL="180975" indent="-180975"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marL="0" indent="0" eaLnBrk="1" hangingPunct="1">
              <a:spcBef>
                <a:spcPts val="0"/>
              </a:spcBef>
              <a:buClr>
                <a:srgbClr val="38BEE2"/>
              </a:buClr>
              <a:buSzPct val="70000"/>
              <a:buFont typeface="Wingdings" pitchFamily="2" charset="2"/>
              <a:buNone/>
            </a:pPr>
            <a:r>
              <a:rPr lang="en-US" altLang="ja-JP" sz="900" b="1" dirty="0">
                <a:solidFill>
                  <a:srgbClr val="000000"/>
                </a:solidFill>
                <a:latin typeface="Arial" panose="020B0604020202020204" pitchFamily="34" charset="0"/>
                <a:ea typeface="メイリオ" panose="020B0604030504040204" pitchFamily="50" charset="-128"/>
                <a:cs typeface="Arial" panose="020B0604020202020204" pitchFamily="34" charset="0"/>
              </a:rPr>
              <a:t>Cooked foods</a:t>
            </a:r>
            <a:endParaRPr lang="ja-JP" altLang="en-US" sz="900" b="1"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p:txBody>
      </p:sp>
      <p:sp>
        <p:nvSpPr>
          <p:cNvPr id="68" name="Text Box 620"/>
          <p:cNvSpPr txBox="1">
            <a:spLocks noChangeArrowheads="1"/>
          </p:cNvSpPr>
          <p:nvPr/>
        </p:nvSpPr>
        <p:spPr bwMode="auto">
          <a:xfrm>
            <a:off x="3126325" y="3336301"/>
            <a:ext cx="696591" cy="399213"/>
          </a:xfrm>
          <a:prstGeom prst="rect">
            <a:avLst/>
          </a:prstGeom>
          <a:noFill/>
          <a:ln w="25400"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90000" tIns="46800" rIns="90000" bIns="46800">
            <a:spAutoFit/>
          </a:bodyPr>
          <a:lstStyle>
            <a:lvl1pPr marL="180975" indent="-180975"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marL="0" indent="0" eaLnBrk="1" hangingPunct="1">
              <a:spcBef>
                <a:spcPct val="20000"/>
              </a:spcBef>
              <a:buClr>
                <a:srgbClr val="38BEE2"/>
              </a:buClr>
              <a:buSzPct val="70000"/>
              <a:buFont typeface="Wingdings" pitchFamily="2" charset="2"/>
              <a:buNone/>
            </a:pPr>
            <a:r>
              <a:rPr lang="en-US" altLang="ja-JP" sz="900" b="1" dirty="0">
                <a:solidFill>
                  <a:srgbClr val="000000"/>
                </a:solidFill>
                <a:latin typeface="Arial" panose="020B0604020202020204" pitchFamily="34" charset="0"/>
                <a:ea typeface="メイリオ" panose="020B0604030504040204" pitchFamily="50" charset="-128"/>
                <a:cs typeface="Arial" panose="020B0604020202020204" pitchFamily="34" charset="0"/>
              </a:rPr>
              <a:t>Delivery</a:t>
            </a:r>
          </a:p>
          <a:p>
            <a:pPr marL="0" indent="0" eaLnBrk="1" hangingPunct="1">
              <a:spcBef>
                <a:spcPct val="20000"/>
              </a:spcBef>
              <a:buClr>
                <a:srgbClr val="38BEE2"/>
              </a:buClr>
              <a:buSzPct val="70000"/>
              <a:buFont typeface="Wingdings" pitchFamily="2" charset="2"/>
              <a:buNone/>
            </a:pPr>
            <a:r>
              <a:rPr lang="en-US" altLang="ja-JP" sz="900" b="1" dirty="0">
                <a:solidFill>
                  <a:srgbClr val="000000"/>
                </a:solidFill>
                <a:latin typeface="Arial" panose="020B0604020202020204" pitchFamily="34" charset="0"/>
                <a:ea typeface="メイリオ" panose="020B0604030504040204" pitchFamily="50" charset="-128"/>
                <a:cs typeface="Arial" panose="020B0604020202020204" pitchFamily="34" charset="0"/>
              </a:rPr>
              <a:t>fees</a:t>
            </a:r>
            <a:endParaRPr lang="ja-JP" altLang="en-US" sz="900" b="1"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p:txBody>
      </p:sp>
      <p:sp>
        <p:nvSpPr>
          <p:cNvPr id="69" name="Text Box 620"/>
          <p:cNvSpPr txBox="1">
            <a:spLocks noChangeArrowheads="1"/>
          </p:cNvSpPr>
          <p:nvPr/>
        </p:nvSpPr>
        <p:spPr bwMode="auto">
          <a:xfrm>
            <a:off x="3575644" y="3175959"/>
            <a:ext cx="1027254" cy="233014"/>
          </a:xfrm>
          <a:prstGeom prst="rect">
            <a:avLst/>
          </a:prstGeom>
          <a:noFill/>
          <a:ln w="25400"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90000" tIns="46800" rIns="90000" bIns="46800">
            <a:spAutoFit/>
          </a:bodyPr>
          <a:lstStyle>
            <a:lvl1pPr marL="180975" indent="-180975"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marL="0" indent="0" eaLnBrk="1" hangingPunct="1">
              <a:spcBef>
                <a:spcPct val="20000"/>
              </a:spcBef>
              <a:buClr>
                <a:srgbClr val="38BEE2"/>
              </a:buClr>
              <a:buSzPct val="70000"/>
              <a:buFont typeface="Wingdings" pitchFamily="2" charset="2"/>
              <a:buNone/>
            </a:pPr>
            <a:r>
              <a:rPr lang="en-US" altLang="ja-JP" sz="9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Management</a:t>
            </a:r>
            <a:endParaRPr lang="ja-JP" altLang="en-US" sz="9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Text Box 620"/>
          <p:cNvSpPr txBox="1">
            <a:spLocks noChangeArrowheads="1"/>
          </p:cNvSpPr>
          <p:nvPr/>
        </p:nvSpPr>
        <p:spPr bwMode="auto">
          <a:xfrm>
            <a:off x="4406295" y="3439096"/>
            <a:ext cx="814015" cy="565412"/>
          </a:xfrm>
          <a:prstGeom prst="rect">
            <a:avLst/>
          </a:prstGeom>
          <a:noFill/>
          <a:ln w="25400"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90000" tIns="46800" rIns="90000" bIns="46800">
            <a:spAutoFit/>
          </a:bodyPr>
          <a:lstStyle>
            <a:lvl1pPr marL="180975" indent="-180975"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marL="0" indent="0" eaLnBrk="1" hangingPunct="1">
              <a:spcBef>
                <a:spcPct val="20000"/>
              </a:spcBef>
              <a:buClr>
                <a:srgbClr val="38BEE2"/>
              </a:buClr>
              <a:buSzPct val="70000"/>
              <a:buFont typeface="Wingdings" pitchFamily="2" charset="2"/>
              <a:buNone/>
            </a:pPr>
            <a:r>
              <a:rPr lang="en-US" altLang="ja-JP" sz="900" b="1" dirty="0">
                <a:solidFill>
                  <a:srgbClr val="000000"/>
                </a:solidFill>
                <a:latin typeface="Arial" panose="020B0604020202020204" pitchFamily="34" charset="0"/>
                <a:ea typeface="メイリオ" panose="020B0604030504040204" pitchFamily="50" charset="-128"/>
                <a:cs typeface="Arial" panose="020B0604020202020204" pitchFamily="34" charset="0"/>
              </a:rPr>
              <a:t>Payment</a:t>
            </a:r>
          </a:p>
          <a:p>
            <a:pPr marL="0" indent="0" eaLnBrk="1" hangingPunct="1">
              <a:spcBef>
                <a:spcPct val="20000"/>
              </a:spcBef>
              <a:buClr>
                <a:srgbClr val="38BEE2"/>
              </a:buClr>
              <a:buSzPct val="70000"/>
              <a:buFont typeface="Wingdings" pitchFamily="2" charset="2"/>
              <a:buNone/>
            </a:pPr>
            <a:r>
              <a:rPr lang="en-US" altLang="ja-JP" sz="900" b="1" dirty="0">
                <a:solidFill>
                  <a:srgbClr val="000000"/>
                </a:solidFill>
                <a:latin typeface="Arial" panose="020B0604020202020204" pitchFamily="34" charset="0"/>
                <a:ea typeface="メイリオ" panose="020B0604030504040204" pitchFamily="50" charset="-128"/>
                <a:cs typeface="Arial" panose="020B0604020202020204" pitchFamily="34" charset="0"/>
              </a:rPr>
              <a:t>loyalties,</a:t>
            </a:r>
          </a:p>
          <a:p>
            <a:pPr marL="0" indent="0" eaLnBrk="1" hangingPunct="1">
              <a:spcBef>
                <a:spcPct val="20000"/>
              </a:spcBef>
              <a:buClr>
                <a:srgbClr val="38BEE2"/>
              </a:buClr>
              <a:buSzPct val="70000"/>
              <a:buFont typeface="Wingdings" pitchFamily="2" charset="2"/>
              <a:buNone/>
            </a:pPr>
            <a:r>
              <a:rPr lang="en-US" altLang="ja-JP" sz="900" b="1" dirty="0">
                <a:solidFill>
                  <a:srgbClr val="000000"/>
                </a:solidFill>
                <a:latin typeface="Arial" panose="020B0604020202020204" pitchFamily="34" charset="0"/>
                <a:ea typeface="メイリオ" panose="020B0604030504040204" pitchFamily="50" charset="-128"/>
                <a:cs typeface="Arial" panose="020B0604020202020204" pitchFamily="34" charset="0"/>
              </a:rPr>
              <a:t>Etc.</a:t>
            </a:r>
            <a:endParaRPr lang="ja-JP" altLang="en-US" sz="900" b="1"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p:txBody>
      </p:sp>
      <p:sp>
        <p:nvSpPr>
          <p:cNvPr id="73" name="Text Box 620"/>
          <p:cNvSpPr txBox="1">
            <a:spLocks noChangeArrowheads="1"/>
          </p:cNvSpPr>
          <p:nvPr/>
        </p:nvSpPr>
        <p:spPr bwMode="auto">
          <a:xfrm>
            <a:off x="4455709" y="5112303"/>
            <a:ext cx="956317" cy="433068"/>
          </a:xfrm>
          <a:prstGeom prst="rect">
            <a:avLst/>
          </a:prstGeom>
          <a:noFill/>
          <a:ln w="25400"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90000" tIns="46800" rIns="90000" bIns="46800">
            <a:spAutoFit/>
          </a:bodyPr>
          <a:lstStyle>
            <a:lvl1pPr marL="180975" indent="-180975"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marL="0" indent="0" algn="ctr" eaLnBrk="1" hangingPunct="1">
              <a:spcBef>
                <a:spcPct val="20000"/>
              </a:spcBef>
              <a:buClr>
                <a:srgbClr val="38BEE2"/>
              </a:buClr>
              <a:buSzPct val="70000"/>
              <a:buFont typeface="Wingdings" pitchFamily="2" charset="2"/>
              <a:buNone/>
            </a:pPr>
            <a:r>
              <a:rPr lang="en-US" altLang="ja-JP" sz="1000" b="1" dirty="0">
                <a:solidFill>
                  <a:srgbClr val="000000"/>
                </a:solidFill>
                <a:latin typeface="Arial"/>
                <a:ea typeface="メイリオ" panose="020B0604030504040204" pitchFamily="50" charset="-128"/>
              </a:rPr>
              <a:t>Foods</a:t>
            </a:r>
          </a:p>
          <a:p>
            <a:pPr marL="0" indent="0" algn="ctr" eaLnBrk="1" hangingPunct="1">
              <a:spcBef>
                <a:spcPct val="20000"/>
              </a:spcBef>
              <a:buClr>
                <a:srgbClr val="38BEE2"/>
              </a:buClr>
              <a:buSzPct val="70000"/>
              <a:buFont typeface="Wingdings" pitchFamily="2" charset="2"/>
              <a:buNone/>
            </a:pPr>
            <a:r>
              <a:rPr lang="en-US" altLang="ja-JP" sz="1000" b="1" dirty="0">
                <a:solidFill>
                  <a:srgbClr val="000000"/>
                </a:solidFill>
                <a:latin typeface="Arial"/>
                <a:ea typeface="メイリオ" panose="020B0604030504040204" pitchFamily="50" charset="-128"/>
              </a:rPr>
              <a:t>Delivery</a:t>
            </a:r>
            <a:endParaRPr lang="ja-JP" altLang="en-US" sz="1000" b="1" dirty="0">
              <a:solidFill>
                <a:srgbClr val="000000"/>
              </a:solidFill>
              <a:latin typeface="Arial"/>
              <a:ea typeface="メイリオ" panose="020B0604030504040204" pitchFamily="50" charset="-128"/>
            </a:endParaRPr>
          </a:p>
        </p:txBody>
      </p:sp>
      <p:sp>
        <p:nvSpPr>
          <p:cNvPr id="77" name="Text Box 620"/>
          <p:cNvSpPr txBox="1">
            <a:spLocks noChangeArrowheads="1"/>
          </p:cNvSpPr>
          <p:nvPr/>
        </p:nvSpPr>
        <p:spPr bwMode="auto">
          <a:xfrm>
            <a:off x="2463940" y="2541487"/>
            <a:ext cx="903190" cy="433068"/>
          </a:xfrm>
          <a:prstGeom prst="rect">
            <a:avLst/>
          </a:prstGeom>
          <a:noFill/>
          <a:ln w="25400"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90000" tIns="46800" rIns="90000" bIns="46800">
            <a:spAutoFit/>
          </a:bodyPr>
          <a:lstStyle>
            <a:lvl1pPr marL="180975" indent="-180975"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marL="0" indent="0" eaLnBrk="1" hangingPunct="1">
              <a:spcBef>
                <a:spcPct val="20000"/>
              </a:spcBef>
              <a:buClr>
                <a:srgbClr val="38BEE2"/>
              </a:buClr>
              <a:buSzPct val="70000"/>
              <a:buFont typeface="Wingdings" pitchFamily="2" charset="2"/>
              <a:buNone/>
            </a:pPr>
            <a:r>
              <a:rPr lang="en-US" altLang="ja-JP" sz="1100" b="1" u="sng" dirty="0">
                <a:solidFill>
                  <a:srgbClr val="000000"/>
                </a:solidFill>
                <a:latin typeface="Arial"/>
                <a:ea typeface="メイリオ" panose="020B0604030504040204" pitchFamily="50" charset="-128"/>
              </a:rPr>
              <a:t>Our Company</a:t>
            </a:r>
            <a:endParaRPr lang="ja-JP" altLang="en-US" sz="1100" b="1" u="sng" dirty="0">
              <a:solidFill>
                <a:srgbClr val="000000"/>
              </a:solidFill>
              <a:latin typeface="Arial"/>
              <a:ea typeface="メイリオ" panose="020B0604030504040204" pitchFamily="50" charset="-128"/>
            </a:endParaRPr>
          </a:p>
        </p:txBody>
      </p:sp>
      <p:sp>
        <p:nvSpPr>
          <p:cNvPr id="78" name="下矢印 68"/>
          <p:cNvSpPr/>
          <p:nvPr/>
        </p:nvSpPr>
        <p:spPr bwMode="auto">
          <a:xfrm rot="10800000">
            <a:off x="927245" y="3107323"/>
            <a:ext cx="720000" cy="2556810"/>
          </a:xfrm>
          <a:prstGeom prst="downArrow">
            <a:avLst/>
          </a:prstGeom>
          <a:solidFill>
            <a:srgbClr val="B4B4B4"/>
          </a:solidFill>
          <a:ln>
            <a:noFill/>
          </a:ln>
          <a:effectLst/>
        </p:spPr>
        <p:txBody>
          <a:bodyPr vert="horz" wrap="square" lIns="121643" tIns="23945" rIns="121643" bIns="23945" numCol="1" rtlCol="0" anchor="ctr" anchorCtr="0" compatLnSpc="1">
            <a:prstTxWarp prst="textNoShape">
              <a:avLst/>
            </a:prstTxWarp>
            <a:noAutofit/>
          </a:bodyPr>
          <a:lstStyle/>
          <a:p>
            <a:pPr>
              <a:spcBef>
                <a:spcPct val="20000"/>
              </a:spcBef>
              <a:buClr>
                <a:srgbClr val="FFFFFF"/>
              </a:buClr>
              <a:buSzPct val="70000"/>
              <a:buFont typeface="Wingdings" pitchFamily="2" charset="2"/>
              <a:buNone/>
            </a:pPr>
            <a:endParaRPr lang="ja-JP" altLang="en-US" sz="1200" dirty="0">
              <a:solidFill>
                <a:srgbClr val="FFFFFF"/>
              </a:solidFill>
              <a:latin typeface="Arial"/>
              <a:ea typeface="メイリオ" panose="020B0604030504040204" pitchFamily="50" charset="-128"/>
            </a:endParaRPr>
          </a:p>
        </p:txBody>
      </p:sp>
      <p:sp>
        <p:nvSpPr>
          <p:cNvPr id="79" name="下矢印 60"/>
          <p:cNvSpPr/>
          <p:nvPr/>
        </p:nvSpPr>
        <p:spPr bwMode="auto">
          <a:xfrm>
            <a:off x="314607" y="3112792"/>
            <a:ext cx="720000" cy="2573511"/>
          </a:xfrm>
          <a:prstGeom prst="downArrow">
            <a:avLst/>
          </a:prstGeom>
          <a:solidFill>
            <a:srgbClr val="4D9D45"/>
          </a:solidFill>
          <a:ln>
            <a:noFill/>
          </a:ln>
          <a:effectLst/>
        </p:spPr>
        <p:txBody>
          <a:bodyPr vert="horz" wrap="square" lIns="121643" tIns="23945" rIns="121643" bIns="23945" numCol="1" rtlCol="0" anchor="ctr" anchorCtr="0" compatLnSpc="1">
            <a:prstTxWarp prst="textNoShape">
              <a:avLst/>
            </a:prstTxWarp>
            <a:noAutofit/>
          </a:bodyPr>
          <a:lstStyle/>
          <a:p>
            <a:pPr>
              <a:spcBef>
                <a:spcPct val="20000"/>
              </a:spcBef>
              <a:buClr>
                <a:srgbClr val="FFFFFF"/>
              </a:buClr>
              <a:buSzPct val="70000"/>
              <a:buFont typeface="Wingdings" pitchFamily="2" charset="2"/>
              <a:buNone/>
            </a:pPr>
            <a:endParaRPr lang="ja-JP" altLang="en-US" sz="1200" dirty="0">
              <a:solidFill>
                <a:srgbClr val="FFFFFF"/>
              </a:solidFill>
              <a:latin typeface="Arial"/>
              <a:ea typeface="メイリオ" panose="020B0604030504040204" pitchFamily="50" charset="-128"/>
            </a:endParaRPr>
          </a:p>
        </p:txBody>
      </p:sp>
      <p:sp>
        <p:nvSpPr>
          <p:cNvPr id="76" name="Text Box 620"/>
          <p:cNvSpPr txBox="1">
            <a:spLocks noChangeArrowheads="1"/>
          </p:cNvSpPr>
          <p:nvPr/>
        </p:nvSpPr>
        <p:spPr bwMode="auto">
          <a:xfrm>
            <a:off x="932298" y="3994878"/>
            <a:ext cx="719896" cy="248402"/>
          </a:xfrm>
          <a:prstGeom prst="rect">
            <a:avLst/>
          </a:prstGeom>
          <a:noFill/>
          <a:ln w="25400"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90000" tIns="46800" rIns="90000" bIns="46800">
            <a:spAutoFit/>
          </a:bodyPr>
          <a:lstStyle>
            <a:lvl1pPr marL="180975" indent="-180975"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marL="0" indent="0" eaLnBrk="1" hangingPunct="1">
              <a:spcBef>
                <a:spcPct val="20000"/>
              </a:spcBef>
              <a:buClr>
                <a:srgbClr val="38BEE2"/>
              </a:buClr>
              <a:buSzPct val="70000"/>
              <a:buFont typeface="Wingdings" pitchFamily="2" charset="2"/>
              <a:buNone/>
            </a:pPr>
            <a:r>
              <a:rPr lang="en-US" altLang="ja-JP" sz="1000" b="1" dirty="0">
                <a:solidFill>
                  <a:srgbClr val="000000"/>
                </a:solidFill>
                <a:latin typeface="Arial" panose="020B0604020202020204" pitchFamily="34" charset="0"/>
                <a:ea typeface="メイリオ" panose="020B0604030504040204" pitchFamily="50" charset="-128"/>
                <a:cs typeface="Arial" panose="020B0604020202020204" pitchFamily="34" charset="0"/>
              </a:rPr>
              <a:t>Payment</a:t>
            </a:r>
            <a:endParaRPr lang="ja-JP" altLang="en-US" sz="1000" b="1"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p:txBody>
      </p:sp>
      <p:sp>
        <p:nvSpPr>
          <p:cNvPr id="80" name="Text Box 620"/>
          <p:cNvSpPr txBox="1">
            <a:spLocks noChangeArrowheads="1"/>
          </p:cNvSpPr>
          <p:nvPr/>
        </p:nvSpPr>
        <p:spPr bwMode="auto">
          <a:xfrm>
            <a:off x="312295" y="3975636"/>
            <a:ext cx="725368" cy="402291"/>
          </a:xfrm>
          <a:prstGeom prst="rect">
            <a:avLst/>
          </a:prstGeom>
          <a:noFill/>
          <a:ln w="25400"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90000" tIns="46800" rIns="90000" bIns="46800">
            <a:spAutoFit/>
          </a:bodyPr>
          <a:lstStyle>
            <a:lvl1pPr marL="180975" indent="-180975"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marL="0" indent="0" eaLnBrk="1" hangingPunct="1">
              <a:spcBef>
                <a:spcPts val="0"/>
              </a:spcBef>
              <a:buClr>
                <a:srgbClr val="38BEE2"/>
              </a:buClr>
              <a:buSzPct val="70000"/>
              <a:buFont typeface="Wingdings" pitchFamily="2" charset="2"/>
              <a:buNone/>
            </a:pPr>
            <a:r>
              <a:rPr lang="en-US" altLang="ja-JP" sz="10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Frozen</a:t>
            </a:r>
          </a:p>
          <a:p>
            <a:pPr marL="0" indent="0" eaLnBrk="1" hangingPunct="1">
              <a:spcBef>
                <a:spcPts val="0"/>
              </a:spcBef>
              <a:buClr>
                <a:srgbClr val="38BEE2"/>
              </a:buClr>
              <a:buSzPct val="70000"/>
              <a:buFont typeface="Wingdings" pitchFamily="2" charset="2"/>
              <a:buNone/>
            </a:pPr>
            <a:r>
              <a:rPr lang="en-US" altLang="ja-JP" sz="10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Bento</a:t>
            </a:r>
          </a:p>
        </p:txBody>
      </p:sp>
      <p:sp>
        <p:nvSpPr>
          <p:cNvPr id="90" name="下矢印 68"/>
          <p:cNvSpPr/>
          <p:nvPr/>
        </p:nvSpPr>
        <p:spPr bwMode="auto">
          <a:xfrm rot="10800000">
            <a:off x="5850141" y="3095998"/>
            <a:ext cx="673936" cy="2568134"/>
          </a:xfrm>
          <a:prstGeom prst="downArrow">
            <a:avLst/>
          </a:prstGeom>
          <a:solidFill>
            <a:srgbClr val="B4B4B4"/>
          </a:solidFill>
          <a:ln>
            <a:noFill/>
          </a:ln>
          <a:effectLst/>
        </p:spPr>
        <p:txBody>
          <a:bodyPr vert="horz" wrap="square" lIns="121643" tIns="23945" rIns="121643" bIns="23945" numCol="1" rtlCol="0" anchor="ctr" anchorCtr="0" compatLnSpc="1">
            <a:prstTxWarp prst="textNoShape">
              <a:avLst/>
            </a:prstTxWarp>
            <a:noAutofit/>
          </a:bodyPr>
          <a:lstStyle/>
          <a:p>
            <a:pPr>
              <a:spcBef>
                <a:spcPct val="20000"/>
              </a:spcBef>
              <a:buClr>
                <a:srgbClr val="FFFFFF"/>
              </a:buClr>
              <a:buSzPct val="70000"/>
              <a:buFont typeface="Wingdings" pitchFamily="2" charset="2"/>
              <a:buNone/>
            </a:pPr>
            <a:endParaRPr lang="ja-JP" altLang="en-US" sz="1200" dirty="0">
              <a:solidFill>
                <a:srgbClr val="FFFFFF"/>
              </a:solidFill>
              <a:latin typeface="Arial"/>
              <a:ea typeface="メイリオ" panose="020B0604030504040204" pitchFamily="50" charset="-128"/>
            </a:endParaRPr>
          </a:p>
        </p:txBody>
      </p:sp>
      <p:sp>
        <p:nvSpPr>
          <p:cNvPr id="91" name="下矢印 60"/>
          <p:cNvSpPr/>
          <p:nvPr/>
        </p:nvSpPr>
        <p:spPr bwMode="auto">
          <a:xfrm>
            <a:off x="5235297" y="3112793"/>
            <a:ext cx="711515" cy="2595821"/>
          </a:xfrm>
          <a:prstGeom prst="downArrow">
            <a:avLst/>
          </a:prstGeom>
          <a:solidFill>
            <a:srgbClr val="4D9D45"/>
          </a:solidFill>
          <a:ln>
            <a:noFill/>
          </a:ln>
          <a:effectLst/>
        </p:spPr>
        <p:txBody>
          <a:bodyPr vert="horz" wrap="square" lIns="121643" tIns="23945" rIns="121643" bIns="23945" numCol="1" rtlCol="0" anchor="ctr" anchorCtr="0" compatLnSpc="1">
            <a:prstTxWarp prst="textNoShape">
              <a:avLst/>
            </a:prstTxWarp>
            <a:noAutofit/>
          </a:bodyPr>
          <a:lstStyle/>
          <a:p>
            <a:pPr>
              <a:spcBef>
                <a:spcPct val="20000"/>
              </a:spcBef>
              <a:buClr>
                <a:srgbClr val="FFFFFF"/>
              </a:buClr>
              <a:buSzPct val="70000"/>
              <a:buFont typeface="Wingdings" pitchFamily="2" charset="2"/>
              <a:buNone/>
            </a:pPr>
            <a:endParaRPr lang="ja-JP" altLang="en-US" sz="1200" dirty="0">
              <a:solidFill>
                <a:srgbClr val="FFFFFF"/>
              </a:solidFill>
              <a:latin typeface="Arial"/>
              <a:ea typeface="メイリオ" panose="020B0604030504040204" pitchFamily="50" charset="-128"/>
            </a:endParaRPr>
          </a:p>
        </p:txBody>
      </p:sp>
      <p:sp>
        <p:nvSpPr>
          <p:cNvPr id="92" name="Text Box 620"/>
          <p:cNvSpPr txBox="1">
            <a:spLocks noChangeArrowheads="1"/>
          </p:cNvSpPr>
          <p:nvPr/>
        </p:nvSpPr>
        <p:spPr bwMode="auto">
          <a:xfrm>
            <a:off x="5181392" y="4389749"/>
            <a:ext cx="840042" cy="586957"/>
          </a:xfrm>
          <a:prstGeom prst="rect">
            <a:avLst/>
          </a:prstGeom>
          <a:noFill/>
          <a:ln w="25400"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90000" tIns="46800" rIns="90000" bIns="46800">
            <a:spAutoFit/>
          </a:bodyPr>
          <a:lstStyle>
            <a:lvl1pPr marL="180975" indent="-180975"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marL="0" indent="0" algn="ctr" eaLnBrk="1" hangingPunct="1">
              <a:spcBef>
                <a:spcPct val="20000"/>
              </a:spcBef>
              <a:buClr>
                <a:srgbClr val="38BEE2"/>
              </a:buClr>
              <a:buSzPct val="70000"/>
              <a:buFont typeface="Wingdings" pitchFamily="2" charset="2"/>
              <a:buNone/>
            </a:pPr>
            <a:r>
              <a:rPr lang="en-US" altLang="ja-JP" sz="1000" b="1" dirty="0">
                <a:solidFill>
                  <a:srgbClr val="000000"/>
                </a:solidFill>
                <a:latin typeface="Arial"/>
                <a:ea typeface="メイリオ" panose="020B0604030504040204" pitchFamily="50" charset="-128"/>
              </a:rPr>
              <a:t>Food</a:t>
            </a:r>
          </a:p>
          <a:p>
            <a:pPr marL="0" indent="0" algn="ctr" eaLnBrk="1" hangingPunct="1">
              <a:spcBef>
                <a:spcPct val="20000"/>
              </a:spcBef>
              <a:buClr>
                <a:srgbClr val="38BEE2"/>
              </a:buClr>
              <a:buSzPct val="70000"/>
              <a:buFont typeface="Wingdings" pitchFamily="2" charset="2"/>
              <a:buNone/>
            </a:pPr>
            <a:r>
              <a:rPr lang="en-US" altLang="ja-JP" sz="1000" b="1" dirty="0">
                <a:solidFill>
                  <a:srgbClr val="000000"/>
                </a:solidFill>
                <a:latin typeface="Arial"/>
                <a:ea typeface="メイリオ" panose="020B0604030504040204" pitchFamily="50" charset="-128"/>
              </a:rPr>
              <a:t>Ingredient, etc.</a:t>
            </a:r>
            <a:endParaRPr lang="ja-JP" altLang="en-US" sz="1000" b="1" dirty="0">
              <a:solidFill>
                <a:srgbClr val="000000"/>
              </a:solidFill>
              <a:latin typeface="Arial"/>
              <a:ea typeface="メイリオ" panose="020B0604030504040204" pitchFamily="50" charset="-128"/>
            </a:endParaRPr>
          </a:p>
        </p:txBody>
      </p:sp>
      <p:sp>
        <p:nvSpPr>
          <p:cNvPr id="93" name="Text Box 620"/>
          <p:cNvSpPr txBox="1">
            <a:spLocks noChangeArrowheads="1"/>
          </p:cNvSpPr>
          <p:nvPr/>
        </p:nvSpPr>
        <p:spPr bwMode="auto">
          <a:xfrm>
            <a:off x="5769573" y="3704220"/>
            <a:ext cx="817952" cy="617734"/>
          </a:xfrm>
          <a:prstGeom prst="rect">
            <a:avLst/>
          </a:prstGeom>
          <a:noFill/>
          <a:ln w="25400"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90000" tIns="46800" rIns="90000" bIns="46800">
            <a:spAutoFit/>
          </a:bodyPr>
          <a:lstStyle>
            <a:lvl1pPr marL="180975" indent="-180975"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marL="0" indent="0" algn="ctr" eaLnBrk="1" hangingPunct="1">
              <a:spcBef>
                <a:spcPct val="20000"/>
              </a:spcBef>
              <a:buClr>
                <a:srgbClr val="38BEE2"/>
              </a:buClr>
              <a:buSzPct val="70000"/>
              <a:buFont typeface="Wingdings" pitchFamily="2" charset="2"/>
              <a:buNone/>
            </a:pPr>
            <a:r>
              <a:rPr lang="en-US" altLang="ja-JP" sz="1000" b="1" dirty="0">
                <a:solidFill>
                  <a:srgbClr val="000000"/>
                </a:solidFill>
                <a:latin typeface="Arial"/>
                <a:ea typeface="メイリオ" panose="020B0604030504040204" pitchFamily="50" charset="-128"/>
              </a:rPr>
              <a:t>Food</a:t>
            </a:r>
          </a:p>
          <a:p>
            <a:pPr marL="0" indent="0" algn="ctr" eaLnBrk="1" hangingPunct="1">
              <a:spcBef>
                <a:spcPct val="20000"/>
              </a:spcBef>
              <a:buClr>
                <a:srgbClr val="38BEE2"/>
              </a:buClr>
              <a:buSzPct val="70000"/>
              <a:buFont typeface="Wingdings" pitchFamily="2" charset="2"/>
              <a:buNone/>
            </a:pPr>
            <a:r>
              <a:rPr lang="en-US" altLang="ja-JP" sz="1000" b="1" dirty="0">
                <a:solidFill>
                  <a:srgbClr val="000000"/>
                </a:solidFill>
                <a:latin typeface="Arial"/>
                <a:ea typeface="メイリオ" panose="020B0604030504040204" pitchFamily="50" charset="-128"/>
              </a:rPr>
              <a:t>ingredient</a:t>
            </a:r>
          </a:p>
          <a:p>
            <a:pPr marL="0" indent="0" algn="ctr" eaLnBrk="1" hangingPunct="1">
              <a:spcBef>
                <a:spcPct val="20000"/>
              </a:spcBef>
              <a:buClr>
                <a:srgbClr val="38BEE2"/>
              </a:buClr>
              <a:buSzPct val="70000"/>
              <a:buFont typeface="Wingdings" pitchFamily="2" charset="2"/>
              <a:buNone/>
            </a:pPr>
            <a:r>
              <a:rPr lang="en-US" altLang="ja-JP" sz="1000" b="1" dirty="0">
                <a:solidFill>
                  <a:srgbClr val="000000"/>
                </a:solidFill>
                <a:latin typeface="Arial"/>
                <a:ea typeface="メイリオ" panose="020B0604030504040204" pitchFamily="50" charset="-128"/>
              </a:rPr>
              <a:t>payment</a:t>
            </a:r>
            <a:endParaRPr lang="ja-JP" altLang="en-US" sz="1000" b="1" dirty="0">
              <a:solidFill>
                <a:srgbClr val="000000"/>
              </a:solidFill>
              <a:latin typeface="Arial"/>
              <a:ea typeface="メイリオ" panose="020B0604030504040204" pitchFamily="50" charset="-128"/>
            </a:endParaRPr>
          </a:p>
        </p:txBody>
      </p:sp>
      <p:sp>
        <p:nvSpPr>
          <p:cNvPr id="99" name="下矢印 60"/>
          <p:cNvSpPr/>
          <p:nvPr/>
        </p:nvSpPr>
        <p:spPr bwMode="auto">
          <a:xfrm>
            <a:off x="2395436" y="5164793"/>
            <a:ext cx="720000" cy="521510"/>
          </a:xfrm>
          <a:prstGeom prst="downArrow">
            <a:avLst/>
          </a:prstGeom>
          <a:solidFill>
            <a:srgbClr val="C6E333"/>
          </a:solidFill>
          <a:ln>
            <a:noFill/>
          </a:ln>
          <a:effectLst/>
        </p:spPr>
        <p:txBody>
          <a:bodyPr vert="horz" wrap="square" lIns="121643" tIns="23945" rIns="121643" bIns="23945" numCol="1" rtlCol="0" anchor="ctr" anchorCtr="0" compatLnSpc="1">
            <a:prstTxWarp prst="textNoShape">
              <a:avLst/>
            </a:prstTxWarp>
            <a:noAutofit/>
          </a:bodyPr>
          <a:lstStyle/>
          <a:p>
            <a:pPr>
              <a:spcBef>
                <a:spcPct val="20000"/>
              </a:spcBef>
              <a:buClr>
                <a:srgbClr val="FFFFFF"/>
              </a:buClr>
              <a:buSzPct val="70000"/>
              <a:buFont typeface="Wingdings" pitchFamily="2" charset="2"/>
              <a:buNone/>
            </a:pPr>
            <a:endParaRPr lang="ja-JP" altLang="en-US" sz="1200" dirty="0">
              <a:solidFill>
                <a:srgbClr val="FFFFFF"/>
              </a:solidFill>
              <a:latin typeface="Arial"/>
              <a:ea typeface="メイリオ" panose="020B0604030504040204" pitchFamily="50" charset="-128"/>
            </a:endParaRPr>
          </a:p>
        </p:txBody>
      </p:sp>
      <p:sp>
        <p:nvSpPr>
          <p:cNvPr id="71" name="Text Box 620"/>
          <p:cNvSpPr txBox="1">
            <a:spLocks noChangeArrowheads="1"/>
          </p:cNvSpPr>
          <p:nvPr/>
        </p:nvSpPr>
        <p:spPr bwMode="auto">
          <a:xfrm>
            <a:off x="2452231" y="5202339"/>
            <a:ext cx="601418" cy="248402"/>
          </a:xfrm>
          <a:prstGeom prst="rect">
            <a:avLst/>
          </a:prstGeom>
          <a:noFill/>
          <a:ln w="25400"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90000" tIns="46800" rIns="90000" bIns="46800">
            <a:spAutoFit/>
          </a:bodyPr>
          <a:lstStyle>
            <a:lvl1pPr marL="180975" indent="-180975"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marL="0" indent="0" eaLnBrk="1" hangingPunct="1">
              <a:spcBef>
                <a:spcPct val="20000"/>
              </a:spcBef>
              <a:buClr>
                <a:srgbClr val="38BEE2"/>
              </a:buClr>
              <a:buSzPct val="70000"/>
              <a:buFont typeface="Wingdings" pitchFamily="2" charset="2"/>
              <a:buNone/>
            </a:pPr>
            <a:r>
              <a:rPr lang="en-US" altLang="ja-JP" sz="1000" b="1" dirty="0">
                <a:solidFill>
                  <a:srgbClr val="000000"/>
                </a:solidFill>
                <a:latin typeface="Arial"/>
                <a:ea typeface="メイリオ" panose="020B0604030504040204" pitchFamily="50" charset="-128"/>
              </a:rPr>
              <a:t>Bento</a:t>
            </a:r>
            <a:endParaRPr lang="ja-JP" altLang="en-US" sz="1000" b="1" dirty="0">
              <a:solidFill>
                <a:srgbClr val="000000"/>
              </a:solidFill>
              <a:latin typeface="Arial"/>
              <a:ea typeface="メイリオ" panose="020B0604030504040204" pitchFamily="50" charset="-128"/>
            </a:endParaRPr>
          </a:p>
        </p:txBody>
      </p:sp>
      <p:sp>
        <p:nvSpPr>
          <p:cNvPr id="100" name="下矢印 68"/>
          <p:cNvSpPr/>
          <p:nvPr/>
        </p:nvSpPr>
        <p:spPr bwMode="auto">
          <a:xfrm rot="10800000">
            <a:off x="3328233" y="5110945"/>
            <a:ext cx="720000" cy="545236"/>
          </a:xfrm>
          <a:prstGeom prst="downArrow">
            <a:avLst/>
          </a:prstGeom>
          <a:solidFill>
            <a:srgbClr val="B4B4B4"/>
          </a:solidFill>
          <a:ln>
            <a:noFill/>
          </a:ln>
          <a:effectLst/>
        </p:spPr>
        <p:txBody>
          <a:bodyPr vert="horz" wrap="square" lIns="121643" tIns="23945" rIns="121643" bIns="23945" numCol="1" rtlCol="0" anchor="ctr" anchorCtr="0" compatLnSpc="1">
            <a:prstTxWarp prst="textNoShape">
              <a:avLst/>
            </a:prstTxWarp>
            <a:noAutofit/>
          </a:bodyPr>
          <a:lstStyle/>
          <a:p>
            <a:pPr>
              <a:spcBef>
                <a:spcPct val="20000"/>
              </a:spcBef>
              <a:buClr>
                <a:srgbClr val="FFFFFF"/>
              </a:buClr>
              <a:buSzPct val="70000"/>
              <a:buFont typeface="Wingdings" pitchFamily="2" charset="2"/>
              <a:buNone/>
            </a:pPr>
            <a:endParaRPr lang="ja-JP" altLang="en-US" sz="1200" dirty="0">
              <a:solidFill>
                <a:srgbClr val="FFFFFF"/>
              </a:solidFill>
              <a:latin typeface="Arial"/>
              <a:ea typeface="メイリオ" panose="020B0604030504040204" pitchFamily="50" charset="-128"/>
            </a:endParaRPr>
          </a:p>
        </p:txBody>
      </p:sp>
      <p:sp>
        <p:nvSpPr>
          <p:cNvPr id="72" name="Text Box 620"/>
          <p:cNvSpPr txBox="1">
            <a:spLocks noChangeArrowheads="1"/>
          </p:cNvSpPr>
          <p:nvPr/>
        </p:nvSpPr>
        <p:spPr bwMode="auto">
          <a:xfrm>
            <a:off x="3316466" y="5371290"/>
            <a:ext cx="731767" cy="248402"/>
          </a:xfrm>
          <a:prstGeom prst="rect">
            <a:avLst/>
          </a:prstGeom>
          <a:noFill/>
          <a:ln w="25400"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90000" tIns="46800" rIns="90000" bIns="46800">
            <a:spAutoFit/>
          </a:bodyPr>
          <a:lstStyle>
            <a:lvl1pPr marL="180975" indent="-180975" eaLnBrk="0" hangingPunct="0">
              <a:defRPr kumimoji="1" sz="1200">
                <a:solidFill>
                  <a:schemeClr val="tx1"/>
                </a:solidFill>
                <a:latin typeface="ＭＳ Ｐゴシック" pitchFamily="50" charset="-128"/>
                <a:ea typeface="ＭＳ Ｐゴシック" pitchFamily="50" charset="-128"/>
              </a:defRPr>
            </a:lvl1pPr>
            <a:lvl2pPr marL="742950" indent="-285750" eaLnBrk="0" hangingPunct="0">
              <a:defRPr kumimoji="1" sz="1200">
                <a:solidFill>
                  <a:schemeClr val="tx1"/>
                </a:solidFill>
                <a:latin typeface="ＭＳ Ｐゴシック" pitchFamily="50" charset="-128"/>
                <a:ea typeface="ＭＳ Ｐゴシック" pitchFamily="50" charset="-128"/>
              </a:defRPr>
            </a:lvl2pPr>
            <a:lvl3pPr marL="1143000" indent="-228600" eaLnBrk="0" hangingPunct="0">
              <a:defRPr kumimoji="1" sz="1200">
                <a:solidFill>
                  <a:schemeClr val="tx1"/>
                </a:solidFill>
                <a:latin typeface="ＭＳ Ｐゴシック" pitchFamily="50" charset="-128"/>
                <a:ea typeface="ＭＳ Ｐゴシック" pitchFamily="50" charset="-128"/>
              </a:defRPr>
            </a:lvl3pPr>
            <a:lvl4pPr marL="1600200" indent="-228600" eaLnBrk="0" hangingPunct="0">
              <a:defRPr kumimoji="1" sz="1200">
                <a:solidFill>
                  <a:schemeClr val="tx1"/>
                </a:solidFill>
                <a:latin typeface="ＭＳ Ｐゴシック" pitchFamily="50" charset="-128"/>
                <a:ea typeface="ＭＳ Ｐゴシック" pitchFamily="50" charset="-128"/>
              </a:defRPr>
            </a:lvl4pPr>
            <a:lvl5pPr marL="2057400" indent="-228600" eaLnBrk="0" hangingPunct="0">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50000"/>
              </a:spcBef>
              <a:spcAft>
                <a:spcPct val="0"/>
              </a:spcAft>
              <a:buClr>
                <a:srgbClr val="DDDDDD"/>
              </a:buClr>
              <a:buFont typeface="Wingdings" pitchFamily="2" charset="2"/>
              <a:defRPr kumimoji="1" sz="1200">
                <a:solidFill>
                  <a:schemeClr val="tx1"/>
                </a:solidFill>
                <a:latin typeface="ＭＳ Ｐゴシック" pitchFamily="50" charset="-128"/>
                <a:ea typeface="ＭＳ Ｐゴシック" pitchFamily="50" charset="-128"/>
              </a:defRPr>
            </a:lvl9pPr>
          </a:lstStyle>
          <a:p>
            <a:pPr marL="0" indent="0" algn="ctr" eaLnBrk="1" hangingPunct="1">
              <a:spcBef>
                <a:spcPct val="20000"/>
              </a:spcBef>
              <a:buClr>
                <a:srgbClr val="38BEE2"/>
              </a:buClr>
              <a:buSzPct val="70000"/>
              <a:buFont typeface="Wingdings" pitchFamily="2" charset="2"/>
              <a:buNone/>
            </a:pPr>
            <a:r>
              <a:rPr lang="en-US" altLang="ja-JP" sz="1000" b="1" dirty="0">
                <a:solidFill>
                  <a:srgbClr val="000000"/>
                </a:solidFill>
                <a:latin typeface="Arial"/>
                <a:ea typeface="メイリオ" panose="020B0604030504040204" pitchFamily="50" charset="-128"/>
              </a:rPr>
              <a:t>Payment</a:t>
            </a:r>
            <a:endParaRPr lang="ja-JP" altLang="en-US" sz="1000" b="1" dirty="0">
              <a:solidFill>
                <a:srgbClr val="000000"/>
              </a:solidFill>
              <a:latin typeface="Arial"/>
              <a:ea typeface="メイリオ" panose="020B0604030504040204" pitchFamily="50" charset="-128"/>
            </a:endParaRPr>
          </a:p>
        </p:txBody>
      </p:sp>
      <p:pic>
        <p:nvPicPr>
          <p:cNvPr id="104" name="図 10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70379" y="2541539"/>
            <a:ext cx="1931887" cy="429308"/>
          </a:xfrm>
          <a:prstGeom prst="rect">
            <a:avLst/>
          </a:prstGeom>
        </p:spPr>
      </p:pic>
      <p:sp>
        <p:nvSpPr>
          <p:cNvPr id="108" name="テキスト ボックス 107"/>
          <p:cNvSpPr txBox="1"/>
          <p:nvPr/>
        </p:nvSpPr>
        <p:spPr>
          <a:xfrm>
            <a:off x="6640814" y="4756167"/>
            <a:ext cx="3007195" cy="1410498"/>
          </a:xfrm>
          <a:prstGeom prst="rect">
            <a:avLst/>
          </a:prstGeom>
          <a:solidFill>
            <a:srgbClr val="DBECD0"/>
          </a:solidFill>
          <a:ln>
            <a:solidFill>
              <a:srgbClr val="006600"/>
            </a:solidFill>
          </a:ln>
          <a:effectLst>
            <a:outerShdw blurRad="50800" dist="38100" dir="2700000" algn="tl" rotWithShape="0">
              <a:prstClr val="black">
                <a:alpha val="40000"/>
              </a:prstClr>
            </a:outerShdw>
          </a:effectLst>
        </p:spPr>
        <p:txBody>
          <a:bodyPr wrap="square" rtlCol="0">
            <a:noAutofit/>
          </a:bodyPr>
          <a:lstStyle/>
          <a:p>
            <a:r>
              <a:rPr lang="en-US" altLang="ja-JP" sz="1400" b="1" kern="100" dirty="0">
                <a:effectLst/>
                <a:latin typeface="Arial" panose="020B0604020202020204" pitchFamily="34" charset="0"/>
                <a:ea typeface="游明朝" panose="02020400000000000000" pitchFamily="18" charset="-128"/>
                <a:cs typeface="Arial" panose="020B0604020202020204" pitchFamily="34" charset="0"/>
              </a:rPr>
              <a:t>Mainly Wholesale Ingredients</a:t>
            </a:r>
            <a:endParaRPr lang="ja-JP" altLang="ja-JP" sz="1400" b="1" kern="100" dirty="0">
              <a:effectLst/>
              <a:latin typeface="Arial" panose="020B0604020202020204" pitchFamily="34" charset="0"/>
              <a:ea typeface="游明朝" panose="02020400000000000000" pitchFamily="18" charset="-128"/>
              <a:cs typeface="Arial" panose="020B0604020202020204" pitchFamily="34" charset="0"/>
            </a:endParaRPr>
          </a:p>
          <a:p>
            <a:pPr algn="just"/>
            <a:r>
              <a:rPr lang="en-US" altLang="ja-JP" sz="1200" u="sng" kern="100" dirty="0">
                <a:effectLst/>
                <a:latin typeface="Arial" panose="020B0604020202020204" pitchFamily="34" charset="0"/>
                <a:ea typeface="游明朝" panose="02020400000000000000" pitchFamily="18" charset="-128"/>
                <a:cs typeface="Arial" panose="020B0604020202020204" pitchFamily="34" charset="0"/>
              </a:rPr>
              <a:t>A continuous profit system in which our food net sales increases proportionally to the growth in net sales (number of meals) of franchise chain stores.</a:t>
            </a:r>
            <a:endParaRPr lang="ja-JP" altLang="ja-JP" sz="1200" u="sng" kern="100" dirty="0">
              <a:effectLst/>
              <a:latin typeface="Arial" panose="020B0604020202020204" pitchFamily="34" charset="0"/>
              <a:ea typeface="游明朝" panose="02020400000000000000" pitchFamily="18" charset="-128"/>
              <a:cs typeface="Arial" panose="020B0604020202020204" pitchFamily="34" charset="0"/>
            </a:endParaRPr>
          </a:p>
          <a:p>
            <a:pPr algn="just"/>
            <a:r>
              <a:rPr lang="en-US" altLang="ja-JP" sz="1200" kern="100" dirty="0">
                <a:effectLst/>
                <a:latin typeface="Arial" panose="020B0604020202020204" pitchFamily="34" charset="0"/>
                <a:ea typeface="游明朝" panose="02020400000000000000" pitchFamily="18" charset="-128"/>
                <a:cs typeface="Times New Roman" panose="02020603050405020304" pitchFamily="18" charset="0"/>
              </a:rPr>
              <a:t>(Food net sales include sales for facilities for the elderly, OEM, and in-house sales)</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2" name="テキスト ボックス 81"/>
          <p:cNvSpPr txBox="1"/>
          <p:nvPr/>
        </p:nvSpPr>
        <p:spPr bwMode="auto">
          <a:xfrm>
            <a:off x="7018689" y="1219192"/>
            <a:ext cx="2330170" cy="288147"/>
          </a:xfrm>
          <a:prstGeom prst="rect">
            <a:avLst/>
          </a:prstGeom>
          <a:noFill/>
          <a:ln>
            <a:noFill/>
          </a:ln>
        </p:spPr>
        <p:txBody>
          <a:bodyPr wrap="square" lIns="0" tIns="72000" rIns="0" bIns="0" rtlCol="0" anchor="ctr">
            <a:spAutoFit/>
          </a:bodyPr>
          <a:lstStyle/>
          <a:p>
            <a:pPr>
              <a:buClr>
                <a:srgbClr val="FFFFFF"/>
              </a:buClr>
            </a:pPr>
            <a:r>
              <a:rPr lang="en-US" altLang="ja-JP" sz="1400" b="1" dirty="0">
                <a:latin typeface="Arial" panose="020B0604020202020204" pitchFamily="34" charset="0"/>
                <a:ea typeface="メイリオ" panose="020B0604030504040204" pitchFamily="50" charset="-128"/>
                <a:cs typeface="Arial" panose="020B0604020202020204" pitchFamily="34" charset="0"/>
              </a:rPr>
              <a:t>FY2021 Sales Percentage</a:t>
            </a:r>
            <a:endParaRPr lang="ja-JP" altLang="en-US" sz="1400" b="1" dirty="0">
              <a:latin typeface="Arial" panose="020B0604020202020204" pitchFamily="34" charset="0"/>
              <a:ea typeface="メイリオ" panose="020B0604030504040204" pitchFamily="50" charset="-128"/>
              <a:cs typeface="Arial" panose="020B0604020202020204" pitchFamily="34" charset="0"/>
            </a:endParaRPr>
          </a:p>
        </p:txBody>
      </p:sp>
      <p:sp>
        <p:nvSpPr>
          <p:cNvPr id="83" name="テキスト ボックス 82"/>
          <p:cNvSpPr txBox="1"/>
          <p:nvPr/>
        </p:nvSpPr>
        <p:spPr bwMode="auto">
          <a:xfrm>
            <a:off x="7473737" y="3089268"/>
            <a:ext cx="1449746" cy="442035"/>
          </a:xfrm>
          <a:prstGeom prst="rect">
            <a:avLst/>
          </a:prstGeom>
          <a:noFill/>
          <a:ln>
            <a:noFill/>
          </a:ln>
        </p:spPr>
        <p:txBody>
          <a:bodyPr wrap="square" lIns="0" tIns="72000" rIns="0" bIns="0" rtlCol="0" anchor="ctr">
            <a:spAutoFit/>
          </a:bodyPr>
          <a:lstStyle/>
          <a:p>
            <a:r>
              <a:rPr lang="en-US" altLang="ja-JP" sz="1200" b="1" kern="100" dirty="0">
                <a:solidFill>
                  <a:schemeClr val="bg1"/>
                </a:solidFill>
                <a:effectLst/>
                <a:latin typeface="Arial" panose="020B0604020202020204" pitchFamily="34" charset="0"/>
                <a:ea typeface="游明朝" panose="02020400000000000000" pitchFamily="18" charset="-128"/>
                <a:cs typeface="Times New Roman" panose="02020603050405020304" pitchFamily="18" charset="0"/>
              </a:rPr>
              <a:t>Food</a:t>
            </a:r>
            <a:r>
              <a:rPr lang="ja-JP" altLang="en-US" sz="1200" b="1" kern="100" dirty="0">
                <a:solidFill>
                  <a:schemeClr val="bg1"/>
                </a:solidFill>
                <a:effectLst/>
                <a:latin typeface="Arial" panose="020B0604020202020204" pitchFamily="34" charset="0"/>
                <a:ea typeface="游明朝" panose="02020400000000000000" pitchFamily="18" charset="-128"/>
                <a:cs typeface="Times New Roman" panose="02020603050405020304" pitchFamily="18" charset="0"/>
              </a:rPr>
              <a:t> </a:t>
            </a:r>
            <a:r>
              <a:rPr lang="en-US" altLang="ja-JP" sz="1200" b="1" kern="100" dirty="0">
                <a:solidFill>
                  <a:schemeClr val="bg1"/>
                </a:solidFill>
                <a:effectLst/>
                <a:latin typeface="Arial" panose="020B0604020202020204" pitchFamily="34" charset="0"/>
                <a:ea typeface="游明朝" panose="02020400000000000000" pitchFamily="18" charset="-128"/>
                <a:cs typeface="Times New Roman" panose="02020603050405020304" pitchFamily="18" charset="0"/>
              </a:rPr>
              <a:t>&amp; Ingredients Net Sales</a:t>
            </a:r>
            <a:endParaRPr lang="ja-JP" altLang="ja-JP" sz="1200" b="1"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4" name="テキスト ボックス 83"/>
          <p:cNvSpPr txBox="1"/>
          <p:nvPr/>
        </p:nvSpPr>
        <p:spPr bwMode="auto">
          <a:xfrm>
            <a:off x="7398229" y="1943773"/>
            <a:ext cx="1125329" cy="241980"/>
          </a:xfrm>
          <a:prstGeom prst="rect">
            <a:avLst/>
          </a:prstGeom>
          <a:noFill/>
          <a:ln>
            <a:noFill/>
          </a:ln>
        </p:spPr>
        <p:txBody>
          <a:bodyPr wrap="square" lIns="0" tIns="72000" rIns="0" bIns="0" rtlCol="0" anchor="ctr">
            <a:spAutoFit/>
          </a:bodyPr>
          <a:lstStyle/>
          <a:p>
            <a:pPr>
              <a:buClr>
                <a:srgbClr val="FFFFFF"/>
              </a:buClr>
            </a:pPr>
            <a:r>
              <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Loyalties, etc.</a:t>
            </a:r>
            <a:endPar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テキスト ボックス 84"/>
          <p:cNvSpPr txBox="1"/>
          <p:nvPr/>
        </p:nvSpPr>
        <p:spPr>
          <a:xfrm>
            <a:off x="107290" y="6309320"/>
            <a:ext cx="1947380" cy="261610"/>
          </a:xfrm>
          <a:prstGeom prst="rect">
            <a:avLst/>
          </a:prstGeom>
          <a:noFill/>
        </p:spPr>
        <p:txBody>
          <a:bodyPr wrap="square" rtlCol="0">
            <a:spAutoFit/>
          </a:bodyPr>
          <a:lstStyle/>
          <a:p>
            <a:r>
              <a:rPr lang="en-US" altLang="ja-JP" sz="1100" dirty="0">
                <a:latin typeface="Arial" panose="020B0604020202020204" pitchFamily="34" charset="0"/>
                <a:cs typeface="Arial" panose="020B0604020202020204" pitchFamily="34" charset="0"/>
              </a:rPr>
              <a:t>*As of the end of July 2020</a:t>
            </a:r>
            <a:endParaRPr lang="ja-JP" altLang="ja-JP" sz="1100" dirty="0">
              <a:latin typeface="Arial" panose="020B0604020202020204" pitchFamily="34" charset="0"/>
              <a:cs typeface="Arial" panose="020B0604020202020204" pitchFamily="34" charset="0"/>
            </a:endParaRPr>
          </a:p>
        </p:txBody>
      </p:sp>
      <p:sp>
        <p:nvSpPr>
          <p:cNvPr id="88" name="正方形/長方形 87"/>
          <p:cNvSpPr/>
          <p:nvPr/>
        </p:nvSpPr>
        <p:spPr bwMode="auto">
          <a:xfrm>
            <a:off x="287999" y="846872"/>
            <a:ext cx="6091029" cy="372320"/>
          </a:xfrm>
          <a:prstGeom prst="rect">
            <a:avLst/>
          </a:prstGeom>
          <a:solidFill>
            <a:srgbClr val="0066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altLang="ja-JP" sz="1600" dirty="0">
                <a:solidFill>
                  <a:schemeClr val="bg1"/>
                </a:solidFill>
                <a:latin typeface="Arial" panose="020B0604020202020204" pitchFamily="34" charset="0"/>
                <a:cs typeface="Arial" panose="020B0604020202020204" pitchFamily="34" charset="0"/>
              </a:rPr>
              <a:t>Schematics of our Business Operation</a:t>
            </a:r>
            <a:endParaRPr lang="ja-JP" altLang="ja-JP"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177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764704"/>
            <a:ext cx="9905999" cy="6093297"/>
          </a:xfrm>
          <a:prstGeom prst="rect">
            <a:avLst/>
          </a:prstGeom>
          <a:gradFill flip="none" rotWithShape="1">
            <a:gsLst>
              <a:gs pos="0">
                <a:schemeClr val="bg1"/>
              </a:gs>
              <a:gs pos="100000">
                <a:srgbClr val="62AE33"/>
              </a:gs>
              <a:gs pos="100000">
                <a:schemeClr val="bg1"/>
              </a:gs>
              <a:gs pos="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640632" y="3448998"/>
            <a:ext cx="6984776" cy="646331"/>
          </a:xfrm>
          <a:prstGeom prst="rect">
            <a:avLst/>
          </a:prstGeom>
          <a:noFill/>
        </p:spPr>
        <p:txBody>
          <a:bodyPr wrap="square" rtlCol="0">
            <a:spAutoFit/>
          </a:bodyPr>
          <a:lstStyle/>
          <a:p>
            <a:pPr algn="ctr"/>
            <a:r>
              <a:rPr lang="en-US" altLang="ja-JP" sz="3600" b="1" dirty="0">
                <a:solidFill>
                  <a:srgbClr val="264C27"/>
                </a:solidFill>
                <a:latin typeface="Arial" panose="020B0604020202020204" pitchFamily="34" charset="0"/>
                <a:ea typeface="メイリオ" panose="020B0604030504040204" pitchFamily="50" charset="-128"/>
                <a:cs typeface="Arial" panose="020B0604020202020204" pitchFamily="34" charset="0"/>
              </a:rPr>
              <a:t>The Market to which we belong</a:t>
            </a:r>
            <a:endParaRPr kumimoji="1" lang="ja-JP" altLang="en-US" sz="3600" b="1" dirty="0">
              <a:solidFill>
                <a:srgbClr val="264C27"/>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634508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3C88105-EDCD-4CEA-BFA1-64094D56FB82}"/>
              </a:ext>
            </a:extLst>
          </p:cNvPr>
          <p:cNvSpPr/>
          <p:nvPr/>
        </p:nvSpPr>
        <p:spPr bwMode="auto">
          <a:xfrm>
            <a:off x="5880399" y="1844824"/>
            <a:ext cx="3622097" cy="4032448"/>
          </a:xfrm>
          <a:prstGeom prst="rect">
            <a:avLst/>
          </a:prstGeom>
          <a:solidFill>
            <a:srgbClr val="FFCC99">
              <a:alpha val="14902"/>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
                <a:srgbClr val="FFFFFF"/>
              </a:buClr>
              <a:buSzTx/>
              <a:buFontTx/>
              <a:buNone/>
              <a:tabLst/>
              <a:defRPr/>
            </a:pPr>
            <a:endParaRPr kumimoji="1" lang="ja-JP" altLang="en-US" sz="14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endParaRPr>
          </a:p>
        </p:txBody>
      </p:sp>
      <p:graphicFrame>
        <p:nvGraphicFramePr>
          <p:cNvPr id="3" name="グラフ 2">
            <a:extLst>
              <a:ext uri="{FF2B5EF4-FFF2-40B4-BE49-F238E27FC236}">
                <a16:creationId xmlns:a16="http://schemas.microsoft.com/office/drawing/2014/main" id="{3DDB0DD3-5F4A-4EBE-B00F-AF7A0C0F4E1A}"/>
              </a:ext>
            </a:extLst>
          </p:cNvPr>
          <p:cNvGraphicFramePr>
            <a:graphicFrameLocks/>
          </p:cNvGraphicFramePr>
          <p:nvPr>
            <p:extLst>
              <p:ext uri="{D42A27DB-BD31-4B8C-83A1-F6EECF244321}">
                <p14:modId xmlns:p14="http://schemas.microsoft.com/office/powerpoint/2010/main" val="4024279545"/>
              </p:ext>
            </p:extLst>
          </p:nvPr>
        </p:nvGraphicFramePr>
        <p:xfrm>
          <a:off x="326573" y="1721642"/>
          <a:ext cx="9231085" cy="4779320"/>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a:extLst>
              <a:ext uri="{FF2B5EF4-FFF2-40B4-BE49-F238E27FC236}">
                <a16:creationId xmlns:a16="http://schemas.microsoft.com/office/drawing/2014/main" id="{161D441E-B649-48E7-B8D3-DDD65BB0FE1C}"/>
              </a:ext>
            </a:extLst>
          </p:cNvPr>
          <p:cNvSpPr txBox="1"/>
          <p:nvPr/>
        </p:nvSpPr>
        <p:spPr bwMode="auto">
          <a:xfrm>
            <a:off x="5960022" y="6442769"/>
            <a:ext cx="3384376" cy="226591"/>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wrap="square" lIns="0" tIns="72000" rIns="0" bIns="0" rtlCol="0" anchor="ctr">
            <a:spAutoFit/>
          </a:bodyPr>
          <a:lstStyle/>
          <a:p>
            <a:pPr algn="just"/>
            <a:r>
              <a:rPr lang="en-US" altLang="ja-JP" sz="1000" kern="100" dirty="0">
                <a:solidFill>
                  <a:schemeClr val="tx1"/>
                </a:solidFill>
                <a:effectLst/>
                <a:latin typeface="Arial" panose="020B0604020202020204" pitchFamily="34" charset="0"/>
                <a:ea typeface="游明朝" panose="02020400000000000000" pitchFamily="18" charset="-128"/>
                <a:cs typeface="Times New Roman" panose="02020603050405020304" pitchFamily="18" charset="0"/>
              </a:rPr>
              <a:t>Source: Cabinet Office, White Paper on the Aging Society</a:t>
            </a:r>
            <a:endParaRPr lang="ja-JP" altLang="ja-JP" sz="1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テキスト ボックス 9">
            <a:extLst>
              <a:ext uri="{FF2B5EF4-FFF2-40B4-BE49-F238E27FC236}">
                <a16:creationId xmlns:a16="http://schemas.microsoft.com/office/drawing/2014/main" id="{A058421E-F90D-4EC6-AB98-830A990BA084}"/>
              </a:ext>
            </a:extLst>
          </p:cNvPr>
          <p:cNvSpPr txBox="1">
            <a:spLocks noChangeArrowheads="1"/>
          </p:cNvSpPr>
          <p:nvPr/>
        </p:nvSpPr>
        <p:spPr bwMode="auto">
          <a:xfrm>
            <a:off x="326573" y="847597"/>
            <a:ext cx="9231085" cy="782910"/>
          </a:xfrm>
          <a:prstGeom prst="rect">
            <a:avLst/>
          </a:prstGeom>
          <a:solidFill>
            <a:srgbClr val="0070C0"/>
          </a:solidFill>
          <a:ln>
            <a:noFill/>
          </a:ln>
        </p:spPr>
        <p:txBody>
          <a:bodyPr lIns="0" tIns="72000" rIns="0" bIns="0" anchor="ctr"/>
          <a:lstStyle>
            <a:lvl1pPr algn="ctr" eaLnBrk="0" hangingPunct="0">
              <a:defRPr kumimoji="1" sz="2400">
                <a:solidFill>
                  <a:schemeClr val="tx1"/>
                </a:solidFill>
                <a:latin typeface="Humnst777 BT"/>
                <a:ea typeface="ＭＳ Ｐゴシック" pitchFamily="50" charset="-128"/>
              </a:defRPr>
            </a:lvl1pPr>
            <a:lvl2pPr marL="742950" indent="-285750" algn="ctr" eaLnBrk="0" hangingPunct="0">
              <a:defRPr kumimoji="1" sz="2400">
                <a:solidFill>
                  <a:schemeClr val="tx1"/>
                </a:solidFill>
                <a:latin typeface="Humnst777 BT"/>
                <a:ea typeface="ＭＳ Ｐゴシック" pitchFamily="50" charset="-128"/>
              </a:defRPr>
            </a:lvl2pPr>
            <a:lvl3pPr marL="1143000" indent="-228600" algn="ctr" eaLnBrk="0" hangingPunct="0">
              <a:defRPr kumimoji="1" sz="2400">
                <a:solidFill>
                  <a:schemeClr val="tx1"/>
                </a:solidFill>
                <a:latin typeface="Humnst777 BT"/>
                <a:ea typeface="ＭＳ Ｐゴシック" pitchFamily="50" charset="-128"/>
              </a:defRPr>
            </a:lvl3pPr>
            <a:lvl4pPr marL="1600200" indent="-228600" algn="ctr" eaLnBrk="0" hangingPunct="0">
              <a:defRPr kumimoji="1" sz="2400">
                <a:solidFill>
                  <a:schemeClr val="tx1"/>
                </a:solidFill>
                <a:latin typeface="Humnst777 BT"/>
                <a:ea typeface="ＭＳ Ｐゴシック" pitchFamily="50" charset="-128"/>
              </a:defRPr>
            </a:lvl4pPr>
            <a:lvl5pPr marL="2057400" indent="-228600" algn="ctr" eaLnBrk="0" hangingPunct="0">
              <a:defRPr kumimoji="1" sz="2400">
                <a:solidFill>
                  <a:schemeClr val="tx1"/>
                </a:solidFill>
                <a:latin typeface="Humnst777 BT"/>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Humnst777 BT"/>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Humnst777 BT"/>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Humnst777 BT"/>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Humnst777 BT"/>
                <a:ea typeface="ＭＳ Ｐゴシック" pitchFamily="50" charset="-128"/>
              </a:defRPr>
            </a:lvl9pPr>
          </a:lstStyle>
          <a:p>
            <a:r>
              <a:rPr lang="en-US" altLang="ja-JP" sz="2000" kern="100" dirty="0">
                <a:solidFill>
                  <a:schemeClr val="bg1"/>
                </a:solidFill>
                <a:effectLst/>
                <a:latin typeface="Arial" panose="020B0604020202020204" pitchFamily="34" charset="0"/>
                <a:ea typeface="游明朝" panose="02020400000000000000" pitchFamily="18" charset="-128"/>
                <a:cs typeface="Times New Roman" panose="02020603050405020304" pitchFamily="18" charset="0"/>
              </a:rPr>
              <a:t>Our main target, the late-stage elderly, will increase exponentially beyond 2025</a:t>
            </a:r>
            <a:endParaRPr lang="ja-JP" altLang="ja-JP" sz="20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0" name="右矢印 9">
            <a:extLst>
              <a:ext uri="{FF2B5EF4-FFF2-40B4-BE49-F238E27FC236}">
                <a16:creationId xmlns:a16="http://schemas.microsoft.com/office/drawing/2014/main" id="{574D21CF-51E4-48E9-838F-755BDE3414F4}"/>
              </a:ext>
            </a:extLst>
          </p:cNvPr>
          <p:cNvSpPr/>
          <p:nvPr/>
        </p:nvSpPr>
        <p:spPr>
          <a:xfrm>
            <a:off x="5880399" y="5295421"/>
            <a:ext cx="3458967" cy="332928"/>
          </a:xfrm>
          <a:prstGeom prst="rightArrow">
            <a:avLst>
              <a:gd name="adj1" fmla="val 76865"/>
              <a:gd name="adj2" fmla="val 52899"/>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sysClr val="window" lastClr="FFFFFF"/>
                </a:solidFill>
                <a:effectLst/>
                <a:uLnTx/>
                <a:uFillTx/>
                <a:latin typeface="Arial" panose="020B0604020202020204" pitchFamily="34" charset="0"/>
                <a:ea typeface="游ゴシック" panose="020B0400000000000000" pitchFamily="50" charset="-128"/>
                <a:cs typeface="Arial" panose="020B0604020202020204" pitchFamily="34" charset="0"/>
              </a:rPr>
              <a:t>Future Forecast</a:t>
            </a:r>
            <a:endParaRPr kumimoji="1" lang="ja-JP" altLang="en-US" sz="1000" b="0" i="0" u="none" strike="noStrike" kern="0" cap="none" spc="0" normalizeH="0" baseline="0" noProof="0" dirty="0">
              <a:ln>
                <a:noFill/>
              </a:ln>
              <a:solidFill>
                <a:sysClr val="window" lastClr="FFFFFF"/>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2" name="テキスト ボックス 21">
            <a:extLst>
              <a:ext uri="{FF2B5EF4-FFF2-40B4-BE49-F238E27FC236}">
                <a16:creationId xmlns:a16="http://schemas.microsoft.com/office/drawing/2014/main" id="{CFB85CF3-320D-4BEE-A58C-FA011824235B}"/>
              </a:ext>
            </a:extLst>
          </p:cNvPr>
          <p:cNvSpPr txBox="1"/>
          <p:nvPr/>
        </p:nvSpPr>
        <p:spPr bwMode="auto">
          <a:xfrm flipH="1">
            <a:off x="184374" y="1765089"/>
            <a:ext cx="880193" cy="226591"/>
          </a:xfrm>
          <a:prstGeom prst="rect">
            <a:avLst/>
          </a:prstGeom>
          <a:noFill/>
          <a:ln w="9525">
            <a:noFill/>
            <a:miter lim="800000"/>
            <a:headEnd/>
            <a:tailEnd/>
          </a:ln>
        </p:spPr>
        <p:txBody>
          <a:bodyPr wrap="square" lIns="0" tIns="72000" rIns="0" bIns="0" rtlCol="0" anchor="ctr">
            <a:spAutoFit/>
          </a:bodyP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kumimoji="1" lang="en-US" altLang="ja-JP" sz="1000" b="0" i="0" u="none" strike="noStrike" kern="1200" cap="none" spc="0" normalizeH="0" baseline="0" noProof="0" dirty="0">
                <a:ln>
                  <a:noFill/>
                </a:ln>
                <a:solidFill>
                  <a:srgbClr val="595959"/>
                </a:solidFill>
                <a:effectLst/>
                <a:uLnTx/>
                <a:uFillTx/>
                <a:latin typeface="Humnst777 BT" pitchFamily="34" charset="0"/>
                <a:ea typeface="ＭＳ Ｐゴシック" panose="020B0600070205080204" pitchFamily="50" charset="-128"/>
                <a:cs typeface="メイリオ" pitchFamily="50" charset="-128"/>
              </a:rPr>
              <a:t>(ten thousand)</a:t>
            </a:r>
            <a:endParaRPr kumimoji="1" lang="ja-JP" altLang="en-US" sz="1000" b="0" i="0" u="none" strike="noStrike" kern="1200" cap="none" spc="0" normalizeH="0" baseline="0" noProof="0" dirty="0">
              <a:ln>
                <a:noFill/>
              </a:ln>
              <a:solidFill>
                <a:srgbClr val="595959"/>
              </a:solidFill>
              <a:effectLst/>
              <a:uLnTx/>
              <a:uFillTx/>
              <a:latin typeface="Humnst777 BT" pitchFamily="34" charset="0"/>
              <a:ea typeface="ＭＳ Ｐゴシック" panose="020B0600070205080204" pitchFamily="50" charset="-128"/>
              <a:cs typeface="メイリオ" pitchFamily="50" charset="-128"/>
            </a:endParaRPr>
          </a:p>
        </p:txBody>
      </p:sp>
      <p:sp>
        <p:nvSpPr>
          <p:cNvPr id="6" name="Rectangle 2">
            <a:extLst>
              <a:ext uri="{FF2B5EF4-FFF2-40B4-BE49-F238E27FC236}">
                <a16:creationId xmlns:a16="http://schemas.microsoft.com/office/drawing/2014/main" id="{AAB0C81D-98F6-498D-AE6A-8D6C846364B5}"/>
              </a:ext>
            </a:extLst>
          </p:cNvPr>
          <p:cNvSpPr txBox="1">
            <a:spLocks noChangeArrowheads="1"/>
          </p:cNvSpPr>
          <p:nvPr/>
        </p:nvSpPr>
        <p:spPr bwMode="auto">
          <a:xfrm>
            <a:off x="3008784" y="116632"/>
            <a:ext cx="3600400" cy="612000"/>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1500" dirty="0">
                <a:solidFill>
                  <a:schemeClr val="tx1"/>
                </a:solidFill>
                <a:effectLst/>
                <a:latin typeface="Arial" panose="020B0604020202020204" pitchFamily="34" charset="0"/>
                <a:ea typeface="游明朝" panose="02020400000000000000" pitchFamily="18" charset="-128"/>
              </a:rPr>
              <a:t>(increasing population of late-stage elderly)</a:t>
            </a:r>
            <a:endParaRPr lang="ja-JP" altLang="en-US" sz="1500" kern="0" dirty="0">
              <a:solidFill>
                <a:schemeClr val="tx1"/>
              </a:solidFill>
              <a:effectLst/>
              <a:latin typeface="Arial"/>
              <a:ea typeface="メイリオ" panose="020B0604030504040204" pitchFamily="50" charset="-128"/>
            </a:endParaRPr>
          </a:p>
        </p:txBody>
      </p:sp>
      <p:sp>
        <p:nvSpPr>
          <p:cNvPr id="8" name="Rectangle 2">
            <a:extLst>
              <a:ext uri="{FF2B5EF4-FFF2-40B4-BE49-F238E27FC236}">
                <a16:creationId xmlns:a16="http://schemas.microsoft.com/office/drawing/2014/main" id="{B0684CAD-6306-4EE8-B2B8-FA4E3D3A0EEF}"/>
              </a:ext>
            </a:extLst>
          </p:cNvPr>
          <p:cNvSpPr txBox="1">
            <a:spLocks noChangeArrowheads="1"/>
          </p:cNvSpPr>
          <p:nvPr/>
        </p:nvSpPr>
        <p:spPr bwMode="auto">
          <a:xfrm>
            <a:off x="271463" y="116632"/>
            <a:ext cx="2809329" cy="612000"/>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2000" dirty="0">
                <a:solidFill>
                  <a:schemeClr val="tx1"/>
                </a:solidFill>
                <a:effectLst/>
                <a:latin typeface="Arial" panose="020B0604020202020204" pitchFamily="34" charset="0"/>
                <a:ea typeface="游明朝" panose="02020400000000000000" pitchFamily="18" charset="-128"/>
              </a:rPr>
              <a:t>External Environment</a:t>
            </a:r>
            <a:endParaRPr lang="ja-JP" altLang="en-US" sz="2000" kern="0" dirty="0">
              <a:solidFill>
                <a:schemeClr val="tx1"/>
              </a:solidFill>
              <a:effectLst/>
              <a:latin typeface="Arial"/>
              <a:ea typeface="メイリオ" panose="020B0604030504040204" pitchFamily="50" charset="-128"/>
            </a:endParaRPr>
          </a:p>
        </p:txBody>
      </p:sp>
    </p:spTree>
    <p:extLst>
      <p:ext uri="{BB962C8B-B14F-4D97-AF65-F5344CB8AC3E}">
        <p14:creationId xmlns:p14="http://schemas.microsoft.com/office/powerpoint/2010/main" val="3850318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654FF5B2-36FE-4ED2-B918-B3D63B870B71}"/>
              </a:ext>
            </a:extLst>
          </p:cNvPr>
          <p:cNvGraphicFramePr>
            <a:graphicFrameLocks/>
          </p:cNvGraphicFramePr>
          <p:nvPr>
            <p:extLst>
              <p:ext uri="{D42A27DB-BD31-4B8C-83A1-F6EECF244321}">
                <p14:modId xmlns:p14="http://schemas.microsoft.com/office/powerpoint/2010/main" val="4109925359"/>
              </p:ext>
            </p:extLst>
          </p:nvPr>
        </p:nvGraphicFramePr>
        <p:xfrm>
          <a:off x="89114" y="692696"/>
          <a:ext cx="5426076" cy="3378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a:extLst>
              <a:ext uri="{FF2B5EF4-FFF2-40B4-BE49-F238E27FC236}">
                <a16:creationId xmlns:a16="http://schemas.microsoft.com/office/drawing/2014/main" id="{4D4B6FE4-120E-4764-8ED6-CEF1321F90A5}"/>
              </a:ext>
            </a:extLst>
          </p:cNvPr>
          <p:cNvGraphicFramePr>
            <a:graphicFrameLocks/>
          </p:cNvGraphicFramePr>
          <p:nvPr>
            <p:extLst>
              <p:ext uri="{D42A27DB-BD31-4B8C-83A1-F6EECF244321}">
                <p14:modId xmlns:p14="http://schemas.microsoft.com/office/powerpoint/2010/main" val="2912288897"/>
              </p:ext>
            </p:extLst>
          </p:nvPr>
        </p:nvGraphicFramePr>
        <p:xfrm>
          <a:off x="162442" y="4238099"/>
          <a:ext cx="5205028" cy="2492896"/>
        </p:xfrm>
        <a:graphic>
          <a:graphicData uri="http://schemas.openxmlformats.org/drawingml/2006/chart">
            <c:chart xmlns:c="http://schemas.openxmlformats.org/drawingml/2006/chart" xmlns:r="http://schemas.openxmlformats.org/officeDocument/2006/relationships" r:id="rId3"/>
          </a:graphicData>
        </a:graphic>
      </p:graphicFrame>
      <p:sp>
        <p:nvSpPr>
          <p:cNvPr id="14" name="正方形/長方形 13">
            <a:extLst>
              <a:ext uri="{FF2B5EF4-FFF2-40B4-BE49-F238E27FC236}">
                <a16:creationId xmlns:a16="http://schemas.microsoft.com/office/drawing/2014/main" id="{FD6DBE19-E6E8-4D5A-9E7C-72D4EACD68ED}"/>
              </a:ext>
            </a:extLst>
          </p:cNvPr>
          <p:cNvSpPr/>
          <p:nvPr/>
        </p:nvSpPr>
        <p:spPr bwMode="auto">
          <a:xfrm>
            <a:off x="5472000" y="900000"/>
            <a:ext cx="4248000" cy="720000"/>
          </a:xfrm>
          <a:prstGeom prst="rect">
            <a:avLst/>
          </a:prstGeom>
          <a:solidFill>
            <a:srgbClr val="3366CC"/>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altLang="ja-JP" sz="12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The working generation (15 to 64 years old) is decreasing,</a:t>
            </a:r>
            <a:endParaRPr lang="ja-JP" altLang="ja-JP" sz="12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endParaRPr>
          </a:p>
          <a:p>
            <a:r>
              <a:rPr lang="en-US" altLang="ja-JP" sz="12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 and the elderly population is increasing</a:t>
            </a:r>
            <a:endParaRPr lang="ja-JP" altLang="ja-JP" sz="12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endParaRPr>
          </a:p>
        </p:txBody>
      </p:sp>
      <p:sp>
        <p:nvSpPr>
          <p:cNvPr id="26" name="正方形/長方形 25">
            <a:extLst>
              <a:ext uri="{FF2B5EF4-FFF2-40B4-BE49-F238E27FC236}">
                <a16:creationId xmlns:a16="http://schemas.microsoft.com/office/drawing/2014/main" id="{868DD36B-052B-4CE3-8E4B-5E98295F8C13}"/>
              </a:ext>
            </a:extLst>
          </p:cNvPr>
          <p:cNvSpPr/>
          <p:nvPr/>
        </p:nvSpPr>
        <p:spPr bwMode="auto">
          <a:xfrm>
            <a:off x="5472000" y="1944000"/>
            <a:ext cx="4248000" cy="720000"/>
          </a:xfrm>
          <a:prstGeom prst="rect">
            <a:avLst/>
          </a:prstGeom>
          <a:solidFill>
            <a:srgbClr val="5B84D6"/>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en-US" altLang="ja-JP" sz="1200" kern="100" dirty="0">
                <a:solidFill>
                  <a:schemeClr val="bg1"/>
                </a:solidFill>
                <a:effectLst/>
                <a:latin typeface="Arial" panose="020B0604020202020204" pitchFamily="34" charset="0"/>
                <a:ea typeface="游明朝" panose="02020400000000000000" pitchFamily="18" charset="-128"/>
                <a:cs typeface="Times New Roman" panose="02020603050405020304" pitchFamily="18" charset="0"/>
              </a:rPr>
              <a:t>Moving toward society where 1.3 people of the working generation will support 1 person aged over 65.</a:t>
            </a:r>
          </a:p>
          <a:p>
            <a:pPr algn="just"/>
            <a:r>
              <a:rPr lang="en-US" altLang="ja-JP" sz="1200" kern="100" dirty="0">
                <a:solidFill>
                  <a:schemeClr val="bg1"/>
                </a:solidFill>
                <a:effectLst/>
                <a:latin typeface="Arial" panose="020B0604020202020204" pitchFamily="34" charset="0"/>
                <a:ea typeface="游明朝" panose="02020400000000000000" pitchFamily="18" charset="-128"/>
                <a:cs typeface="Times New Roman" panose="02020603050405020304" pitchFamily="18" charset="0"/>
              </a:rPr>
              <a:t>Social security deposit benefits per person will decrease</a:t>
            </a:r>
            <a:endParaRPr lang="ja-JP" altLang="ja-JP" sz="12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8" name="正方形/長方形 27">
            <a:extLst>
              <a:ext uri="{FF2B5EF4-FFF2-40B4-BE49-F238E27FC236}">
                <a16:creationId xmlns:a16="http://schemas.microsoft.com/office/drawing/2014/main" id="{B9EE9884-296D-400E-AB15-B67106850DB5}"/>
              </a:ext>
            </a:extLst>
          </p:cNvPr>
          <p:cNvSpPr/>
          <p:nvPr/>
        </p:nvSpPr>
        <p:spPr bwMode="auto">
          <a:xfrm>
            <a:off x="5472000" y="2987999"/>
            <a:ext cx="4248000" cy="720000"/>
          </a:xfrm>
          <a:prstGeom prst="rect">
            <a:avLst/>
          </a:prstGeom>
          <a:solidFill>
            <a:srgbClr val="84A3E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en-US" altLang="ja-JP" sz="1200" b="1" kern="100" dirty="0">
                <a:effectLst/>
                <a:latin typeface="Arial" panose="020B0604020202020204" pitchFamily="34" charset="0"/>
                <a:ea typeface="游明朝" panose="02020400000000000000" pitchFamily="18" charset="-128"/>
                <a:cs typeface="Times New Roman" panose="02020603050405020304" pitchFamily="18" charset="0"/>
              </a:rPr>
              <a:t>The increase of expenditure toward COVID-19 measures in 2020 makes it even more difficult to secure financial resources for long-term care and welfare</a:t>
            </a:r>
            <a:endPar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0" name="正方形/長方形 29">
            <a:extLst>
              <a:ext uri="{FF2B5EF4-FFF2-40B4-BE49-F238E27FC236}">
                <a16:creationId xmlns:a16="http://schemas.microsoft.com/office/drawing/2014/main" id="{8270EE50-281C-4922-9AE6-816C75262D4C}"/>
              </a:ext>
            </a:extLst>
          </p:cNvPr>
          <p:cNvSpPr/>
          <p:nvPr/>
        </p:nvSpPr>
        <p:spPr bwMode="auto">
          <a:xfrm>
            <a:off x="5450364" y="4087138"/>
            <a:ext cx="4248000" cy="720000"/>
          </a:xfrm>
          <a:prstGeom prst="rect">
            <a:avLst/>
          </a:prstGeom>
          <a:solidFill>
            <a:srgbClr val="ADC1E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en-US" altLang="ja-JP" sz="1200" b="1" kern="100" dirty="0">
                <a:effectLst/>
                <a:latin typeface="Arial" panose="020B0604020202020204" pitchFamily="34" charset="0"/>
                <a:ea typeface="游明朝" panose="02020400000000000000" pitchFamily="18" charset="-128"/>
                <a:cs typeface="Arial" panose="020B0604020202020204" pitchFamily="34" charset="0"/>
              </a:rPr>
              <a:t>(90% of net sales rely on the long-term care insurance system) The long-term care business is destined to become difficult in the future.</a:t>
            </a:r>
            <a:endParaRPr lang="ja-JP" altLang="ja-JP" sz="1200" b="1" kern="100" dirty="0">
              <a:effectLst/>
              <a:latin typeface="Arial" panose="020B0604020202020204" pitchFamily="34" charset="0"/>
              <a:ea typeface="游明朝" panose="02020400000000000000" pitchFamily="18" charset="-128"/>
              <a:cs typeface="Arial" panose="020B0604020202020204" pitchFamily="34" charset="0"/>
            </a:endParaRPr>
          </a:p>
        </p:txBody>
      </p:sp>
      <p:sp>
        <p:nvSpPr>
          <p:cNvPr id="32" name="角丸四角形 8">
            <a:extLst>
              <a:ext uri="{FF2B5EF4-FFF2-40B4-BE49-F238E27FC236}">
                <a16:creationId xmlns:a16="http://schemas.microsoft.com/office/drawing/2014/main" id="{FC3ABA0A-6073-4626-8F98-CD74A34FFDB4}"/>
              </a:ext>
            </a:extLst>
          </p:cNvPr>
          <p:cNvSpPr/>
          <p:nvPr/>
        </p:nvSpPr>
        <p:spPr bwMode="auto">
          <a:xfrm>
            <a:off x="5289445" y="5023930"/>
            <a:ext cx="4431028" cy="1361931"/>
          </a:xfrm>
          <a:prstGeom prst="roundRect">
            <a:avLst/>
          </a:prstGeom>
          <a:solidFill>
            <a:srgbClr val="FF996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just"/>
            <a:r>
              <a:rPr lang="en-US" altLang="ja-JP" sz="1200" b="1" kern="100" dirty="0">
                <a:solidFill>
                  <a:schemeClr val="tx1"/>
                </a:solidFill>
                <a:effectLst/>
                <a:latin typeface="Arial" panose="020B0604020202020204" pitchFamily="34" charset="0"/>
                <a:ea typeface="游明朝" panose="02020400000000000000" pitchFamily="18" charset="-128"/>
                <a:cs typeface="Times New Roman" panose="02020603050405020304" pitchFamily="18" charset="0"/>
              </a:rPr>
              <a:t>In this upcoming era, only businesses such as food distribution services for the elderly, which can be managed without relying on long-term care insurance, can support the lives of the rapidly increasing elderly population.</a:t>
            </a:r>
            <a:endParaRPr lang="ja-JP" altLang="ja-JP" sz="1200" b="1"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4" name="二等辺三角形 33">
            <a:extLst>
              <a:ext uri="{FF2B5EF4-FFF2-40B4-BE49-F238E27FC236}">
                <a16:creationId xmlns:a16="http://schemas.microsoft.com/office/drawing/2014/main" id="{43CA4CAF-0466-43A1-BD8A-24B83401CB7A}"/>
              </a:ext>
            </a:extLst>
          </p:cNvPr>
          <p:cNvSpPr/>
          <p:nvPr/>
        </p:nvSpPr>
        <p:spPr bwMode="auto">
          <a:xfrm rot="10800000">
            <a:off x="6984000" y="1692000"/>
            <a:ext cx="1224000" cy="180000"/>
          </a:xfrm>
          <a:prstGeom prst="triangle">
            <a:avLst/>
          </a:prstGeom>
          <a:gradFill flip="none" rotWithShape="1">
            <a:gsLst>
              <a:gs pos="0">
                <a:srgbClr val="0066CC">
                  <a:tint val="66000"/>
                  <a:satMod val="160000"/>
                </a:srgbClr>
              </a:gs>
              <a:gs pos="50000">
                <a:srgbClr val="0066CC">
                  <a:tint val="44500"/>
                  <a:satMod val="160000"/>
                </a:srgbClr>
              </a:gs>
              <a:gs pos="100000">
                <a:srgbClr val="0066CC">
                  <a:tint val="23500"/>
                  <a:satMod val="160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
                <a:srgbClr val="FFFFFF"/>
              </a:buClr>
              <a:buSzTx/>
              <a:tabLst/>
            </a:pPr>
            <a:endParaRPr kumimoji="1" lang="ja-JP" altLang="en-US" sz="1400" b="0" i="0" u="none" strike="noStrike" cap="none" normalizeH="0" baseline="0" dirty="0">
              <a:ln>
                <a:noFill/>
              </a:ln>
              <a:solidFill>
                <a:srgbClr val="FFFFFF"/>
              </a:solidFill>
              <a:effectLst/>
              <a:latin typeface="Arial" charset="0"/>
              <a:ea typeface="ＭＳ Ｐゴシック" pitchFamily="50" charset="-128"/>
            </a:endParaRPr>
          </a:p>
        </p:txBody>
      </p:sp>
      <p:sp>
        <p:nvSpPr>
          <p:cNvPr id="36" name="二等辺三角形 35">
            <a:extLst>
              <a:ext uri="{FF2B5EF4-FFF2-40B4-BE49-F238E27FC236}">
                <a16:creationId xmlns:a16="http://schemas.microsoft.com/office/drawing/2014/main" id="{F93A4AA8-1B4F-4DE4-8516-5364DEDCC5FD}"/>
              </a:ext>
            </a:extLst>
          </p:cNvPr>
          <p:cNvSpPr/>
          <p:nvPr/>
        </p:nvSpPr>
        <p:spPr bwMode="auto">
          <a:xfrm rot="10800000">
            <a:off x="6984000" y="2754000"/>
            <a:ext cx="1224000" cy="180000"/>
          </a:xfrm>
          <a:prstGeom prst="triangle">
            <a:avLst/>
          </a:prstGeom>
          <a:gradFill flip="none" rotWithShape="1">
            <a:gsLst>
              <a:gs pos="0">
                <a:srgbClr val="0066CC">
                  <a:tint val="66000"/>
                  <a:satMod val="160000"/>
                </a:srgbClr>
              </a:gs>
              <a:gs pos="50000">
                <a:srgbClr val="0066CC">
                  <a:tint val="44500"/>
                  <a:satMod val="160000"/>
                </a:srgbClr>
              </a:gs>
              <a:gs pos="100000">
                <a:srgbClr val="0066CC">
                  <a:tint val="23500"/>
                  <a:satMod val="160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
                <a:srgbClr val="FFFFFF"/>
              </a:buClr>
              <a:buSzTx/>
              <a:tabLst/>
            </a:pPr>
            <a:endParaRPr kumimoji="1" lang="ja-JP" altLang="en-US" sz="1400" b="0" i="0" u="none" strike="noStrike" cap="none" normalizeH="0" baseline="0" dirty="0">
              <a:ln>
                <a:noFill/>
              </a:ln>
              <a:solidFill>
                <a:srgbClr val="FFFFFF"/>
              </a:solidFill>
              <a:effectLst/>
              <a:latin typeface="Arial" charset="0"/>
              <a:ea typeface="ＭＳ Ｐゴシック" pitchFamily="50" charset="-128"/>
            </a:endParaRPr>
          </a:p>
        </p:txBody>
      </p:sp>
      <p:sp>
        <p:nvSpPr>
          <p:cNvPr id="38" name="二等辺三角形 37">
            <a:extLst>
              <a:ext uri="{FF2B5EF4-FFF2-40B4-BE49-F238E27FC236}">
                <a16:creationId xmlns:a16="http://schemas.microsoft.com/office/drawing/2014/main" id="{C02365B4-8FB0-4715-A838-79468D3220A9}"/>
              </a:ext>
            </a:extLst>
          </p:cNvPr>
          <p:cNvSpPr/>
          <p:nvPr/>
        </p:nvSpPr>
        <p:spPr bwMode="auto">
          <a:xfrm rot="10800000">
            <a:off x="6977235" y="3789427"/>
            <a:ext cx="1224000" cy="180000"/>
          </a:xfrm>
          <a:prstGeom prst="triangle">
            <a:avLst/>
          </a:prstGeom>
          <a:gradFill flip="none" rotWithShape="1">
            <a:gsLst>
              <a:gs pos="0">
                <a:srgbClr val="0066CC">
                  <a:tint val="66000"/>
                  <a:satMod val="160000"/>
                </a:srgbClr>
              </a:gs>
              <a:gs pos="50000">
                <a:srgbClr val="0066CC">
                  <a:tint val="44500"/>
                  <a:satMod val="160000"/>
                </a:srgbClr>
              </a:gs>
              <a:gs pos="100000">
                <a:srgbClr val="0066CC">
                  <a:tint val="23500"/>
                  <a:satMod val="160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
                <a:srgbClr val="FFFFFF"/>
              </a:buClr>
              <a:buSzTx/>
              <a:tabLst/>
            </a:pPr>
            <a:endParaRPr kumimoji="1" lang="ja-JP" altLang="en-US" sz="1400" b="0" i="0" u="none" strike="noStrike" cap="none" normalizeH="0" baseline="0" dirty="0">
              <a:ln>
                <a:noFill/>
              </a:ln>
              <a:solidFill>
                <a:srgbClr val="FFFFFF"/>
              </a:solidFill>
              <a:effectLst/>
              <a:latin typeface="Arial" charset="0"/>
              <a:ea typeface="ＭＳ Ｐゴシック" pitchFamily="50" charset="-128"/>
            </a:endParaRPr>
          </a:p>
        </p:txBody>
      </p:sp>
      <p:sp>
        <p:nvSpPr>
          <p:cNvPr id="40" name="テキスト ボックス 39">
            <a:extLst>
              <a:ext uri="{FF2B5EF4-FFF2-40B4-BE49-F238E27FC236}">
                <a16:creationId xmlns:a16="http://schemas.microsoft.com/office/drawing/2014/main" id="{416B8D67-51EF-488E-9C3B-FBC8CB3206B0}"/>
              </a:ext>
            </a:extLst>
          </p:cNvPr>
          <p:cNvSpPr txBox="1"/>
          <p:nvPr/>
        </p:nvSpPr>
        <p:spPr bwMode="auto">
          <a:xfrm flipH="1">
            <a:off x="215520" y="4202923"/>
            <a:ext cx="576064" cy="226591"/>
          </a:xfrm>
          <a:prstGeom prst="rect">
            <a:avLst/>
          </a:prstGeom>
          <a:noFill/>
          <a:ln w="9525">
            <a:noFill/>
            <a:miter lim="800000"/>
            <a:headEnd/>
            <a:tailEnd/>
          </a:ln>
        </p:spPr>
        <p:txBody>
          <a:bodyPr wrap="square" lIns="0" tIns="72000" rIns="0" bIns="0" rtlCol="0" anchor="ctr">
            <a:spAutoFit/>
          </a:bodyPr>
          <a:lstStyle/>
          <a:p>
            <a:pPr eaLnBrk="1" hangingPunct="1">
              <a:buClr>
                <a:srgbClr val="FFFFFF"/>
              </a:buClr>
            </a:pPr>
            <a:r>
              <a:rPr kumimoji="1" lang="en-US" altLang="ja-JP" sz="1000" dirty="0">
                <a:latin typeface="Arial" pitchFamily="34" charset="0"/>
                <a:ea typeface="メイリオ" pitchFamily="50" charset="-128"/>
                <a:cs typeface="メイリオ" pitchFamily="50" charset="-128"/>
              </a:rPr>
              <a:t>(cases)</a:t>
            </a:r>
            <a:endParaRPr kumimoji="1" lang="ja-JP" altLang="en-US" sz="1000" dirty="0">
              <a:latin typeface="Arial" pitchFamily="34" charset="0"/>
              <a:ea typeface="メイリオ" pitchFamily="50" charset="-128"/>
              <a:cs typeface="メイリオ" pitchFamily="50" charset="-128"/>
            </a:endParaRPr>
          </a:p>
        </p:txBody>
      </p:sp>
      <p:sp>
        <p:nvSpPr>
          <p:cNvPr id="42" name="テキスト ボックス 41">
            <a:extLst>
              <a:ext uri="{FF2B5EF4-FFF2-40B4-BE49-F238E27FC236}">
                <a16:creationId xmlns:a16="http://schemas.microsoft.com/office/drawing/2014/main" id="{3A3E4E00-9EF7-4D48-A14F-378C4CB8D99F}"/>
              </a:ext>
            </a:extLst>
          </p:cNvPr>
          <p:cNvSpPr txBox="1"/>
          <p:nvPr/>
        </p:nvSpPr>
        <p:spPr bwMode="auto">
          <a:xfrm flipH="1">
            <a:off x="2403448" y="3915857"/>
            <a:ext cx="2976598" cy="211203"/>
          </a:xfrm>
          <a:prstGeom prst="rect">
            <a:avLst/>
          </a:prstGeom>
          <a:noFill/>
          <a:ln w="9525">
            <a:noFill/>
            <a:miter lim="800000"/>
            <a:headEnd/>
            <a:tailEnd/>
          </a:ln>
        </p:spPr>
        <p:txBody>
          <a:bodyPr wrap="square" lIns="0" tIns="72000" rIns="0" bIns="0" rtlCol="0" anchor="ctr">
            <a:spAutoFit/>
          </a:bodyPr>
          <a:lstStyle/>
          <a:p>
            <a:pPr algn="just"/>
            <a:r>
              <a:rPr lang="en-US" altLang="ja-JP" sz="900" kern="100" dirty="0">
                <a:effectLst/>
                <a:latin typeface="Arial" panose="020B0604020202020204" pitchFamily="34" charset="0"/>
                <a:ea typeface="游明朝" panose="02020400000000000000" pitchFamily="18" charset="-128"/>
                <a:cs typeface="Times New Roman" panose="02020603050405020304" pitchFamily="18" charset="0"/>
              </a:rPr>
              <a:t>Source: Cabinet Office, White Paper on the Aging Society</a:t>
            </a:r>
            <a:endParaRPr lang="ja-JP" alt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4" name="テキスト ボックス 43">
            <a:extLst>
              <a:ext uri="{FF2B5EF4-FFF2-40B4-BE49-F238E27FC236}">
                <a16:creationId xmlns:a16="http://schemas.microsoft.com/office/drawing/2014/main" id="{81631421-FDB1-4E03-BFA5-39833DDD9DEF}"/>
              </a:ext>
            </a:extLst>
          </p:cNvPr>
          <p:cNvSpPr txBox="1"/>
          <p:nvPr/>
        </p:nvSpPr>
        <p:spPr bwMode="auto">
          <a:xfrm flipH="1">
            <a:off x="1098049" y="6425389"/>
            <a:ext cx="4183156" cy="349702"/>
          </a:xfrm>
          <a:prstGeom prst="rect">
            <a:avLst/>
          </a:prstGeom>
          <a:noFill/>
          <a:ln w="9525">
            <a:noFill/>
            <a:miter lim="800000"/>
            <a:headEnd/>
            <a:tailEnd/>
          </a:ln>
        </p:spPr>
        <p:txBody>
          <a:bodyPr wrap="square" lIns="0" tIns="72000" rIns="0" bIns="0" rtlCol="0" anchor="ctr">
            <a:spAutoFit/>
          </a:bodyPr>
          <a:lstStyle/>
          <a:p>
            <a:pPr algn="just"/>
            <a:r>
              <a:rPr lang="en-US" altLang="ja-JP" sz="900" kern="100" dirty="0">
                <a:effectLst/>
                <a:latin typeface="Arial" panose="020B0604020202020204" pitchFamily="34" charset="0"/>
                <a:ea typeface="游明朝" panose="02020400000000000000" pitchFamily="18" charset="-128"/>
                <a:cs typeface="Times New Roman" panose="02020603050405020304" pitchFamily="18" charset="0"/>
              </a:rPr>
              <a:t>Source: Tokyo Shoko Research, 1st half of 2020 "Elderly Welfare / Nursing Care Business" Bankruptcy Situation</a:t>
            </a:r>
            <a:endParaRPr lang="ja-JP" alt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6" name="正方形/長方形 45">
            <a:extLst>
              <a:ext uri="{FF2B5EF4-FFF2-40B4-BE49-F238E27FC236}">
                <a16:creationId xmlns:a16="http://schemas.microsoft.com/office/drawing/2014/main" id="{1870120D-2723-41B6-870B-016B8091BFEF}"/>
              </a:ext>
            </a:extLst>
          </p:cNvPr>
          <p:cNvSpPr/>
          <p:nvPr/>
        </p:nvSpPr>
        <p:spPr bwMode="auto">
          <a:xfrm>
            <a:off x="3595335" y="1311805"/>
            <a:ext cx="1855029" cy="2448658"/>
          </a:xfrm>
          <a:prstGeom prst="rect">
            <a:avLst/>
          </a:prstGeom>
          <a:solidFill>
            <a:srgbClr val="FFCC99">
              <a:alpha val="14902"/>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
                <a:srgbClr val="FFFFFF"/>
              </a:buClr>
              <a:buSzTx/>
              <a:tabLst/>
            </a:pPr>
            <a:endParaRPr kumimoji="1" lang="ja-JP" altLang="en-US" sz="1400" b="0" i="0" u="none" strike="noStrike" cap="none" normalizeH="0" baseline="0" dirty="0">
              <a:ln>
                <a:noFill/>
              </a:ln>
              <a:solidFill>
                <a:srgbClr val="FFFFFF"/>
              </a:solidFill>
              <a:effectLst/>
              <a:latin typeface="Arial" charset="0"/>
              <a:ea typeface="ＭＳ Ｐゴシック" pitchFamily="50" charset="-128"/>
            </a:endParaRPr>
          </a:p>
        </p:txBody>
      </p:sp>
      <p:sp>
        <p:nvSpPr>
          <p:cNvPr id="48" name="右矢印 19">
            <a:extLst>
              <a:ext uri="{FF2B5EF4-FFF2-40B4-BE49-F238E27FC236}">
                <a16:creationId xmlns:a16="http://schemas.microsoft.com/office/drawing/2014/main" id="{A1D9E8E0-EBAC-471A-AA8A-740624467D96}"/>
              </a:ext>
            </a:extLst>
          </p:cNvPr>
          <p:cNvSpPr/>
          <p:nvPr/>
        </p:nvSpPr>
        <p:spPr>
          <a:xfrm>
            <a:off x="3505117" y="3355506"/>
            <a:ext cx="1800000" cy="288000"/>
          </a:xfrm>
          <a:prstGeom prst="rightArrow">
            <a:avLst>
              <a:gd name="adj1" fmla="val 76865"/>
              <a:gd name="adj2" fmla="val 49498"/>
            </a:avLst>
          </a:prstGeom>
          <a:solidFill>
            <a:srgbClr val="5B9BD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000" b="1" i="0" u="none" strike="noStrike" kern="0" cap="none" spc="0" normalizeH="0" baseline="0" noProof="0" dirty="0">
                <a:ln>
                  <a:noFill/>
                </a:ln>
                <a:solidFill>
                  <a:sysClr val="window" lastClr="FFFFFF"/>
                </a:solidFill>
                <a:effectLst/>
                <a:uLnTx/>
                <a:uFillTx/>
                <a:latin typeface="Arial" panose="020B0604020202020204" pitchFamily="34" charset="0"/>
                <a:ea typeface="メイリオ" panose="020B0604030504040204" pitchFamily="50" charset="-128"/>
                <a:cs typeface="Arial" panose="020B0604020202020204" pitchFamily="34" charset="0"/>
              </a:rPr>
              <a:t>Future Forecast</a:t>
            </a:r>
          </a:p>
        </p:txBody>
      </p:sp>
      <p:sp>
        <p:nvSpPr>
          <p:cNvPr id="50" name="Rectangle 2">
            <a:extLst>
              <a:ext uri="{FF2B5EF4-FFF2-40B4-BE49-F238E27FC236}">
                <a16:creationId xmlns:a16="http://schemas.microsoft.com/office/drawing/2014/main" id="{C3EF4EEB-C423-462F-BD9D-20D6155CBDC7}"/>
              </a:ext>
            </a:extLst>
          </p:cNvPr>
          <p:cNvSpPr txBox="1">
            <a:spLocks noChangeArrowheads="1"/>
          </p:cNvSpPr>
          <p:nvPr/>
        </p:nvSpPr>
        <p:spPr bwMode="auto">
          <a:xfrm>
            <a:off x="271463" y="116632"/>
            <a:ext cx="2809329" cy="612000"/>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2000" dirty="0">
                <a:solidFill>
                  <a:schemeClr val="tx1"/>
                </a:solidFill>
                <a:effectLst/>
                <a:latin typeface="Arial" panose="020B0604020202020204" pitchFamily="34" charset="0"/>
                <a:ea typeface="游明朝" panose="02020400000000000000" pitchFamily="18" charset="-128"/>
              </a:rPr>
              <a:t>External Environment</a:t>
            </a:r>
            <a:endParaRPr lang="ja-JP" altLang="en-US" sz="2000" kern="0" dirty="0">
              <a:solidFill>
                <a:schemeClr val="tx1"/>
              </a:solidFill>
              <a:effectLst/>
              <a:latin typeface="Arial"/>
              <a:ea typeface="メイリオ" panose="020B0604030504040204" pitchFamily="50" charset="-128"/>
            </a:endParaRPr>
          </a:p>
        </p:txBody>
      </p:sp>
      <p:sp>
        <p:nvSpPr>
          <p:cNvPr id="52" name="テキスト ボックス 14">
            <a:extLst>
              <a:ext uri="{FF2B5EF4-FFF2-40B4-BE49-F238E27FC236}">
                <a16:creationId xmlns:a16="http://schemas.microsoft.com/office/drawing/2014/main" id="{C1DC337B-C887-44EE-BDC6-0A4C34367D24}"/>
              </a:ext>
            </a:extLst>
          </p:cNvPr>
          <p:cNvSpPr txBox="1"/>
          <p:nvPr/>
        </p:nvSpPr>
        <p:spPr bwMode="auto">
          <a:xfrm flipH="1">
            <a:off x="89114" y="982767"/>
            <a:ext cx="931910" cy="226576"/>
          </a:xfrm>
          <a:prstGeom prst="rect">
            <a:avLst/>
          </a:prstGeom>
          <a:noFill/>
          <a:ln w="9525">
            <a:noFill/>
            <a:miter lim="800000"/>
            <a:headEnd/>
            <a:tailEnd/>
          </a:ln>
        </p:spPr>
        <p:txBody>
          <a:bodyPr wrap="square" lIns="0" tIns="72000" rIns="0" bIns="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buClr>
                <a:srgbClr val="FFFFFF"/>
              </a:buClr>
            </a:pPr>
            <a:r>
              <a:rPr kumimoji="1" lang="en-US" altLang="ja-JP" sz="1000" dirty="0">
                <a:latin typeface="Arial" pitchFamily="34" charset="0"/>
                <a:ea typeface="メイリオ" pitchFamily="50" charset="-128"/>
                <a:cs typeface="メイリオ" pitchFamily="50" charset="-128"/>
              </a:rPr>
              <a:t>(ten thousand)</a:t>
            </a:r>
            <a:endParaRPr kumimoji="1" lang="ja-JP" altLang="en-US" sz="1000" dirty="0">
              <a:latin typeface="Arial" pitchFamily="34" charset="0"/>
              <a:ea typeface="メイリオ" pitchFamily="50" charset="-128"/>
              <a:cs typeface="メイリオ" pitchFamily="50" charset="-128"/>
            </a:endParaRPr>
          </a:p>
        </p:txBody>
      </p:sp>
      <p:sp>
        <p:nvSpPr>
          <p:cNvPr id="54" name="Rectangle 2">
            <a:extLst>
              <a:ext uri="{FF2B5EF4-FFF2-40B4-BE49-F238E27FC236}">
                <a16:creationId xmlns:a16="http://schemas.microsoft.com/office/drawing/2014/main" id="{788ACE7A-27B9-4554-B2E1-42066FCE9688}"/>
              </a:ext>
            </a:extLst>
          </p:cNvPr>
          <p:cNvSpPr txBox="1">
            <a:spLocks noChangeArrowheads="1"/>
          </p:cNvSpPr>
          <p:nvPr/>
        </p:nvSpPr>
        <p:spPr bwMode="auto">
          <a:xfrm>
            <a:off x="3008784" y="116632"/>
            <a:ext cx="3879040" cy="612000"/>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1400" dirty="0">
                <a:solidFill>
                  <a:schemeClr val="tx1"/>
                </a:solidFill>
                <a:effectLst/>
                <a:latin typeface="Arial" panose="020B0604020202020204" pitchFamily="34" charset="0"/>
                <a:ea typeface="游明朝" panose="02020400000000000000" pitchFamily="18" charset="-128"/>
              </a:rPr>
              <a:t>(a business that does not rely on long-term care insurance)</a:t>
            </a:r>
            <a:endParaRPr lang="ja-JP" altLang="en-US" sz="2400" kern="0" dirty="0">
              <a:solidFill>
                <a:schemeClr val="tx1"/>
              </a:solidFill>
              <a:effectLst/>
              <a:latin typeface="Arial"/>
              <a:ea typeface="メイリオ" panose="020B0604030504040204" pitchFamily="50" charset="-128"/>
            </a:endParaRPr>
          </a:p>
        </p:txBody>
      </p:sp>
    </p:spTree>
    <p:extLst>
      <p:ext uri="{BB962C8B-B14F-4D97-AF65-F5344CB8AC3E}">
        <p14:creationId xmlns:p14="http://schemas.microsoft.com/office/powerpoint/2010/main" val="1564591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764704"/>
            <a:ext cx="9905999" cy="6093297"/>
          </a:xfrm>
          <a:prstGeom prst="rect">
            <a:avLst/>
          </a:prstGeom>
          <a:gradFill flip="none" rotWithShape="1">
            <a:gsLst>
              <a:gs pos="0">
                <a:schemeClr val="bg1"/>
              </a:gs>
              <a:gs pos="100000">
                <a:srgbClr val="62AE33"/>
              </a:gs>
              <a:gs pos="100000">
                <a:schemeClr val="bg1"/>
              </a:gs>
              <a:gs pos="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648744" y="3393289"/>
            <a:ext cx="5184576" cy="1077218"/>
          </a:xfrm>
          <a:prstGeom prst="rect">
            <a:avLst/>
          </a:prstGeom>
          <a:noFill/>
        </p:spPr>
        <p:txBody>
          <a:bodyPr wrap="square" rtlCol="0">
            <a:spAutoFit/>
          </a:bodyPr>
          <a:lstStyle/>
          <a:p>
            <a:pPr algn="ctr"/>
            <a:r>
              <a:rPr lang="en-US" altLang="ja-JP" sz="3200" b="1" dirty="0">
                <a:solidFill>
                  <a:srgbClr val="264C27"/>
                </a:solidFill>
                <a:latin typeface="Arial" panose="020B0604020202020204" pitchFamily="34" charset="0"/>
                <a:ea typeface="メイリオ" panose="020B0604030504040204" pitchFamily="50" charset="-128"/>
                <a:cs typeface="Arial" panose="020B0604020202020204" pitchFamily="34" charset="0"/>
              </a:rPr>
              <a:t>Our Company Features and Advantages</a:t>
            </a:r>
            <a:endParaRPr kumimoji="1" lang="ja-JP" altLang="en-US" sz="3200" b="1" dirty="0">
              <a:solidFill>
                <a:srgbClr val="264C27"/>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421991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70000" y="80696"/>
            <a:ext cx="8280000" cy="612000"/>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latin typeface="Arial"/>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2400" kern="0" dirty="0">
                <a:solidFill>
                  <a:srgbClr val="000000"/>
                </a:solidFill>
                <a:effectLst/>
                <a:latin typeface="Arial"/>
                <a:ea typeface="メイリオ" panose="020B0604030504040204" pitchFamily="50" charset="-128"/>
              </a:rPr>
              <a:t>Our Advantage: </a:t>
            </a:r>
            <a:r>
              <a:rPr lang="en-US" altLang="ja-JP" sz="2000" dirty="0">
                <a:solidFill>
                  <a:schemeClr val="tx1"/>
                </a:solidFill>
                <a:effectLst/>
                <a:latin typeface="Arial" panose="020B0604020202020204" pitchFamily="34" charset="0"/>
                <a:ea typeface="游明朝" panose="02020400000000000000" pitchFamily="18" charset="-128"/>
              </a:rPr>
              <a:t>FC Network stores opened</a:t>
            </a:r>
            <a:endParaRPr lang="en-US" altLang="ja-JP" sz="2400" kern="0" dirty="0">
              <a:solidFill>
                <a:schemeClr val="tx1"/>
              </a:solidFill>
            </a:endParaRPr>
          </a:p>
        </p:txBody>
      </p:sp>
      <p:sp>
        <p:nvSpPr>
          <p:cNvPr id="3" name="正方形/長方形 2"/>
          <p:cNvSpPr/>
          <p:nvPr/>
        </p:nvSpPr>
        <p:spPr bwMode="auto">
          <a:xfrm>
            <a:off x="360000" y="864000"/>
            <a:ext cx="9180000" cy="1080000"/>
          </a:xfrm>
          <a:prstGeom prst="rect">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287482" lvl="1" indent="-285750" algn="l">
              <a:lnSpc>
                <a:spcPct val="130000"/>
              </a:lnSpc>
              <a:spcBef>
                <a:spcPts val="0"/>
              </a:spcBef>
              <a:buClr>
                <a:schemeClr val="bg1"/>
              </a:buClr>
              <a:buSzPct val="100000"/>
              <a:buFont typeface="Wingdings" panose="05000000000000000000" pitchFamily="2" charset="2"/>
              <a:buChar char="Ø"/>
            </a:pPr>
            <a:r>
              <a:rPr lang="en-US" altLang="ja-JP" sz="1400" b="1" u="sng" dirty="0">
                <a:solidFill>
                  <a:schemeClr val="bg1"/>
                </a:solidFill>
                <a:effectLst/>
                <a:latin typeface="Arial" panose="020B0604020202020204" pitchFamily="34" charset="0"/>
                <a:ea typeface="游明朝" panose="02020400000000000000" pitchFamily="18" charset="-128"/>
              </a:rPr>
              <a:t>Low-cost opening</a:t>
            </a:r>
            <a:r>
              <a:rPr lang="en-US" altLang="ja-JP" sz="1400" b="1" dirty="0">
                <a:solidFill>
                  <a:schemeClr val="bg1"/>
                </a:solidFill>
                <a:effectLst/>
                <a:latin typeface="Arial" panose="020B0604020202020204" pitchFamily="34" charset="0"/>
                <a:ea typeface="游明朝" panose="02020400000000000000" pitchFamily="18" charset="-128"/>
              </a:rPr>
              <a:t> </a:t>
            </a:r>
            <a:r>
              <a:rPr lang="en-US" altLang="ja-JP" sz="1400" dirty="0">
                <a:solidFill>
                  <a:schemeClr val="bg1"/>
                </a:solidFill>
                <a:effectLst/>
                <a:latin typeface="Arial" panose="020B0604020202020204" pitchFamily="34" charset="0"/>
                <a:ea typeface="游明朝" panose="02020400000000000000" pitchFamily="18" charset="-128"/>
              </a:rPr>
              <a:t>(non-visit-type stores with no restriction to location / no large kitchen equipment required) </a:t>
            </a:r>
          </a:p>
          <a:p>
            <a:pPr marL="287482" lvl="1" indent="-285750" algn="l">
              <a:lnSpc>
                <a:spcPct val="130000"/>
              </a:lnSpc>
              <a:spcBef>
                <a:spcPts val="0"/>
              </a:spcBef>
              <a:buClr>
                <a:schemeClr val="bg1"/>
              </a:buClr>
              <a:buSzPct val="100000"/>
              <a:buFont typeface="Wingdings" panose="05000000000000000000" pitchFamily="2" charset="2"/>
              <a:buChar char="Ø"/>
            </a:pPr>
            <a:r>
              <a:rPr lang="en-US" altLang="ja-JP" sz="1400" b="1" u="sng" dirty="0">
                <a:solidFill>
                  <a:schemeClr val="bg1"/>
                </a:solidFill>
                <a:effectLst/>
                <a:latin typeface="Arial" panose="020B0604020202020204" pitchFamily="34" charset="0"/>
                <a:ea typeface="游明朝" panose="02020400000000000000" pitchFamily="18" charset="-128"/>
              </a:rPr>
              <a:t>The simple process</a:t>
            </a:r>
            <a:r>
              <a:rPr lang="en-US" altLang="ja-JP" sz="1400" b="1" dirty="0">
                <a:solidFill>
                  <a:schemeClr val="bg1"/>
                </a:solidFill>
                <a:effectLst/>
                <a:latin typeface="Arial" panose="020B0604020202020204" pitchFamily="34" charset="0"/>
                <a:ea typeface="游明朝" panose="02020400000000000000" pitchFamily="18" charset="-128"/>
              </a:rPr>
              <a:t> of preparing cooked ingredients and delivering </a:t>
            </a:r>
            <a:r>
              <a:rPr lang="en-US" altLang="ja-JP" sz="1400" dirty="0">
                <a:solidFill>
                  <a:schemeClr val="bg1"/>
                </a:solidFill>
                <a:effectLst/>
                <a:latin typeface="Arial" panose="020B0604020202020204" pitchFamily="34" charset="0"/>
                <a:ea typeface="游明朝" panose="02020400000000000000" pitchFamily="18" charset="-128"/>
              </a:rPr>
              <a:t>(the business can be started alone)</a:t>
            </a:r>
          </a:p>
          <a:p>
            <a:pPr marL="287482" lvl="1" indent="-285750" algn="l">
              <a:lnSpc>
                <a:spcPct val="130000"/>
              </a:lnSpc>
              <a:spcBef>
                <a:spcPts val="0"/>
              </a:spcBef>
              <a:buClr>
                <a:schemeClr val="bg1"/>
              </a:buClr>
              <a:buSzPct val="100000"/>
              <a:buFont typeface="Wingdings" panose="05000000000000000000" pitchFamily="2" charset="2"/>
              <a:buChar char="Ø"/>
            </a:pPr>
            <a:r>
              <a:rPr lang="en-US" altLang="ja-JP" sz="1400" b="1" u="sng" dirty="0">
                <a:solidFill>
                  <a:schemeClr val="bg1"/>
                </a:solidFill>
                <a:effectLst/>
                <a:latin typeface="Arial" panose="020B0604020202020204" pitchFamily="34" charset="0"/>
                <a:ea typeface="游明朝" panose="02020400000000000000" pitchFamily="18" charset="-128"/>
              </a:rPr>
              <a:t>Stable supply of high-quality cooked ingredients</a:t>
            </a:r>
            <a:r>
              <a:rPr lang="en-US" altLang="ja-JP" sz="1400" b="1" dirty="0">
                <a:solidFill>
                  <a:schemeClr val="bg1"/>
                </a:solidFill>
                <a:effectLst/>
                <a:latin typeface="Arial" panose="020B0604020202020204" pitchFamily="34" charset="0"/>
                <a:ea typeface="游明朝" panose="02020400000000000000" pitchFamily="18" charset="-128"/>
              </a:rPr>
              <a:t> from FC headquarters </a:t>
            </a:r>
            <a:r>
              <a:rPr lang="en-US" altLang="ja-JP" sz="1400" dirty="0">
                <a:solidFill>
                  <a:schemeClr val="bg1"/>
                </a:solidFill>
                <a:effectLst/>
                <a:latin typeface="Arial" panose="020B0604020202020204" pitchFamily="34" charset="0"/>
                <a:ea typeface="游明朝" panose="02020400000000000000" pitchFamily="18" charset="-128"/>
              </a:rPr>
              <a:t>(no cooking experience required)</a:t>
            </a:r>
            <a:endParaRPr lang="ja-JP" altLang="en-US" sz="1400" dirty="0">
              <a:solidFill>
                <a:schemeClr val="bg1"/>
              </a:solidFill>
              <a:latin typeface="メイリオ" panose="020B0604030504040204" pitchFamily="50" charset="-128"/>
              <a:ea typeface="メイリオ" panose="020B0604030504040204" pitchFamily="50" charset="-128"/>
            </a:endParaRPr>
          </a:p>
        </p:txBody>
      </p:sp>
      <p:graphicFrame>
        <p:nvGraphicFramePr>
          <p:cNvPr id="6" name="グラフ 21"/>
          <p:cNvGraphicFramePr>
            <a:graphicFrameLocks/>
          </p:cNvGraphicFramePr>
          <p:nvPr>
            <p:extLst>
              <p:ext uri="{D42A27DB-BD31-4B8C-83A1-F6EECF244321}">
                <p14:modId xmlns:p14="http://schemas.microsoft.com/office/powerpoint/2010/main" val="2802417192"/>
              </p:ext>
            </p:extLst>
          </p:nvPr>
        </p:nvGraphicFramePr>
        <p:xfrm>
          <a:off x="270000" y="2169700"/>
          <a:ext cx="9270000" cy="4542408"/>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1"/>
          <p:cNvSpPr txBox="1"/>
          <p:nvPr/>
        </p:nvSpPr>
        <p:spPr>
          <a:xfrm>
            <a:off x="632520" y="4969590"/>
            <a:ext cx="1656184" cy="691658"/>
          </a:xfrm>
          <a:prstGeom prst="rect">
            <a:avLst/>
          </a:prstGeom>
          <a:solidFill>
            <a:srgbClr val="CCE268"/>
          </a:solidFill>
          <a:ln w="12700">
            <a:noFill/>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b="1" dirty="0">
                <a:solidFill>
                  <a:srgbClr val="0052A0"/>
                </a:solidFill>
                <a:latin typeface="Arial" panose="020B0604020202020204" pitchFamily="34" charset="0"/>
                <a:ea typeface="メイリオ" panose="020B0604030504040204" pitchFamily="50" charset="-128"/>
                <a:cs typeface="Arial" panose="020B0604020202020204" pitchFamily="34" charset="0"/>
              </a:rPr>
              <a:t>November 2007</a:t>
            </a:r>
          </a:p>
          <a:p>
            <a:pPr algn="just"/>
            <a:r>
              <a:rPr lang="en-US" altLang="ja-JP" sz="900" kern="100" dirty="0">
                <a:effectLst/>
                <a:latin typeface="Arial" panose="020B0604020202020204" pitchFamily="34" charset="0"/>
                <a:ea typeface="游明朝" panose="02020400000000000000" pitchFamily="18" charset="-128"/>
                <a:cs typeface="Arial" panose="020B0604020202020204" pitchFamily="34" charset="0"/>
              </a:rPr>
              <a:t>Launched our first directly managed store in Setagaya-</a:t>
            </a:r>
            <a:r>
              <a:rPr lang="en-US" altLang="ja-JP" sz="900" kern="100" dirty="0" err="1">
                <a:effectLst/>
                <a:latin typeface="Arial" panose="020B0604020202020204" pitchFamily="34" charset="0"/>
                <a:ea typeface="游明朝" panose="02020400000000000000" pitchFamily="18" charset="-128"/>
                <a:cs typeface="Arial" panose="020B0604020202020204" pitchFamily="34" charset="0"/>
              </a:rPr>
              <a:t>ku</a:t>
            </a:r>
            <a:r>
              <a:rPr lang="en-US" altLang="ja-JP" sz="900" kern="100" dirty="0">
                <a:effectLst/>
                <a:latin typeface="Arial" panose="020B0604020202020204" pitchFamily="34" charset="0"/>
                <a:ea typeface="游明朝" panose="02020400000000000000" pitchFamily="18" charset="-128"/>
                <a:cs typeface="Arial" panose="020B0604020202020204" pitchFamily="34" charset="0"/>
              </a:rPr>
              <a:t>, Tokyo</a:t>
            </a:r>
            <a:endParaRPr lang="ja-JP" altLang="ja-JP" sz="900" kern="100" dirty="0">
              <a:effectLst/>
              <a:latin typeface="Arial" panose="020B0604020202020204" pitchFamily="34" charset="0"/>
              <a:ea typeface="游明朝" panose="02020400000000000000" pitchFamily="18" charset="-128"/>
              <a:cs typeface="Arial" panose="020B0604020202020204" pitchFamily="34" charset="0"/>
            </a:endParaRPr>
          </a:p>
          <a:p>
            <a:pPr algn="ctr">
              <a:defRPr/>
            </a:pPr>
            <a:endParaRPr lang="ja-JP" altLang="en-US" dirty="0">
              <a:latin typeface="Arial" panose="020B0604020202020204" pitchFamily="34" charset="0"/>
              <a:ea typeface="メイリオ" panose="020B0604030504040204" pitchFamily="50" charset="-128"/>
              <a:cs typeface="Arial" panose="020B0604020202020204" pitchFamily="34" charset="0"/>
            </a:endParaRPr>
          </a:p>
        </p:txBody>
      </p:sp>
      <p:sp>
        <p:nvSpPr>
          <p:cNvPr id="12" name="テキスト ボックス 1"/>
          <p:cNvSpPr txBox="1"/>
          <p:nvPr/>
        </p:nvSpPr>
        <p:spPr>
          <a:xfrm>
            <a:off x="4160912" y="3285804"/>
            <a:ext cx="1800225" cy="503235"/>
          </a:xfrm>
          <a:prstGeom prst="rect">
            <a:avLst/>
          </a:prstGeom>
          <a:solidFill>
            <a:srgbClr val="CCE268"/>
          </a:solidFill>
          <a:ln w="12700">
            <a:noFill/>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zh-TW" b="1" dirty="0">
                <a:solidFill>
                  <a:srgbClr val="0052A0"/>
                </a:solidFill>
                <a:latin typeface="Arial" panose="020B0604020202020204" pitchFamily="34" charset="0"/>
                <a:ea typeface="メイリオ" panose="020B0604030504040204" pitchFamily="50" charset="-128"/>
                <a:cs typeface="Arial" panose="020B0604020202020204" pitchFamily="34" charset="0"/>
              </a:rPr>
              <a:t>February 201</a:t>
            </a:r>
            <a:r>
              <a:rPr lang="en-US" altLang="ja-JP" b="1" dirty="0">
                <a:solidFill>
                  <a:srgbClr val="0052A0"/>
                </a:solidFill>
                <a:latin typeface="Arial" panose="020B0604020202020204" pitchFamily="34" charset="0"/>
                <a:ea typeface="メイリオ" panose="020B0604030504040204" pitchFamily="50" charset="-128"/>
                <a:cs typeface="Arial" panose="020B0604020202020204" pitchFamily="34" charset="0"/>
              </a:rPr>
              <a:t>4</a:t>
            </a:r>
            <a:endParaRPr lang="zh-TW" altLang="en-US" b="1" dirty="0">
              <a:solidFill>
                <a:srgbClr val="0052A0"/>
              </a:solidFill>
              <a:latin typeface="Arial" panose="020B0604020202020204" pitchFamily="34" charset="0"/>
              <a:ea typeface="メイリオ" panose="020B0604030504040204" pitchFamily="50" charset="-128"/>
              <a:cs typeface="Arial" panose="020B0604020202020204" pitchFamily="34" charset="0"/>
            </a:endParaRPr>
          </a:p>
          <a:p>
            <a:pPr algn="just"/>
            <a:r>
              <a:rPr lang="en-US" altLang="ja-JP" sz="900" kern="100" dirty="0">
                <a:effectLst/>
                <a:latin typeface="Arial" panose="020B0604020202020204" pitchFamily="34" charset="0"/>
                <a:ea typeface="游明朝" panose="02020400000000000000" pitchFamily="18" charset="-128"/>
                <a:cs typeface="Times New Roman" panose="02020603050405020304" pitchFamily="18" charset="0"/>
              </a:rPr>
              <a:t>Launch of our franchise chain “</a:t>
            </a:r>
            <a:r>
              <a:rPr lang="en-US" altLang="ja-JP" sz="900" kern="100" dirty="0" err="1">
                <a:effectLst/>
                <a:latin typeface="Arial" panose="020B0604020202020204" pitchFamily="34" charset="0"/>
                <a:ea typeface="游明朝" panose="02020400000000000000" pitchFamily="18" charset="-128"/>
                <a:cs typeface="Times New Roman" panose="02020603050405020304" pitchFamily="18" charset="0"/>
              </a:rPr>
              <a:t>Haishoku</a:t>
            </a:r>
            <a:r>
              <a:rPr lang="en-US" altLang="ja-JP" sz="900" kern="100" dirty="0">
                <a:effectLst/>
                <a:latin typeface="Arial" panose="020B0604020202020204" pitchFamily="34" charset="0"/>
                <a:ea typeface="游明朝" panose="02020400000000000000" pitchFamily="18" charset="-128"/>
                <a:cs typeface="Times New Roman" panose="02020603050405020304" pitchFamily="18" charset="0"/>
              </a:rPr>
              <a:t> no </a:t>
            </a:r>
            <a:r>
              <a:rPr lang="en-US" altLang="ja-JP" sz="900" kern="100" dirty="0" err="1">
                <a:effectLst/>
                <a:latin typeface="Arial" panose="020B0604020202020204" pitchFamily="34" charset="0"/>
                <a:ea typeface="游明朝" panose="02020400000000000000" pitchFamily="18" charset="-128"/>
                <a:cs typeface="Times New Roman" panose="02020603050405020304" pitchFamily="18" charset="0"/>
              </a:rPr>
              <a:t>Fureai</a:t>
            </a:r>
            <a:r>
              <a:rPr lang="en-US" altLang="ja-JP" sz="900" kern="100" dirty="0">
                <a:effectLst/>
                <a:latin typeface="Arial" panose="020B0604020202020204" pitchFamily="34" charset="0"/>
                <a:ea typeface="游明朝" panose="02020400000000000000" pitchFamily="18" charset="-128"/>
                <a:cs typeface="Times New Roman" panose="02020603050405020304" pitchFamily="18" charset="0"/>
              </a:rPr>
              <a:t>”</a:t>
            </a:r>
            <a:endParaRPr lang="ja-JP" alt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テキスト ボックス 1"/>
          <p:cNvSpPr txBox="1"/>
          <p:nvPr/>
        </p:nvSpPr>
        <p:spPr>
          <a:xfrm>
            <a:off x="3512840" y="3892414"/>
            <a:ext cx="1728192" cy="435981"/>
          </a:xfrm>
          <a:prstGeom prst="rect">
            <a:avLst/>
          </a:prstGeom>
          <a:solidFill>
            <a:srgbClr val="CCE268"/>
          </a:solidFill>
          <a:ln w="12700">
            <a:noFill/>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zh-TW" b="1" dirty="0">
                <a:solidFill>
                  <a:srgbClr val="0052A0"/>
                </a:solidFill>
                <a:latin typeface="Arial" panose="020B0604020202020204" pitchFamily="34" charset="0"/>
                <a:ea typeface="メイリオ" panose="020B0604030504040204" pitchFamily="50" charset="-128"/>
                <a:cs typeface="Arial" panose="020B0604020202020204" pitchFamily="34" charset="0"/>
              </a:rPr>
              <a:t>February 2013</a:t>
            </a:r>
            <a:endParaRPr lang="zh-TW" altLang="en-US" b="1" dirty="0">
              <a:solidFill>
                <a:srgbClr val="0052A0"/>
              </a:solidFill>
              <a:latin typeface="Arial" panose="020B0604020202020204" pitchFamily="34" charset="0"/>
              <a:ea typeface="メイリオ" panose="020B0604030504040204" pitchFamily="50" charset="-128"/>
              <a:cs typeface="Arial" panose="020B0604020202020204" pitchFamily="34" charset="0"/>
            </a:endParaRPr>
          </a:p>
          <a:p>
            <a:pPr algn="just"/>
            <a:r>
              <a:rPr lang="en-US" altLang="ja-JP" sz="900" kern="100" dirty="0">
                <a:effectLst/>
                <a:latin typeface="Arial" panose="020B0604020202020204" pitchFamily="34" charset="0"/>
                <a:ea typeface="游明朝" panose="02020400000000000000" pitchFamily="18" charset="-128"/>
                <a:cs typeface="Times New Roman" panose="02020603050405020304" pitchFamily="18" charset="0"/>
              </a:rPr>
              <a:t>Acquired Kanto region factory</a:t>
            </a:r>
            <a:endParaRPr lang="ja-JP" alt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4" name="テキスト ボックス 1"/>
          <p:cNvSpPr txBox="1"/>
          <p:nvPr/>
        </p:nvSpPr>
        <p:spPr>
          <a:xfrm>
            <a:off x="848544" y="4368896"/>
            <a:ext cx="2016224" cy="576262"/>
          </a:xfrm>
          <a:prstGeom prst="rect">
            <a:avLst/>
          </a:prstGeom>
          <a:solidFill>
            <a:srgbClr val="CCE268"/>
          </a:solidFill>
          <a:ln w="12700">
            <a:noFill/>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ja-JP" b="1" dirty="0">
                <a:solidFill>
                  <a:srgbClr val="0052A0"/>
                </a:solidFill>
                <a:latin typeface="Arial" panose="020B0604020202020204" pitchFamily="34" charset="0"/>
                <a:ea typeface="メイリオ" panose="020B0604030504040204" pitchFamily="50" charset="-128"/>
                <a:cs typeface="Arial" panose="020B0604020202020204" pitchFamily="34" charset="0"/>
              </a:rPr>
              <a:t>April 2009</a:t>
            </a:r>
            <a:endParaRPr lang="ja-JP" altLang="en-US" b="1" dirty="0">
              <a:solidFill>
                <a:srgbClr val="0052A0"/>
              </a:solidFill>
              <a:latin typeface="Arial" panose="020B0604020202020204" pitchFamily="34" charset="0"/>
              <a:ea typeface="メイリオ" panose="020B0604030504040204" pitchFamily="50" charset="-128"/>
              <a:cs typeface="Arial" panose="020B0604020202020204" pitchFamily="34" charset="0"/>
            </a:endParaRPr>
          </a:p>
          <a:p>
            <a:pPr algn="just"/>
            <a:r>
              <a:rPr lang="en-US" altLang="ja-JP" sz="900" kern="100" dirty="0">
                <a:effectLst/>
                <a:latin typeface="Arial" panose="020B0604020202020204" pitchFamily="34" charset="0"/>
                <a:ea typeface="游明朝" panose="02020400000000000000" pitchFamily="18" charset="-128"/>
                <a:cs typeface="Times New Roman" panose="02020603050405020304" pitchFamily="18" charset="0"/>
              </a:rPr>
              <a:t>Launched our first franchise chain “</a:t>
            </a:r>
            <a:r>
              <a:rPr lang="en-US" altLang="ja-JP" sz="900" kern="100" dirty="0" err="1">
                <a:effectLst/>
                <a:latin typeface="Arial" panose="020B0604020202020204" pitchFamily="34" charset="0"/>
                <a:ea typeface="游明朝" panose="02020400000000000000" pitchFamily="18" charset="-128"/>
                <a:cs typeface="Times New Roman" panose="02020603050405020304" pitchFamily="18" charset="0"/>
              </a:rPr>
              <a:t>Magokoro</a:t>
            </a:r>
            <a:r>
              <a:rPr lang="en-US" altLang="ja-JP" sz="900" kern="100" dirty="0">
                <a:effectLst/>
                <a:latin typeface="Arial" panose="020B0604020202020204" pitchFamily="34" charset="0"/>
                <a:ea typeface="游明朝" panose="02020400000000000000" pitchFamily="18" charset="-128"/>
                <a:cs typeface="Times New Roman" panose="02020603050405020304" pitchFamily="18" charset="0"/>
              </a:rPr>
              <a:t> Bento” in Ota-</a:t>
            </a:r>
            <a:r>
              <a:rPr lang="en-US" altLang="ja-JP" sz="900" kern="100" dirty="0" err="1">
                <a:effectLst/>
                <a:latin typeface="Arial" panose="020B0604020202020204" pitchFamily="34" charset="0"/>
                <a:ea typeface="游明朝" panose="02020400000000000000" pitchFamily="18" charset="-128"/>
                <a:cs typeface="Times New Roman" panose="02020603050405020304" pitchFamily="18" charset="0"/>
              </a:rPr>
              <a:t>ku</a:t>
            </a:r>
            <a:r>
              <a:rPr lang="en-US" altLang="ja-JP" sz="900" kern="100" dirty="0">
                <a:effectLst/>
                <a:latin typeface="Arial" panose="020B0604020202020204" pitchFamily="34" charset="0"/>
                <a:ea typeface="游明朝" panose="02020400000000000000" pitchFamily="18" charset="-128"/>
                <a:cs typeface="Times New Roman" panose="02020603050405020304" pitchFamily="18" charset="0"/>
              </a:rPr>
              <a:t>, Tokyo</a:t>
            </a:r>
            <a:endParaRPr lang="ja-JP" alt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6" name="正方形/長方形 15"/>
          <p:cNvSpPr/>
          <p:nvPr/>
        </p:nvSpPr>
        <p:spPr bwMode="auto">
          <a:xfrm>
            <a:off x="7750470" y="4305304"/>
            <a:ext cx="1816875" cy="430887"/>
          </a:xfrm>
          <a:prstGeom prst="rect">
            <a:avLst/>
          </a:prstGeom>
          <a:solidFill>
            <a:srgbClr val="0066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en-US" altLang="ja-JP" sz="1100" dirty="0">
                <a:solidFill>
                  <a:schemeClr val="bg1"/>
                </a:solidFill>
                <a:latin typeface="Arial" panose="020B0604020202020204" pitchFamily="34" charset="0"/>
                <a:cs typeface="Arial" panose="020B0604020202020204" pitchFamily="34" charset="0"/>
              </a:rPr>
              <a:t>Food Distribution Service</a:t>
            </a:r>
            <a:endParaRPr lang="ja-JP" altLang="ja-JP" sz="1100" dirty="0">
              <a:solidFill>
                <a:schemeClr val="bg1"/>
              </a:solidFill>
              <a:latin typeface="Arial" panose="020B0604020202020204" pitchFamily="34" charset="0"/>
              <a:cs typeface="Arial" panose="020B0604020202020204" pitchFamily="34" charset="0"/>
            </a:endParaRPr>
          </a:p>
          <a:p>
            <a:r>
              <a:rPr lang="en-US" altLang="ja-JP" sz="1100" dirty="0">
                <a:solidFill>
                  <a:schemeClr val="bg1"/>
                </a:solidFill>
                <a:latin typeface="Arial" panose="020B0604020202020204" pitchFamily="34" charset="0"/>
                <a:cs typeface="Arial" panose="020B0604020202020204" pitchFamily="34" charset="0"/>
              </a:rPr>
              <a:t>No. 1 Number of Stores *</a:t>
            </a:r>
            <a:endParaRPr lang="ja-JP" altLang="ja-JP" sz="1100" dirty="0">
              <a:solidFill>
                <a:schemeClr val="bg1"/>
              </a:solidFill>
              <a:latin typeface="Arial" panose="020B0604020202020204" pitchFamily="34" charset="0"/>
              <a:cs typeface="Arial" panose="020B0604020202020204" pitchFamily="34" charset="0"/>
            </a:endParaRPr>
          </a:p>
        </p:txBody>
      </p:sp>
      <p:sp>
        <p:nvSpPr>
          <p:cNvPr id="4" name="二等辺三角形 3"/>
          <p:cNvSpPr/>
          <p:nvPr/>
        </p:nvSpPr>
        <p:spPr bwMode="auto">
          <a:xfrm rot="10800000">
            <a:off x="1928664" y="2085220"/>
            <a:ext cx="6594894" cy="762606"/>
          </a:xfrm>
          <a:prstGeom prst="triangle">
            <a:avLst/>
          </a:prstGeom>
          <a:gradFill flip="none" rotWithShape="1">
            <a:gsLst>
              <a:gs pos="0">
                <a:srgbClr val="006600">
                  <a:tint val="66000"/>
                  <a:satMod val="160000"/>
                </a:srgbClr>
              </a:gs>
              <a:gs pos="50000">
                <a:srgbClr val="006600">
                  <a:tint val="44500"/>
                  <a:satMod val="160000"/>
                </a:srgbClr>
              </a:gs>
              <a:gs pos="100000">
                <a:srgbClr val="006600">
                  <a:tint val="23500"/>
                  <a:satMod val="160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
                <a:srgbClr val="FFFFFF"/>
              </a:buClr>
              <a:buSzTx/>
              <a:tabLst/>
            </a:pPr>
            <a:endParaRPr kumimoji="1" lang="ja-JP" altLang="en-US" sz="1400" b="0" i="0" u="none" strike="noStrike" cap="none" normalizeH="0" baseline="0" dirty="0">
              <a:ln>
                <a:noFill/>
              </a:ln>
              <a:solidFill>
                <a:srgbClr val="FFFFFF"/>
              </a:solidFill>
              <a:effectLst/>
              <a:latin typeface="Arial" charset="0"/>
              <a:ea typeface="ＭＳ Ｐゴシック" pitchFamily="50" charset="-128"/>
            </a:endParaRPr>
          </a:p>
        </p:txBody>
      </p:sp>
      <p:sp>
        <p:nvSpPr>
          <p:cNvPr id="7" name="テキスト ボックス 6"/>
          <p:cNvSpPr txBox="1"/>
          <p:nvPr/>
        </p:nvSpPr>
        <p:spPr bwMode="auto">
          <a:xfrm>
            <a:off x="2798501" y="2052936"/>
            <a:ext cx="4381008" cy="565146"/>
          </a:xfrm>
          <a:prstGeom prst="rect">
            <a:avLst/>
          </a:prstGeom>
          <a:solidFill>
            <a:srgbClr val="006600"/>
          </a:solidFill>
          <a:ln w="9525">
            <a:noFill/>
            <a:miter lim="800000"/>
            <a:headEnd/>
            <a:tailEnd/>
          </a:ln>
        </p:spPr>
        <p:txBody>
          <a:bodyPr wrap="none" lIns="0" tIns="72000" rIns="0" bIns="0" rtlCol="0" anchor="ctr">
            <a:spAutoFit/>
          </a:bodyPr>
          <a:lstStyle/>
          <a:p>
            <a:r>
              <a:rPr lang="en-US" altLang="ja-JP" sz="1600" b="1" kern="100" dirty="0">
                <a:solidFill>
                  <a:schemeClr val="bg1"/>
                </a:solidFill>
                <a:effectLst/>
                <a:latin typeface="Arial" panose="020B0604020202020204" pitchFamily="34" charset="0"/>
                <a:ea typeface="游明朝" panose="02020400000000000000" pitchFamily="18" charset="-128"/>
                <a:cs typeface="Times New Roman" panose="02020603050405020304" pitchFamily="18" charset="0"/>
              </a:rPr>
              <a:t>This helped the number of stores to increase</a:t>
            </a:r>
          </a:p>
          <a:p>
            <a:r>
              <a:rPr lang="en-US" altLang="ja-JP" sz="1600" b="1" kern="100" dirty="0">
                <a:solidFill>
                  <a:schemeClr val="bg1"/>
                </a:solidFill>
                <a:effectLst/>
                <a:latin typeface="Arial" panose="020B0604020202020204" pitchFamily="34" charset="0"/>
                <a:ea typeface="游明朝" panose="02020400000000000000" pitchFamily="18" charset="-128"/>
                <a:cs typeface="Times New Roman" panose="02020603050405020304" pitchFamily="18" charset="0"/>
              </a:rPr>
              <a:t>significantly in a short period of time</a:t>
            </a:r>
            <a:endParaRPr lang="ja-JP" altLang="ja-JP" sz="1600" b="1"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41514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1">
            <a:extLst>
              <a:ext uri="{FF2B5EF4-FFF2-40B4-BE49-F238E27FC236}">
                <a16:creationId xmlns:a16="http://schemas.microsoft.com/office/drawing/2014/main" id="{422184CD-D6E8-43A0-B62B-41C13BF260F3}"/>
              </a:ext>
            </a:extLst>
          </p:cNvPr>
          <p:cNvGraphicFramePr>
            <a:graphicFrameLocks noChangeAspect="1"/>
          </p:cNvGraphicFramePr>
          <p:nvPr>
            <p:extLst>
              <p:ext uri="{D42A27DB-BD31-4B8C-83A1-F6EECF244321}">
                <p14:modId xmlns:p14="http://schemas.microsoft.com/office/powerpoint/2010/main" val="787543630"/>
              </p:ext>
            </p:extLst>
          </p:nvPr>
        </p:nvGraphicFramePr>
        <p:xfrm>
          <a:off x="423863" y="1774825"/>
          <a:ext cx="9083675" cy="4364038"/>
        </p:xfrm>
        <a:graphic>
          <a:graphicData uri="http://schemas.openxmlformats.org/presentationml/2006/ole">
            <mc:AlternateContent xmlns:mc="http://schemas.openxmlformats.org/markup-compatibility/2006">
              <mc:Choice xmlns:v="urn:schemas-microsoft-com:vml" Requires="v">
                <p:oleObj spid="_x0000_s3951" name="ワークシート" r:id="rId3" imgW="7010649" imgH="3368151" progId="Excel.Sheet.12">
                  <p:embed/>
                </p:oleObj>
              </mc:Choice>
              <mc:Fallback>
                <p:oleObj name="ワークシート" r:id="rId3" imgW="7010649" imgH="3368151" progId="Excel.Sheet.12">
                  <p:embed/>
                  <p:pic>
                    <p:nvPicPr>
                      <p:cNvPr id="2" name="オブジェクト 1"/>
                      <p:cNvPicPr/>
                      <p:nvPr/>
                    </p:nvPicPr>
                    <p:blipFill>
                      <a:blip r:embed="rId4"/>
                      <a:stretch>
                        <a:fillRect/>
                      </a:stretch>
                    </p:blipFill>
                    <p:spPr>
                      <a:xfrm>
                        <a:off x="423863" y="1774825"/>
                        <a:ext cx="9083675" cy="4364038"/>
                      </a:xfrm>
                      <a:prstGeom prst="rect">
                        <a:avLst/>
                      </a:prstGeom>
                    </p:spPr>
                  </p:pic>
                </p:oleObj>
              </mc:Fallback>
            </mc:AlternateContent>
          </a:graphicData>
        </a:graphic>
      </p:graphicFrame>
      <p:sp>
        <p:nvSpPr>
          <p:cNvPr id="7" name="Rectangle 2"/>
          <p:cNvSpPr txBox="1">
            <a:spLocks noChangeArrowheads="1"/>
          </p:cNvSpPr>
          <p:nvPr/>
        </p:nvSpPr>
        <p:spPr bwMode="auto">
          <a:xfrm>
            <a:off x="271463" y="144463"/>
            <a:ext cx="8283575" cy="620712"/>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2400" kern="0" dirty="0" smtClean="0">
                <a:solidFill>
                  <a:schemeClr val="tx1"/>
                </a:solidFill>
                <a:effectLst/>
                <a:latin typeface="Arial"/>
                <a:ea typeface="メイリオ" panose="020B0604030504040204" pitchFamily="50" charset="-128"/>
              </a:rPr>
              <a:t>FY2020 </a:t>
            </a:r>
            <a:r>
              <a:rPr lang="en-US" altLang="ja-JP" sz="2400" kern="0" dirty="0">
                <a:solidFill>
                  <a:schemeClr val="tx1"/>
                </a:solidFill>
                <a:effectLst/>
                <a:latin typeface="Arial"/>
                <a:ea typeface="メイリオ" panose="020B0604030504040204" pitchFamily="50" charset="-128"/>
              </a:rPr>
              <a:t>Financial Results</a:t>
            </a:r>
          </a:p>
        </p:txBody>
      </p:sp>
      <p:sp>
        <p:nvSpPr>
          <p:cNvPr id="8" name="テキスト ボックス 7"/>
          <p:cNvSpPr txBox="1"/>
          <p:nvPr/>
        </p:nvSpPr>
        <p:spPr bwMode="auto">
          <a:xfrm>
            <a:off x="7977336" y="1089808"/>
            <a:ext cx="1538393" cy="318924"/>
          </a:xfrm>
          <a:prstGeom prst="rect">
            <a:avLst/>
          </a:prstGeom>
          <a:noFill/>
          <a:ln>
            <a:noFill/>
          </a:ln>
        </p:spPr>
        <p:txBody>
          <a:bodyPr wrap="square" lIns="0" tIns="72000" rIns="0" bIns="0" rtlCol="0" anchor="ctr">
            <a:spAutoFit/>
          </a:bodyPr>
          <a:lstStyle/>
          <a:p>
            <a:pPr eaLnBrk="1" hangingPunct="1">
              <a:buClr>
                <a:srgbClr val="FFFFFF"/>
              </a:buClr>
            </a:pPr>
            <a:r>
              <a:rPr lang="en-US" altLang="ja-JP" sz="1600" dirty="0">
                <a:latin typeface="Arial" pitchFamily="34" charset="0"/>
                <a:ea typeface="メイリオ" pitchFamily="50" charset="-128"/>
                <a:cs typeface="メイリオ" pitchFamily="50" charset="-128"/>
              </a:rPr>
              <a:t>(Millions of yen)</a:t>
            </a:r>
            <a:endParaRPr lang="ja-JP" altLang="en-US" sz="1600" dirty="0">
              <a:latin typeface="Arial" pitchFamily="34" charset="0"/>
              <a:ea typeface="メイリオ" pitchFamily="50" charset="-128"/>
              <a:cs typeface="メイリオ" pitchFamily="50" charset="-128"/>
            </a:endParaRPr>
          </a:p>
        </p:txBody>
      </p:sp>
      <p:sp>
        <p:nvSpPr>
          <p:cNvPr id="5" name="角丸四角形 4"/>
          <p:cNvSpPr/>
          <p:nvPr/>
        </p:nvSpPr>
        <p:spPr bwMode="auto">
          <a:xfrm>
            <a:off x="1928664" y="1774825"/>
            <a:ext cx="3456384" cy="431304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
                <a:srgbClr val="FFFFFF"/>
              </a:buClr>
              <a:buSzTx/>
              <a:tabLst/>
            </a:pPr>
            <a:endParaRPr kumimoji="1" lang="ja-JP" altLang="en-US" sz="1400" b="0" i="0" u="none" strike="noStrike" cap="none" normalizeH="0" baseline="0" dirty="0">
              <a:ln>
                <a:noFill/>
              </a:ln>
              <a:solidFill>
                <a:srgbClr val="FFFFFF"/>
              </a:solidFill>
              <a:effectLst/>
              <a:latin typeface="Arial" charset="0"/>
              <a:ea typeface="ＭＳ Ｐゴシック" pitchFamily="50" charset="-128"/>
            </a:endParaRPr>
          </a:p>
        </p:txBody>
      </p:sp>
    </p:spTree>
    <p:extLst>
      <p:ext uri="{BB962C8B-B14F-4D97-AF65-F5344CB8AC3E}">
        <p14:creationId xmlns:p14="http://schemas.microsoft.com/office/powerpoint/2010/main" val="3154108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161998" y="4960393"/>
            <a:ext cx="9558000" cy="1582530"/>
          </a:xfrm>
          <a:prstGeom prst="rect">
            <a:avLst/>
          </a:prstGeom>
          <a:solidFill>
            <a:srgbClr val="0066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en-US" altLang="ja-JP" sz="1800" u="sng"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Only few factories have multi-variety random production lines</a:t>
            </a:r>
            <a:r>
              <a:rPr lang="en-US" altLang="ja-JP" sz="18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 which are thought to be inefficient (Usually cannot be maintained without a certain sales scale like our company)</a:t>
            </a:r>
            <a:endParaRPr lang="en-US" altLang="ja-JP" sz="2000" b="1" dirty="0">
              <a:solidFill>
                <a:srgbClr val="FFFFFF"/>
              </a:solidFill>
              <a:latin typeface="Arial" panose="020B0604020202020204" pitchFamily="34" charset="0"/>
              <a:ea typeface="メイリオ" panose="020B0604030504040204" pitchFamily="50" charset="-128"/>
              <a:cs typeface="Arial" panose="020B0604020202020204" pitchFamily="34" charset="0"/>
            </a:endParaRPr>
          </a:p>
          <a:p>
            <a:pPr marL="0" marR="0" indent="0" defTabSz="914400" rtl="0" eaLnBrk="1" fontAlgn="base" latinLnBrk="0" hangingPunct="1">
              <a:lnSpc>
                <a:spcPct val="100000"/>
              </a:lnSpc>
              <a:spcBef>
                <a:spcPct val="0"/>
              </a:spcBef>
              <a:spcAft>
                <a:spcPct val="0"/>
              </a:spcAft>
              <a:buClr>
                <a:srgbClr val="FFFFFF"/>
              </a:buClr>
              <a:buSzTx/>
              <a:tabLst/>
            </a:pPr>
            <a:r>
              <a:rPr kumimoji="1" lang="ja-JP" altLang="en-US" sz="2000" b="1" i="0" u="none" strike="noStrike" cap="none" normalizeH="0" baseline="0" dirty="0">
                <a:ln>
                  <a:noFill/>
                </a:ln>
                <a:solidFill>
                  <a:srgbClr val="FFFFFF"/>
                </a:solidFill>
                <a:effectLst/>
                <a:latin typeface="Arial" panose="020B0604020202020204" pitchFamily="34" charset="0"/>
                <a:ea typeface="メイリオ" panose="020B0604030504040204" pitchFamily="50" charset="-128"/>
                <a:cs typeface="Arial" panose="020B0604020202020204" pitchFamily="34" charset="0"/>
              </a:rPr>
              <a:t>↓</a:t>
            </a:r>
            <a:endParaRPr kumimoji="1" lang="en-US" altLang="ja-JP" sz="2000" b="1" i="0" u="none" strike="noStrike" cap="none" normalizeH="0" baseline="0" dirty="0">
              <a:ln>
                <a:noFill/>
              </a:ln>
              <a:solidFill>
                <a:srgbClr val="FFFFFF"/>
              </a:solidFill>
              <a:effectLst/>
              <a:latin typeface="Arial" panose="020B0604020202020204" pitchFamily="34" charset="0"/>
              <a:ea typeface="メイリオ" panose="020B0604030504040204" pitchFamily="50" charset="-128"/>
              <a:cs typeface="Arial" panose="020B0604020202020204" pitchFamily="34" charset="0"/>
            </a:endParaRPr>
          </a:p>
          <a:p>
            <a:r>
              <a:rPr lang="en-US" altLang="ja-JP" sz="1800" kern="100" dirty="0">
                <a:solidFill>
                  <a:schemeClr val="bg1"/>
                </a:solidFill>
                <a:effectLst/>
                <a:latin typeface="Arial" panose="020B0604020202020204" pitchFamily="34" charset="0"/>
                <a:ea typeface="游明朝" panose="02020400000000000000" pitchFamily="18" charset="-128"/>
                <a:cs typeface="Times New Roman" panose="02020603050405020304" pitchFamily="18" charset="0"/>
              </a:rPr>
              <a:t>         As a result: Managing low-cost manufacturing that generates profit</a:t>
            </a:r>
          </a:p>
          <a:p>
            <a:r>
              <a:rPr lang="en-US" altLang="ja-JP" sz="1800" kern="100" dirty="0">
                <a:solidFill>
                  <a:schemeClr val="bg1"/>
                </a:solidFill>
                <a:effectLst/>
                <a:latin typeface="Arial" panose="020B0604020202020204" pitchFamily="34" charset="0"/>
                <a:ea typeface="游明朝" panose="02020400000000000000" pitchFamily="18" charset="-128"/>
                <a:cs typeface="Times New Roman" panose="02020603050405020304" pitchFamily="18" charset="0"/>
              </a:rPr>
              <a:t>despite the large variety of products</a:t>
            </a:r>
            <a:endParaRPr lang="ja-JP" altLang="ja-JP" sz="18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正方形/長方形 3"/>
          <p:cNvSpPr/>
          <p:nvPr/>
        </p:nvSpPr>
        <p:spPr bwMode="auto">
          <a:xfrm>
            <a:off x="160370" y="3383999"/>
            <a:ext cx="4576605" cy="1522805"/>
          </a:xfrm>
          <a:prstGeom prst="rect">
            <a:avLst/>
          </a:prstGeom>
          <a:solidFill>
            <a:schemeClr val="bg1">
              <a:lumMod val="65000"/>
            </a:schemeClr>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285750" marR="0" indent="-285750" algn="l" defTabSz="914400" rtl="0" eaLnBrk="1" fontAlgn="base" latinLnBrk="0" hangingPunct="1">
              <a:lnSpc>
                <a:spcPct val="100000"/>
              </a:lnSpc>
              <a:spcBef>
                <a:spcPct val="0"/>
              </a:spcBef>
              <a:spcAft>
                <a:spcPct val="0"/>
              </a:spcAft>
              <a:buClr>
                <a:srgbClr val="FFFFFF"/>
              </a:buClr>
              <a:buSzTx/>
              <a:buFont typeface="Wingdings" panose="05000000000000000000" pitchFamily="2" charset="2"/>
              <a:buChar char="Ø"/>
              <a:tabLst/>
            </a:pPr>
            <a:r>
              <a:rPr lang="en-US" altLang="ja-JP" sz="1500" b="1" dirty="0">
                <a:solidFill>
                  <a:schemeClr val="bg1"/>
                </a:solidFill>
                <a:effectLst/>
                <a:latin typeface="Arial" panose="020B0604020202020204" pitchFamily="34" charset="0"/>
                <a:ea typeface="游明朝" panose="02020400000000000000" pitchFamily="18" charset="-128"/>
                <a:cs typeface="Arial" panose="020B0604020202020204" pitchFamily="34" charset="0"/>
              </a:rPr>
              <a:t>Manufacturing line required in a general food factory </a:t>
            </a:r>
            <a:r>
              <a:rPr lang="en-US" altLang="ja-JP" sz="15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a:t>
            </a:r>
            <a:r>
              <a:rPr lang="en-US" altLang="ja-JP" sz="15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dedicated line for a single product group)</a:t>
            </a:r>
            <a:endParaRPr kumimoji="1" lang="en-US" altLang="ja-JP" sz="1500" i="0" u="none" strike="noStrike" cap="none" normalizeH="0" baseline="0" dirty="0">
              <a:ln>
                <a:noFill/>
              </a:ln>
              <a:solidFill>
                <a:srgbClr val="FFFFFF"/>
              </a:solidFill>
              <a:effectLst/>
              <a:latin typeface="Arial" panose="020B0604020202020204" pitchFamily="34" charset="0"/>
              <a:ea typeface="メイリオ" panose="020B0604030504040204" pitchFamily="50" charset="-128"/>
              <a:cs typeface="Arial" panose="020B0604020202020204" pitchFamily="34" charset="0"/>
            </a:endParaRPr>
          </a:p>
          <a:p>
            <a:pPr algn="just">
              <a:buClr>
                <a:srgbClr val="FFFFFF"/>
              </a:buClr>
            </a:pPr>
            <a:r>
              <a:rPr lang="en-US" altLang="ja-JP" sz="12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A meat buns dedicated factory (1 million meat buns produced daily flow from a buns dedicated machine to a conveyor. Although there are meat buns and bun with bean-jam filling differences, they are "Principally the same product group").</a:t>
            </a:r>
            <a:endParaRPr lang="ja-JP" altLang="ja-JP" sz="12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endParaRPr>
          </a:p>
        </p:txBody>
      </p:sp>
      <p:sp>
        <p:nvSpPr>
          <p:cNvPr id="10" name="正方形/長方形 9"/>
          <p:cNvSpPr/>
          <p:nvPr/>
        </p:nvSpPr>
        <p:spPr bwMode="auto">
          <a:xfrm>
            <a:off x="7600694" y="842218"/>
            <a:ext cx="2080564" cy="331230"/>
          </a:xfrm>
          <a:prstGeom prst="rect">
            <a:avLst/>
          </a:prstGeom>
          <a:solidFill>
            <a:srgbClr val="CCE268"/>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noAutofit/>
          </a:bodyPr>
          <a:lstStyle/>
          <a:p>
            <a:r>
              <a:rPr lang="en-US" altLang="ja-JP" sz="1200" dirty="0">
                <a:latin typeface="Arial" panose="020B0604020202020204" pitchFamily="34" charset="0"/>
                <a:cs typeface="Arial" panose="020B0604020202020204" pitchFamily="34" charset="0"/>
              </a:rPr>
              <a:t>Our factory 3 days menu</a:t>
            </a:r>
            <a:endParaRPr lang="ja-JP" altLang="ja-JP" sz="1200" dirty="0">
              <a:latin typeface="Arial" panose="020B0604020202020204" pitchFamily="34" charset="0"/>
              <a:cs typeface="Arial" panose="020B0604020202020204" pitchFamily="34"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87241" y="1052736"/>
            <a:ext cx="13716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40949" y="1233833"/>
            <a:ext cx="1404339" cy="104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87241" y="2238269"/>
            <a:ext cx="1382928" cy="1024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41925" y="2329547"/>
            <a:ext cx="1375624" cy="102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516846" y="1243027"/>
            <a:ext cx="2223669" cy="210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bwMode="auto">
          <a:xfrm>
            <a:off x="4736975" y="3383999"/>
            <a:ext cx="4978903" cy="1522805"/>
          </a:xfrm>
          <a:prstGeom prst="rect">
            <a:avLst/>
          </a:prstGeom>
          <a:solidFill>
            <a:srgbClr val="62AE33"/>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285750" indent="-285750" algn="l">
              <a:buClr>
                <a:srgbClr val="FFFFFF"/>
              </a:buClr>
              <a:buFont typeface="Wingdings" panose="05000000000000000000" pitchFamily="2" charset="2"/>
              <a:buChar char="Ø"/>
            </a:pPr>
            <a:r>
              <a:rPr lang="en-US" altLang="ja-JP" sz="1500" b="1"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Manufacturing line required for food distribution service</a:t>
            </a:r>
            <a:r>
              <a:rPr lang="ja-JP" altLang="en-US" sz="1500" b="1" kern="100" dirty="0">
                <a:solidFill>
                  <a:schemeClr val="bg1"/>
                </a:solidFill>
                <a:effectLst/>
                <a:latin typeface="Arial" panose="020B0604020202020204" pitchFamily="34" charset="0"/>
                <a:ea typeface="メイリオ" panose="020B0604030504040204" pitchFamily="50" charset="-128"/>
                <a:cs typeface="Arial" panose="020B0604020202020204" pitchFamily="34" charset="0"/>
              </a:rPr>
              <a:t> </a:t>
            </a:r>
            <a:r>
              <a:rPr lang="en-US" altLang="ja-JP" sz="1500" kern="100" dirty="0">
                <a:solidFill>
                  <a:schemeClr val="bg1"/>
                </a:solidFill>
                <a:effectLst/>
                <a:latin typeface="Arial" panose="020B0604020202020204" pitchFamily="34" charset="0"/>
                <a:ea typeface="メイリオ" panose="020B0604030504040204" pitchFamily="50" charset="-128"/>
                <a:cs typeface="Arial" panose="020B0604020202020204" pitchFamily="34" charset="0"/>
              </a:rPr>
              <a:t>(</a:t>
            </a:r>
            <a:r>
              <a:rPr lang="en-US" altLang="ja-JP" sz="15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line that can handle random production of other varieties)</a:t>
            </a:r>
            <a:endParaRPr lang="ja-JP" altLang="ja-JP" sz="15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endParaRPr>
          </a:p>
          <a:p>
            <a:pPr algn="just"/>
            <a:r>
              <a:rPr lang="en-US" altLang="ja-JP" sz="1200" kern="100" dirty="0">
                <a:solidFill>
                  <a:schemeClr val="bg1"/>
                </a:solidFill>
                <a:effectLst/>
                <a:latin typeface="Arial" panose="020B0604020202020204" pitchFamily="34" charset="0"/>
                <a:ea typeface="游明朝" panose="02020400000000000000" pitchFamily="18" charset="-128"/>
                <a:cs typeface="Times New Roman" panose="02020603050405020304" pitchFamily="18" charset="0"/>
              </a:rPr>
              <a:t>Since meals are distributed daily, the same product group cannot be provided every day. 12 items made today, 12 items made tomorrow, 12 items made on the 3rd day, all should be different.</a:t>
            </a:r>
            <a:endParaRPr lang="ja-JP" altLang="ja-JP" sz="12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4" name="タイトル 1"/>
          <p:cNvSpPr txBox="1">
            <a:spLocks/>
          </p:cNvSpPr>
          <p:nvPr/>
        </p:nvSpPr>
        <p:spPr bwMode="auto">
          <a:xfrm>
            <a:off x="270000" y="80696"/>
            <a:ext cx="2594768" cy="612000"/>
          </a:xfrm>
          <a:prstGeom prst="rect">
            <a:avLst/>
          </a:prstGeom>
          <a:noFill/>
          <a:ln w="9525">
            <a:noFill/>
            <a:miter lim="800000"/>
            <a:headEnd/>
            <a:tailEnd/>
          </a:ln>
          <a:effectLst>
            <a:outerShdw dist="17961" dir="2700000" algn="ctr" rotWithShape="0">
              <a:srgbClr val="B2B2B2">
                <a:alpha val="50000"/>
              </a:srgbClr>
            </a:outerShdw>
          </a:effec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2400" kern="0" dirty="0">
                <a:solidFill>
                  <a:srgbClr val="000000"/>
                </a:solidFill>
                <a:effectLst/>
                <a:latin typeface="Arial"/>
                <a:ea typeface="メイリオ" panose="020B0604030504040204" pitchFamily="50" charset="-128"/>
              </a:rPr>
              <a:t>Our Advantage:</a:t>
            </a:r>
            <a:endParaRPr lang="ja-JP" altLang="en-US" sz="2000" kern="0" dirty="0">
              <a:solidFill>
                <a:schemeClr val="tx1"/>
              </a:solidFill>
              <a:effectLst/>
              <a:latin typeface="Arial"/>
              <a:ea typeface="メイリオ" panose="020B0604030504040204" pitchFamily="50" charset="-128"/>
            </a:endParaRPr>
          </a:p>
        </p:txBody>
      </p:sp>
      <p:pic>
        <p:nvPicPr>
          <p:cNvPr id="8"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2624" y="804896"/>
            <a:ext cx="1554162"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862625" y="1724419"/>
            <a:ext cx="2780285" cy="159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
          <p:cNvSpPr txBox="1"/>
          <p:nvPr/>
        </p:nvSpPr>
        <p:spPr bwMode="auto">
          <a:xfrm>
            <a:off x="3572683" y="2953276"/>
            <a:ext cx="1035901" cy="326604"/>
          </a:xfrm>
          <a:prstGeom prst="rect">
            <a:avLst/>
          </a:prstGeom>
          <a:noFill/>
          <a:ln>
            <a:noFill/>
          </a:ln>
        </p:spPr>
        <p:txBody>
          <a:bodyPr wrap="none" lIns="0" tIns="7200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solidFill>
                  <a:schemeClr val="bg1"/>
                </a:solidFill>
              </a:rPr>
              <a:t>*this is an image</a:t>
            </a:r>
            <a:endParaRPr lang="ja-JP" altLang="ja-JP" dirty="0">
              <a:solidFill>
                <a:schemeClr val="bg1"/>
              </a:solidFill>
            </a:endParaRPr>
          </a:p>
        </p:txBody>
      </p:sp>
      <p:sp>
        <p:nvSpPr>
          <p:cNvPr id="16" name="タイトル 1">
            <a:extLst>
              <a:ext uri="{FF2B5EF4-FFF2-40B4-BE49-F238E27FC236}">
                <a16:creationId xmlns:a16="http://schemas.microsoft.com/office/drawing/2014/main" id="{3F7CBBA6-439C-423D-857A-96AF078FEEB4}"/>
              </a:ext>
            </a:extLst>
          </p:cNvPr>
          <p:cNvSpPr txBox="1">
            <a:spLocks/>
          </p:cNvSpPr>
          <p:nvPr/>
        </p:nvSpPr>
        <p:spPr bwMode="auto">
          <a:xfrm>
            <a:off x="2712754" y="80696"/>
            <a:ext cx="3824422" cy="612000"/>
          </a:xfrm>
          <a:prstGeom prst="rect">
            <a:avLst/>
          </a:prstGeom>
          <a:noFill/>
          <a:ln w="9525">
            <a:noFill/>
            <a:miter lim="800000"/>
            <a:headEnd/>
            <a:tailEnd/>
          </a:ln>
          <a:effectLst>
            <a:outerShdw dist="17961" dir="2700000" algn="ctr" rotWithShape="0">
              <a:srgbClr val="B2B2B2">
                <a:alpha val="50000"/>
              </a:srgbClr>
            </a:outerShdw>
          </a:effec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1500" dirty="0">
                <a:solidFill>
                  <a:schemeClr val="tx1"/>
                </a:solidFill>
                <a:effectLst/>
                <a:latin typeface="Arial" panose="020B0604020202020204" pitchFamily="34" charset="0"/>
                <a:ea typeface="游明朝" panose="02020400000000000000" pitchFamily="18" charset="-128"/>
              </a:rPr>
              <a:t>Production System allows Multi-Variety Random Production</a:t>
            </a:r>
            <a:endParaRPr lang="ja-JP" altLang="en-US" sz="1500" kern="0" dirty="0">
              <a:solidFill>
                <a:schemeClr val="tx1"/>
              </a:solidFill>
              <a:effectLst/>
              <a:latin typeface="Arial"/>
              <a:ea typeface="メイリオ" panose="020B0604030504040204" pitchFamily="50" charset="-128"/>
            </a:endParaRPr>
          </a:p>
        </p:txBody>
      </p:sp>
    </p:spTree>
    <p:extLst>
      <p:ext uri="{BB962C8B-B14F-4D97-AF65-F5344CB8AC3E}">
        <p14:creationId xmlns:p14="http://schemas.microsoft.com/office/powerpoint/2010/main" val="566074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270000" y="80696"/>
            <a:ext cx="2594768" cy="61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2400" kern="0" dirty="0">
                <a:solidFill>
                  <a:srgbClr val="000000"/>
                </a:solidFill>
                <a:effectLst/>
                <a:latin typeface="Arial"/>
                <a:ea typeface="メイリオ" panose="020B0604030504040204" pitchFamily="50" charset="-128"/>
              </a:rPr>
              <a:t>Our Advantage:</a:t>
            </a:r>
            <a:endParaRPr lang="en-US" altLang="ja-JP" sz="2000" dirty="0">
              <a:solidFill>
                <a:schemeClr val="tx1"/>
              </a:solidFill>
              <a:effectLst/>
            </a:endParaRPr>
          </a:p>
        </p:txBody>
      </p:sp>
      <p:sp>
        <p:nvSpPr>
          <p:cNvPr id="7" name="テキスト ボックス 6"/>
          <p:cNvSpPr txBox="1"/>
          <p:nvPr/>
        </p:nvSpPr>
        <p:spPr>
          <a:xfrm>
            <a:off x="360000" y="864000"/>
            <a:ext cx="9180000" cy="961353"/>
          </a:xfrm>
          <a:prstGeom prst="rect">
            <a:avLst/>
          </a:prstGeom>
          <a:solidFill>
            <a:srgbClr val="008000"/>
          </a:solidFill>
          <a:ln>
            <a:noFill/>
          </a:ln>
        </p:spPr>
        <p:txBody>
          <a:bodyPr wrap="square" rtlCol="0">
            <a:spAutoFit/>
          </a:bodyPr>
          <a:lstStyle/>
          <a:p>
            <a:pPr marL="287482" lvl="1" indent="-285750" algn="l">
              <a:lnSpc>
                <a:spcPct val="130000"/>
              </a:lnSpc>
              <a:spcBef>
                <a:spcPts val="0"/>
              </a:spcBef>
              <a:buClr>
                <a:schemeClr val="bg1"/>
              </a:buClr>
              <a:buSzPct val="100000"/>
              <a:buFont typeface="Wingdings" panose="05000000000000000000" pitchFamily="2" charset="2"/>
              <a:buChar char="Ø"/>
            </a:pPr>
            <a:r>
              <a:rPr lang="en-US" altLang="ja-JP" sz="1500" b="1"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Tenderness, seasoning, and nutritional balance suitable for the elderly to eat</a:t>
            </a:r>
            <a:endParaRPr lang="en-US" altLang="ja-JP" sz="1500"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a:p>
            <a:pPr marL="287482" lvl="1" indent="-285750" algn="l">
              <a:lnSpc>
                <a:spcPct val="130000"/>
              </a:lnSpc>
              <a:spcBef>
                <a:spcPts val="0"/>
              </a:spcBef>
              <a:buClr>
                <a:schemeClr val="bg1"/>
              </a:buClr>
              <a:buSzPct val="100000"/>
              <a:buFont typeface="Wingdings" panose="05000000000000000000" pitchFamily="2" charset="2"/>
              <a:buChar char="Ø"/>
            </a:pPr>
            <a:r>
              <a:rPr lang="en-US" altLang="ja-JP" sz="1500" b="1" dirty="0">
                <a:solidFill>
                  <a:schemeClr val="bg1"/>
                </a:solidFill>
                <a:effectLst/>
                <a:latin typeface="Arial" panose="020B0604020202020204" pitchFamily="34" charset="0"/>
                <a:ea typeface="游明朝" panose="02020400000000000000" pitchFamily="18" charset="-128"/>
              </a:rPr>
              <a:t>Rich menu variety (more than 1,000 items) you will never get tired of for your everyday meals</a:t>
            </a:r>
            <a:endParaRPr lang="en-US" altLang="ja-JP" sz="1500"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a:p>
            <a:pPr marL="287482" lvl="1" indent="-285750" algn="l">
              <a:lnSpc>
                <a:spcPct val="130000"/>
              </a:lnSpc>
              <a:spcBef>
                <a:spcPts val="0"/>
              </a:spcBef>
              <a:buClr>
                <a:schemeClr val="bg1"/>
              </a:buClr>
              <a:buSzPct val="100000"/>
              <a:buFont typeface="Wingdings" panose="05000000000000000000" pitchFamily="2" charset="2"/>
              <a:buChar char="Ø"/>
            </a:pPr>
            <a:r>
              <a:rPr lang="en-US" altLang="ja-JP" sz="1500" b="1" dirty="0">
                <a:solidFill>
                  <a:schemeClr val="bg1"/>
                </a:solidFill>
                <a:effectLst/>
                <a:latin typeface="Arial" panose="020B0604020202020204" pitchFamily="34" charset="0"/>
                <a:ea typeface="游明朝" panose="02020400000000000000" pitchFamily="18" charset="-128"/>
              </a:rPr>
              <a:t>Delivered to franchise chain stores refrigerated (chilled) to improve texture (regular meals)</a:t>
            </a:r>
            <a:endParaRPr lang="en-US" altLang="ja-JP" sz="1500"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sp>
        <p:nvSpPr>
          <p:cNvPr id="9" name="テキスト ボックス 12"/>
          <p:cNvSpPr txBox="1">
            <a:spLocks noChangeArrowheads="1"/>
          </p:cNvSpPr>
          <p:nvPr/>
        </p:nvSpPr>
        <p:spPr bwMode="auto">
          <a:xfrm>
            <a:off x="180000" y="2132856"/>
            <a:ext cx="3060000" cy="288000"/>
          </a:xfrm>
          <a:prstGeom prst="rect">
            <a:avLst/>
          </a:prstGeom>
          <a:solidFill>
            <a:srgbClr val="008000"/>
          </a:solidFill>
          <a:ln>
            <a:noFill/>
          </a:ln>
        </p:spPr>
        <p:txBody>
          <a:bodyPr anchor="ctr"/>
          <a:lstStyle>
            <a:defPPr>
              <a:defRPr lang="ja-JP"/>
            </a:defPPr>
            <a:lvl1pPr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a:buClr>
                <a:srgbClr val="FFFFFF"/>
              </a:buClr>
              <a:buSzPct val="70000"/>
              <a:buFont typeface="Wingdings" pitchFamily="2" charset="2"/>
              <a:buNone/>
            </a:pPr>
            <a:r>
              <a:rPr lang="en-US" altLang="ja-JP" sz="1200" b="1" dirty="0">
                <a:solidFill>
                  <a:srgbClr val="FFFFFF"/>
                </a:solidFill>
                <a:latin typeface="Arial" panose="020B0604020202020204" pitchFamily="34" charset="0"/>
                <a:ea typeface="メイリオ" panose="020B0604030504040204" pitchFamily="50" charset="-128"/>
                <a:cs typeface="Arial" panose="020B0604020202020204" pitchFamily="34" charset="0"/>
              </a:rPr>
              <a:t>Regular meal</a:t>
            </a:r>
          </a:p>
        </p:txBody>
      </p:sp>
      <p:sp>
        <p:nvSpPr>
          <p:cNvPr id="10" name="テキスト ボックス 12"/>
          <p:cNvSpPr txBox="1">
            <a:spLocks noChangeArrowheads="1"/>
          </p:cNvSpPr>
          <p:nvPr/>
        </p:nvSpPr>
        <p:spPr bwMode="auto">
          <a:xfrm>
            <a:off x="3438000" y="4247992"/>
            <a:ext cx="3060000" cy="288000"/>
          </a:xfrm>
          <a:prstGeom prst="rect">
            <a:avLst/>
          </a:prstGeom>
          <a:solidFill>
            <a:srgbClr val="008000"/>
          </a:solidFill>
          <a:ln>
            <a:noFill/>
          </a:ln>
        </p:spPr>
        <p:txBody>
          <a:bodyPr anchor="ctr"/>
          <a:lstStyle>
            <a:defPPr>
              <a:defRPr lang="ja-JP"/>
            </a:defPPr>
            <a:lvl1pPr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a:buClr>
                <a:srgbClr val="FFFFFF"/>
              </a:buClr>
              <a:buSzPct val="70000"/>
              <a:buFont typeface="Wingdings" pitchFamily="2" charset="2"/>
              <a:buNone/>
            </a:pPr>
            <a:r>
              <a:rPr lang="en-US" altLang="ja-JP" sz="1200" b="1" dirty="0">
                <a:solidFill>
                  <a:srgbClr val="FFFFFF"/>
                </a:solidFill>
                <a:latin typeface="Arial" panose="020B0604020202020204" pitchFamily="34" charset="0"/>
                <a:ea typeface="メイリオ" panose="020B0604030504040204" pitchFamily="50" charset="-128"/>
                <a:cs typeface="Arial" panose="020B0604020202020204" pitchFamily="34" charset="0"/>
              </a:rPr>
              <a:t>Protein-adjusted meal</a:t>
            </a:r>
          </a:p>
        </p:txBody>
      </p:sp>
      <p:sp>
        <p:nvSpPr>
          <p:cNvPr id="11" name="テキスト ボックス 12"/>
          <p:cNvSpPr txBox="1">
            <a:spLocks noChangeArrowheads="1"/>
          </p:cNvSpPr>
          <p:nvPr/>
        </p:nvSpPr>
        <p:spPr bwMode="auto">
          <a:xfrm>
            <a:off x="180000" y="4247992"/>
            <a:ext cx="3060000" cy="288000"/>
          </a:xfrm>
          <a:prstGeom prst="rect">
            <a:avLst/>
          </a:prstGeom>
          <a:solidFill>
            <a:srgbClr val="008000"/>
          </a:solidFill>
          <a:ln>
            <a:noFill/>
          </a:ln>
        </p:spPr>
        <p:txBody>
          <a:bodyPr anchor="ctr"/>
          <a:lstStyle>
            <a:defPPr>
              <a:defRPr lang="ja-JP"/>
            </a:defPPr>
            <a:lvl1pPr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a:buClr>
                <a:srgbClr val="FFFFFF"/>
              </a:buClr>
              <a:buSzPct val="70000"/>
              <a:buFont typeface="Wingdings" pitchFamily="2" charset="2"/>
              <a:buNone/>
            </a:pPr>
            <a:r>
              <a:rPr lang="en-US" altLang="ja-JP" sz="1200" b="1" dirty="0">
                <a:solidFill>
                  <a:srgbClr val="FFFFFF"/>
                </a:solidFill>
                <a:latin typeface="Arial" panose="020B0604020202020204" pitchFamily="34" charset="0"/>
                <a:ea typeface="メイリオ" panose="020B0604030504040204" pitchFamily="50" charset="-128"/>
                <a:cs typeface="Arial" panose="020B0604020202020204" pitchFamily="34" charset="0"/>
              </a:rPr>
              <a:t>Calorie-adjusted meal</a:t>
            </a:r>
          </a:p>
        </p:txBody>
      </p:sp>
      <p:sp>
        <p:nvSpPr>
          <p:cNvPr id="13" name="Rectangle 1928"/>
          <p:cNvSpPr>
            <a:spLocks noChangeArrowheads="1"/>
          </p:cNvSpPr>
          <p:nvPr/>
        </p:nvSpPr>
        <p:spPr bwMode="auto">
          <a:xfrm>
            <a:off x="180000" y="2393658"/>
            <a:ext cx="3060000" cy="646331"/>
          </a:xfrm>
          <a:prstGeom prst="rect">
            <a:avLst/>
          </a:prstGeom>
          <a:noFill/>
          <a:ln>
            <a:noFill/>
          </a:ln>
          <a:effectLst/>
          <a:extLst>
            <a:ext uri="{909E8E84-426E-40DD-AFC4-6F175D3DCCD1}">
              <a14:hiddenFill xmlns:a14="http://schemas.microsoft.com/office/drawing/2010/main">
                <a:solidFill>
                  <a:srgbClr val="CCDAEC"/>
                </a:solidFill>
              </a14:hiddenFill>
            </a:ext>
            <a:ext uri="{91240B29-F687-4F45-9708-019B960494DF}">
              <a14:hiddenLine xmlns:a14="http://schemas.microsoft.com/office/drawing/2010/main" w="19050" algn="ctr">
                <a:solidFill>
                  <a:srgbClr val="5F8A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179388" lvl="1" indent="-177800" algn="l">
              <a:spcBef>
                <a:spcPct val="20000"/>
              </a:spcBef>
              <a:buClr>
                <a:srgbClr val="000000"/>
              </a:buClr>
              <a:buSzPct val="80000"/>
              <a:buFont typeface="Wingdings" panose="05000000000000000000" pitchFamily="2" charset="2"/>
              <a:buChar char="Ø"/>
              <a:defRPr/>
            </a:pPr>
            <a:r>
              <a:rPr lang="en-US" altLang="ja-JP" sz="1200" dirty="0">
                <a:effectLst/>
                <a:latin typeface="Arial" panose="020B0604020202020204" pitchFamily="34" charset="0"/>
                <a:ea typeface="游明朝" panose="02020400000000000000" pitchFamily="18" charset="-128"/>
              </a:rPr>
              <a:t>Mainly Japanese food bento for the general elderly. </a:t>
            </a:r>
            <a:r>
              <a:rPr lang="en-US" altLang="ja-JP" sz="1200" kern="100" dirty="0">
                <a:effectLst/>
                <a:latin typeface="Arial" panose="020B0604020202020204" pitchFamily="34" charset="0"/>
                <a:ea typeface="游明朝" panose="02020400000000000000" pitchFamily="18" charset="-128"/>
                <a:cs typeface="Times New Roman" panose="02020603050405020304" pitchFamily="18" charset="0"/>
              </a:rPr>
              <a:t>Consideration to nutritional balance and ease of eat</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4" name="Rectangle 1928"/>
          <p:cNvSpPr>
            <a:spLocks noChangeArrowheads="1"/>
          </p:cNvSpPr>
          <p:nvPr/>
        </p:nvSpPr>
        <p:spPr bwMode="auto">
          <a:xfrm>
            <a:off x="3438000" y="2393661"/>
            <a:ext cx="3060000" cy="646331"/>
          </a:xfrm>
          <a:prstGeom prst="rect">
            <a:avLst/>
          </a:prstGeom>
          <a:noFill/>
          <a:ln>
            <a:noFill/>
          </a:ln>
          <a:effectLst/>
          <a:extLst>
            <a:ext uri="{909E8E84-426E-40DD-AFC4-6F175D3DCCD1}">
              <a14:hiddenFill xmlns:a14="http://schemas.microsoft.com/office/drawing/2010/main">
                <a:solidFill>
                  <a:srgbClr val="CCDAEC"/>
                </a:solidFill>
              </a14:hiddenFill>
            </a:ext>
            <a:ext uri="{91240B29-F687-4F45-9708-019B960494DF}">
              <a14:hiddenLine xmlns:a14="http://schemas.microsoft.com/office/drawing/2010/main" w="19050" algn="ctr">
                <a:solidFill>
                  <a:srgbClr val="5F8A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173038" lvl="1" indent="-171450" algn="l">
              <a:spcBef>
                <a:spcPct val="20000"/>
              </a:spcBef>
              <a:buClr>
                <a:srgbClr val="000000"/>
              </a:buClr>
              <a:buSzPct val="80000"/>
              <a:buFont typeface="Wingdings" panose="05000000000000000000" pitchFamily="2" charset="2"/>
              <a:buChar char="Ø"/>
              <a:defRPr/>
            </a:pPr>
            <a:r>
              <a:rPr lang="en-US" altLang="ja-JP" sz="1200" dirty="0">
                <a:solidFill>
                  <a:srgbClr val="000000"/>
                </a:solidFill>
                <a:latin typeface="Arial" panose="020B0604020202020204" pitchFamily="34" charset="0"/>
                <a:ea typeface="メイリオ" panose="020B0604030504040204" pitchFamily="50" charset="-128"/>
                <a:cs typeface="Arial" panose="020B0604020202020204" pitchFamily="34" charset="0"/>
              </a:rPr>
              <a:t>A bento with fewer calories, less salt, and a smaller portion of a regular meal for elderly people with smaller appetites</a:t>
            </a:r>
          </a:p>
        </p:txBody>
      </p:sp>
      <p:sp>
        <p:nvSpPr>
          <p:cNvPr id="15" name="Rectangle 1928"/>
          <p:cNvSpPr>
            <a:spLocks noChangeArrowheads="1"/>
          </p:cNvSpPr>
          <p:nvPr/>
        </p:nvSpPr>
        <p:spPr bwMode="auto">
          <a:xfrm>
            <a:off x="179999" y="4515591"/>
            <a:ext cx="3193053" cy="830997"/>
          </a:xfrm>
          <a:prstGeom prst="rect">
            <a:avLst/>
          </a:prstGeom>
          <a:noFill/>
          <a:ln>
            <a:noFill/>
          </a:ln>
          <a:effectLst/>
          <a:extLst>
            <a:ext uri="{909E8E84-426E-40DD-AFC4-6F175D3DCCD1}">
              <a14:hiddenFill xmlns:a14="http://schemas.microsoft.com/office/drawing/2010/main">
                <a:solidFill>
                  <a:srgbClr val="CCDAEC"/>
                </a:solidFill>
              </a14:hiddenFill>
            </a:ext>
            <a:ext uri="{91240B29-F687-4F45-9708-019B960494DF}">
              <a14:hiddenLine xmlns:a14="http://schemas.microsoft.com/office/drawing/2010/main" w="19050" algn="ctr">
                <a:solidFill>
                  <a:srgbClr val="5F8A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179388" lvl="1" indent="-177800" algn="l">
              <a:spcBef>
                <a:spcPct val="20000"/>
              </a:spcBef>
              <a:buClr>
                <a:srgbClr val="000000"/>
              </a:buClr>
              <a:buSzPct val="80000"/>
              <a:buFont typeface="Wingdings" panose="05000000000000000000" pitchFamily="2" charset="2"/>
              <a:buChar char="Ø"/>
              <a:defRPr/>
            </a:pPr>
            <a:r>
              <a:rPr lang="en-US" altLang="ja-JP" sz="1200" dirty="0">
                <a:effectLst/>
                <a:latin typeface="Arial" panose="020B0604020202020204" pitchFamily="34" charset="0"/>
                <a:ea typeface="游明朝" panose="02020400000000000000" pitchFamily="18" charset="-128"/>
              </a:rPr>
              <a:t>A bento for people who need to calculate calories and salt intake. Manufactured to </a:t>
            </a:r>
            <a:r>
              <a:rPr lang="en-US" altLang="ja-JP" sz="1200" dirty="0">
                <a:solidFill>
                  <a:schemeClr val="tx1">
                    <a:lumMod val="85000"/>
                    <a:lumOff val="15000"/>
                  </a:schemeClr>
                </a:solidFill>
                <a:effectLst/>
                <a:latin typeface="Arial" panose="020B0604020202020204" pitchFamily="34" charset="0"/>
                <a:ea typeface="游明朝" panose="02020400000000000000" pitchFamily="18" charset="-128"/>
              </a:rPr>
              <a:t>be almost </a:t>
            </a:r>
            <a:r>
              <a:rPr lang="en-US" altLang="ja-JP" sz="1200" dirty="0" smtClean="0">
                <a:solidFill>
                  <a:schemeClr val="tx1">
                    <a:lumMod val="85000"/>
                    <a:lumOff val="15000"/>
                  </a:schemeClr>
                </a:solidFill>
                <a:effectLst/>
                <a:latin typeface="Arial" panose="020B0604020202020204" pitchFamily="34" charset="0"/>
                <a:ea typeface="游明朝" panose="02020400000000000000" pitchFamily="18" charset="-128"/>
              </a:rPr>
              <a:t>240 kcal </a:t>
            </a:r>
            <a:r>
              <a:rPr lang="en-US" altLang="ja-JP" sz="1200" dirty="0">
                <a:effectLst/>
                <a:latin typeface="Arial" panose="020B0604020202020204" pitchFamily="34" charset="0"/>
                <a:ea typeface="游明朝" panose="02020400000000000000" pitchFamily="18" charset="-128"/>
              </a:rPr>
              <a:t>no matter what you eat</a:t>
            </a: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Rectangle 1928"/>
          <p:cNvSpPr>
            <a:spLocks noChangeArrowheads="1"/>
          </p:cNvSpPr>
          <p:nvPr/>
        </p:nvSpPr>
        <p:spPr bwMode="auto">
          <a:xfrm>
            <a:off x="3437999" y="4512063"/>
            <a:ext cx="3193053" cy="830997"/>
          </a:xfrm>
          <a:prstGeom prst="rect">
            <a:avLst/>
          </a:prstGeom>
          <a:noFill/>
          <a:ln>
            <a:noFill/>
          </a:ln>
          <a:effectLst/>
          <a:extLst>
            <a:ext uri="{909E8E84-426E-40DD-AFC4-6F175D3DCCD1}">
              <a14:hiddenFill xmlns:a14="http://schemas.microsoft.com/office/drawing/2010/main">
                <a:solidFill>
                  <a:srgbClr val="CCDAEC"/>
                </a:solidFill>
              </a14:hiddenFill>
            </a:ext>
            <a:ext uri="{91240B29-F687-4F45-9708-019B960494DF}">
              <a14:hiddenLine xmlns:a14="http://schemas.microsoft.com/office/drawing/2010/main" w="19050" algn="ctr">
                <a:solidFill>
                  <a:srgbClr val="5F8A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179388" lvl="1" indent="-177800" algn="l">
              <a:spcBef>
                <a:spcPct val="20000"/>
              </a:spcBef>
              <a:buClr>
                <a:srgbClr val="000000"/>
              </a:buClr>
              <a:buSzPct val="80000"/>
              <a:buFont typeface="Wingdings" panose="05000000000000000000" pitchFamily="2" charset="2"/>
              <a:buChar char="Ø"/>
              <a:defRPr/>
            </a:pPr>
            <a:r>
              <a:rPr lang="en-US" altLang="ja-JP" sz="1200" dirty="0">
                <a:effectLst/>
                <a:latin typeface="Arial" panose="020B0604020202020204" pitchFamily="34" charset="0"/>
                <a:ea typeface="游明朝" panose="02020400000000000000" pitchFamily="18" charset="-128"/>
              </a:rPr>
              <a:t>A bento for people who need to calculate protein intake, such as people who go to a dialysis clinic regularly. Protein is 10g or less per meal</a:t>
            </a: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Rectangle 1928"/>
          <p:cNvSpPr>
            <a:spLocks noChangeArrowheads="1"/>
          </p:cNvSpPr>
          <p:nvPr/>
        </p:nvSpPr>
        <p:spPr bwMode="auto">
          <a:xfrm>
            <a:off x="6698100" y="2393659"/>
            <a:ext cx="3060000" cy="646331"/>
          </a:xfrm>
          <a:prstGeom prst="rect">
            <a:avLst/>
          </a:prstGeom>
          <a:noFill/>
          <a:ln>
            <a:noFill/>
          </a:ln>
          <a:effectLst/>
          <a:extLst>
            <a:ext uri="{909E8E84-426E-40DD-AFC4-6F175D3DCCD1}">
              <a14:hiddenFill xmlns:a14="http://schemas.microsoft.com/office/drawing/2010/main">
                <a:solidFill>
                  <a:srgbClr val="CCDAEC"/>
                </a:solidFill>
              </a14:hiddenFill>
            </a:ext>
            <a:ext uri="{91240B29-F687-4F45-9708-019B960494DF}">
              <a14:hiddenLine xmlns:a14="http://schemas.microsoft.com/office/drawing/2010/main" w="19050" algn="ctr">
                <a:solidFill>
                  <a:srgbClr val="5F8A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179388" lvl="1" indent="-177800" algn="l">
              <a:spcBef>
                <a:spcPct val="20000"/>
              </a:spcBef>
              <a:buClr>
                <a:srgbClr val="000000"/>
              </a:buClr>
              <a:buSzPct val="80000"/>
              <a:buFont typeface="Wingdings" panose="05000000000000000000" pitchFamily="2" charset="2"/>
              <a:buChar char="Ø"/>
              <a:defRPr/>
            </a:pPr>
            <a:r>
              <a:rPr lang="en-US" altLang="ja-JP" sz="1200" dirty="0">
                <a:solidFill>
                  <a:srgbClr val="000000"/>
                </a:solidFill>
                <a:latin typeface="Arial" panose="020B0604020202020204" pitchFamily="34" charset="0"/>
                <a:ea typeface="メイリオ" panose="020B0604030504040204" pitchFamily="50" charset="-128"/>
                <a:cs typeface="Arial" panose="020B0604020202020204" pitchFamily="34" charset="0"/>
              </a:rPr>
              <a:t>A pur</a:t>
            </a:r>
            <a:r>
              <a:rPr lang="en-US" altLang="ja-JP" sz="1200" dirty="0">
                <a:solidFill>
                  <a:srgbClr val="000000"/>
                </a:solidFill>
                <a:latin typeface="Arial" panose="020B0604020202020204" pitchFamily="34" charset="0"/>
                <a:ea typeface="Ebrima" panose="02000000000000000000" pitchFamily="2" charset="0"/>
                <a:cs typeface="Arial" panose="020B0604020202020204" pitchFamily="34" charset="0"/>
              </a:rPr>
              <a:t>ée</a:t>
            </a:r>
            <a:r>
              <a:rPr lang="en-US" altLang="ja-JP" sz="1200" dirty="0">
                <a:solidFill>
                  <a:srgbClr val="000000"/>
                </a:solidFill>
                <a:latin typeface="Arial" panose="020B0604020202020204" pitchFamily="34" charset="0"/>
                <a:ea typeface="メイリオ" panose="020B0604030504040204" pitchFamily="50" charset="-128"/>
                <a:cs typeface="Arial" panose="020B0604020202020204" pitchFamily="34" charset="0"/>
              </a:rPr>
              <a:t>d meal bento which looks the same, for elderly people who have difficulty chewing and swallowing</a:t>
            </a:r>
          </a:p>
        </p:txBody>
      </p:sp>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8885" y="3032881"/>
            <a:ext cx="1425883" cy="103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41205" y="3032881"/>
            <a:ext cx="1425883" cy="986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38885" y="5306796"/>
            <a:ext cx="1425883" cy="105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41205" y="5306796"/>
            <a:ext cx="1425883" cy="95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89728" y="3032881"/>
            <a:ext cx="1355760" cy="95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テキスト ボックス 12"/>
          <p:cNvSpPr txBox="1">
            <a:spLocks noChangeArrowheads="1"/>
          </p:cNvSpPr>
          <p:nvPr/>
        </p:nvSpPr>
        <p:spPr bwMode="auto">
          <a:xfrm>
            <a:off x="3438000" y="2132856"/>
            <a:ext cx="3060000" cy="288000"/>
          </a:xfrm>
          <a:prstGeom prst="rect">
            <a:avLst/>
          </a:prstGeom>
          <a:solidFill>
            <a:srgbClr val="008000"/>
          </a:solidFill>
          <a:ln>
            <a:noFill/>
          </a:ln>
        </p:spPr>
        <p:txBody>
          <a:bodyPr anchor="ctr"/>
          <a:lstStyle>
            <a:defPPr>
              <a:defRPr lang="ja-JP"/>
            </a:defPPr>
            <a:lvl1pPr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a:buClr>
                <a:srgbClr val="FFFFFF"/>
              </a:buClr>
              <a:buSzPct val="70000"/>
              <a:buFont typeface="Wingdings" pitchFamily="2" charset="2"/>
              <a:buNone/>
            </a:pPr>
            <a:r>
              <a:rPr lang="en-US" altLang="ja-JP" sz="1200" b="1" dirty="0">
                <a:solidFill>
                  <a:srgbClr val="FFFFFF"/>
                </a:solidFill>
                <a:latin typeface="Arial" panose="020B0604020202020204" pitchFamily="34" charset="0"/>
                <a:ea typeface="メイリオ" panose="020B0604030504040204" pitchFamily="50" charset="-128"/>
                <a:cs typeface="Arial" panose="020B0604020202020204" pitchFamily="34" charset="0"/>
              </a:rPr>
              <a:t>Komachi (smaller portion)</a:t>
            </a:r>
          </a:p>
        </p:txBody>
      </p:sp>
      <p:sp>
        <p:nvSpPr>
          <p:cNvPr id="27" name="テキスト ボックス 12"/>
          <p:cNvSpPr txBox="1">
            <a:spLocks noChangeArrowheads="1"/>
          </p:cNvSpPr>
          <p:nvPr/>
        </p:nvSpPr>
        <p:spPr bwMode="auto">
          <a:xfrm>
            <a:off x="6696000" y="2132856"/>
            <a:ext cx="3060000" cy="288000"/>
          </a:xfrm>
          <a:prstGeom prst="rect">
            <a:avLst/>
          </a:prstGeom>
          <a:solidFill>
            <a:srgbClr val="008000"/>
          </a:solidFill>
          <a:ln>
            <a:noFill/>
          </a:ln>
        </p:spPr>
        <p:txBody>
          <a:bodyPr anchor="ctr"/>
          <a:lstStyle>
            <a:defPPr>
              <a:defRPr lang="ja-JP"/>
            </a:defPPr>
            <a:lvl1pPr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a:buClr>
                <a:srgbClr val="FFFFFF"/>
              </a:buClr>
              <a:buSzPct val="70000"/>
              <a:buFont typeface="Wingdings" pitchFamily="2" charset="2"/>
              <a:buNone/>
            </a:pPr>
            <a:r>
              <a:rPr lang="en-US" altLang="ja-JP" sz="1200" b="1" dirty="0">
                <a:solidFill>
                  <a:srgbClr val="FFFFFF"/>
                </a:solidFill>
                <a:latin typeface="Arial" panose="020B0604020202020204" pitchFamily="34" charset="0"/>
                <a:ea typeface="メイリオ" panose="020B0604030504040204" pitchFamily="50" charset="-128"/>
                <a:cs typeface="Arial" panose="020B0604020202020204" pitchFamily="34" charset="0"/>
              </a:rPr>
              <a:t>Pur</a:t>
            </a:r>
            <a:r>
              <a:rPr lang="en-US" altLang="ja-JP" sz="1200" b="1" dirty="0">
                <a:solidFill>
                  <a:srgbClr val="FFFFFF"/>
                </a:solidFill>
                <a:latin typeface="Arial" panose="020B0604020202020204" pitchFamily="34" charset="0"/>
                <a:ea typeface="Ebrima" panose="02000000000000000000" pitchFamily="2" charset="0"/>
                <a:cs typeface="Arial" panose="020B0604020202020204" pitchFamily="34" charset="0"/>
              </a:rPr>
              <a:t>ée</a:t>
            </a:r>
            <a:r>
              <a:rPr lang="en-US" altLang="ja-JP" sz="1200" b="1" dirty="0">
                <a:solidFill>
                  <a:srgbClr val="FFFFFF"/>
                </a:solidFill>
                <a:latin typeface="Arial" panose="020B0604020202020204" pitchFamily="34" charset="0"/>
                <a:ea typeface="メイリオ" panose="020B0604030504040204" pitchFamily="50" charset="-128"/>
                <a:cs typeface="Arial" panose="020B0604020202020204" pitchFamily="34" charset="0"/>
              </a:rPr>
              <a:t>d meal</a:t>
            </a:r>
          </a:p>
        </p:txBody>
      </p:sp>
      <p:sp>
        <p:nvSpPr>
          <p:cNvPr id="28" name="Rectangle 1928"/>
          <p:cNvSpPr>
            <a:spLocks noChangeArrowheads="1"/>
          </p:cNvSpPr>
          <p:nvPr/>
        </p:nvSpPr>
        <p:spPr bwMode="auto">
          <a:xfrm>
            <a:off x="190036" y="3035528"/>
            <a:ext cx="1306580" cy="649409"/>
          </a:xfrm>
          <a:prstGeom prst="rect">
            <a:avLst/>
          </a:prstGeom>
          <a:noFill/>
          <a:ln>
            <a:noFill/>
          </a:ln>
          <a:effectLst/>
          <a:extLst>
            <a:ext uri="{909E8E84-426E-40DD-AFC4-6F175D3DCCD1}">
              <a14:hiddenFill xmlns:a14="http://schemas.microsoft.com/office/drawing/2010/main">
                <a:solidFill>
                  <a:srgbClr val="CCDAEC"/>
                </a:solidFill>
              </a14:hiddenFill>
            </a:ext>
            <a:ext uri="{91240B29-F687-4F45-9708-019B960494DF}">
              <a14:hiddenLine xmlns:a14="http://schemas.microsoft.com/office/drawing/2010/main" w="19050" algn="ctr">
                <a:solidFill>
                  <a:srgbClr val="5F8A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1588" lvl="1" algn="l">
              <a:spcBef>
                <a:spcPct val="20000"/>
              </a:spcBef>
              <a:buClr>
                <a:srgbClr val="000000"/>
              </a:buClr>
              <a:buSzPct val="80000"/>
              <a:defRPr/>
            </a:pPr>
            <a:r>
              <a:rPr lang="en-US" altLang="ja-JP" sz="1100" dirty="0">
                <a:solidFill>
                  <a:srgbClr val="000000"/>
                </a:solidFill>
                <a:latin typeface="Arial" panose="020B0604020202020204" pitchFamily="34" charset="0"/>
                <a:ea typeface="メイリオ" panose="020B0604030504040204" pitchFamily="50" charset="-128"/>
                <a:cs typeface="Arial" panose="020B0604020202020204" pitchFamily="34" charset="0"/>
              </a:rPr>
              <a:t>Price</a:t>
            </a:r>
            <a:r>
              <a:rPr lang="ja-JP" altLang="en-US" sz="1100" dirty="0">
                <a:solidFill>
                  <a:srgbClr val="000000"/>
                </a:solidFill>
                <a:latin typeface="Arial" panose="020B0604020202020204" pitchFamily="34" charset="0"/>
                <a:ea typeface="メイリオ" panose="020B0604030504040204" pitchFamily="50" charset="-128"/>
                <a:cs typeface="Arial" panose="020B0604020202020204" pitchFamily="34" charset="0"/>
              </a:rPr>
              <a:t>：</a:t>
            </a:r>
            <a:endParaRPr lang="en-US" altLang="ja-JP" sz="11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a:p>
            <a:pPr marL="1588" lvl="1" algn="l">
              <a:spcBef>
                <a:spcPct val="20000"/>
              </a:spcBef>
              <a:buClr>
                <a:srgbClr val="000000"/>
              </a:buClr>
              <a:buSzPct val="80000"/>
              <a:defRPr/>
            </a:pPr>
            <a:r>
              <a:rPr lang="en-US" altLang="ja-JP" sz="1100" dirty="0">
                <a:solidFill>
                  <a:srgbClr val="000000"/>
                </a:solidFill>
                <a:latin typeface="Arial" panose="020B0604020202020204" pitchFamily="34" charset="0"/>
                <a:ea typeface="メイリオ" panose="020B0604030504040204" pitchFamily="50" charset="-128"/>
                <a:cs typeface="Arial" panose="020B0604020202020204" pitchFamily="34" charset="0"/>
              </a:rPr>
              <a:t>   450yen+tax</a:t>
            </a:r>
            <a:r>
              <a:rPr lang="ja-JP" altLang="en-US" sz="1100" dirty="0">
                <a:solidFill>
                  <a:srgbClr val="000000"/>
                </a:solidFill>
                <a:latin typeface="Arial" panose="020B0604020202020204" pitchFamily="34" charset="0"/>
                <a:ea typeface="メイリオ" panose="020B0604030504040204" pitchFamily="50" charset="-128"/>
                <a:cs typeface="Arial" panose="020B0604020202020204" pitchFamily="34" charset="0"/>
              </a:rPr>
              <a:t>～</a:t>
            </a:r>
            <a:endParaRPr lang="en-US" altLang="ja-JP" sz="11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a:p>
            <a:pPr marL="1588" lvl="1" algn="l">
              <a:spcBef>
                <a:spcPct val="20000"/>
              </a:spcBef>
              <a:buClr>
                <a:srgbClr val="000000"/>
              </a:buClr>
              <a:buSzPct val="80000"/>
              <a:defRPr/>
            </a:pPr>
            <a:r>
              <a:rPr lang="ja-JP" altLang="en-US" sz="1000" dirty="0">
                <a:solidFill>
                  <a:srgbClr val="000000"/>
                </a:solidFill>
                <a:latin typeface="Arial" panose="020B0604020202020204" pitchFamily="34" charset="0"/>
                <a:ea typeface="メイリオ" panose="020B0604030504040204" pitchFamily="50" charset="-128"/>
                <a:cs typeface="Arial" panose="020B0604020202020204" pitchFamily="34" charset="0"/>
              </a:rPr>
              <a:t>（</a:t>
            </a:r>
            <a:r>
              <a:rPr lang="en-US" altLang="ja-JP" sz="1000" dirty="0">
                <a:solidFill>
                  <a:srgbClr val="000000"/>
                </a:solidFill>
                <a:latin typeface="Arial" panose="020B0604020202020204" pitchFamily="34" charset="0"/>
                <a:ea typeface="メイリオ" panose="020B0604030504040204" pitchFamily="50" charset="-128"/>
                <a:cs typeface="Arial" panose="020B0604020202020204" pitchFamily="34" charset="0"/>
              </a:rPr>
              <a:t>sides dish only</a:t>
            </a:r>
            <a:r>
              <a:rPr lang="ja-JP" altLang="en-US" sz="1000" dirty="0">
                <a:solidFill>
                  <a:srgbClr val="000000"/>
                </a:solidFill>
                <a:latin typeface="Arial" panose="020B0604020202020204" pitchFamily="34" charset="0"/>
                <a:ea typeface="メイリオ" panose="020B0604030504040204" pitchFamily="50" charset="-128"/>
                <a:cs typeface="Arial" panose="020B0604020202020204" pitchFamily="34" charset="0"/>
              </a:rPr>
              <a:t>）</a:t>
            </a:r>
            <a:endParaRPr lang="en-US" altLang="ja-JP" sz="10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p:txBody>
      </p:sp>
      <p:sp>
        <p:nvSpPr>
          <p:cNvPr id="34" name="Rectangle 1928"/>
          <p:cNvSpPr>
            <a:spLocks noChangeArrowheads="1"/>
          </p:cNvSpPr>
          <p:nvPr/>
        </p:nvSpPr>
        <p:spPr bwMode="auto">
          <a:xfrm>
            <a:off x="3445720" y="3035527"/>
            <a:ext cx="1425882" cy="649409"/>
          </a:xfrm>
          <a:prstGeom prst="rect">
            <a:avLst/>
          </a:prstGeom>
          <a:noFill/>
          <a:ln>
            <a:noFill/>
          </a:ln>
          <a:effectLst/>
          <a:extLst>
            <a:ext uri="{909E8E84-426E-40DD-AFC4-6F175D3DCCD1}">
              <a14:hiddenFill xmlns:a14="http://schemas.microsoft.com/office/drawing/2010/main">
                <a:solidFill>
                  <a:srgbClr val="CCDAEC"/>
                </a:solidFill>
              </a14:hiddenFill>
            </a:ext>
            <a:ext uri="{91240B29-F687-4F45-9708-019B960494DF}">
              <a14:hiddenLine xmlns:a14="http://schemas.microsoft.com/office/drawing/2010/main" w="19050" algn="ctr">
                <a:solidFill>
                  <a:srgbClr val="5F8A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1588" lvl="1" algn="l">
              <a:spcBef>
                <a:spcPct val="20000"/>
              </a:spcBef>
              <a:buClr>
                <a:srgbClr val="000000"/>
              </a:buClr>
              <a:buSzPct val="80000"/>
              <a:defRPr/>
            </a:pPr>
            <a:r>
              <a:rPr lang="en-US" altLang="ja-JP" sz="1100" dirty="0">
                <a:solidFill>
                  <a:srgbClr val="000000"/>
                </a:solidFill>
                <a:latin typeface="Arial" panose="020B0604020202020204" pitchFamily="34" charset="0"/>
                <a:ea typeface="メイリオ" panose="020B0604030504040204" pitchFamily="50" charset="-128"/>
                <a:cs typeface="Arial" panose="020B0604020202020204" pitchFamily="34" charset="0"/>
              </a:rPr>
              <a:t>Price</a:t>
            </a:r>
            <a:r>
              <a:rPr lang="ja-JP" altLang="en-US" sz="1100" dirty="0">
                <a:solidFill>
                  <a:srgbClr val="000000"/>
                </a:solidFill>
                <a:latin typeface="Arial" panose="020B0604020202020204" pitchFamily="34" charset="0"/>
                <a:ea typeface="メイリオ" panose="020B0604030504040204" pitchFamily="50" charset="-128"/>
                <a:cs typeface="Arial" panose="020B0604020202020204" pitchFamily="34" charset="0"/>
              </a:rPr>
              <a:t>：</a:t>
            </a:r>
            <a:endParaRPr lang="en-US" altLang="ja-JP" sz="11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a:p>
            <a:pPr marL="1588" lvl="1" algn="l">
              <a:spcBef>
                <a:spcPct val="20000"/>
              </a:spcBef>
              <a:buClr>
                <a:srgbClr val="000000"/>
              </a:buClr>
              <a:buSzPct val="80000"/>
              <a:defRPr/>
            </a:pPr>
            <a:r>
              <a:rPr lang="en-US" altLang="ja-JP" sz="1100" dirty="0">
                <a:solidFill>
                  <a:srgbClr val="000000"/>
                </a:solidFill>
                <a:latin typeface="Arial" panose="020B0604020202020204" pitchFamily="34" charset="0"/>
                <a:ea typeface="メイリオ" panose="020B0604030504040204" pitchFamily="50" charset="-128"/>
                <a:cs typeface="Arial" panose="020B0604020202020204" pitchFamily="34" charset="0"/>
              </a:rPr>
              <a:t>   320yen+tax</a:t>
            </a:r>
            <a:r>
              <a:rPr lang="ja-JP" altLang="en-US" sz="1100" dirty="0">
                <a:solidFill>
                  <a:srgbClr val="000000"/>
                </a:solidFill>
                <a:latin typeface="Arial" panose="020B0604020202020204" pitchFamily="34" charset="0"/>
                <a:ea typeface="メイリオ" panose="020B0604030504040204" pitchFamily="50" charset="-128"/>
                <a:cs typeface="Arial" panose="020B0604020202020204" pitchFamily="34" charset="0"/>
              </a:rPr>
              <a:t>～</a:t>
            </a:r>
            <a:endParaRPr lang="en-US" altLang="ja-JP" sz="11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a:p>
            <a:pPr marL="1588" lvl="1" algn="l">
              <a:spcBef>
                <a:spcPct val="20000"/>
              </a:spcBef>
              <a:buClr>
                <a:srgbClr val="000000"/>
              </a:buClr>
              <a:buSzPct val="80000"/>
              <a:defRPr/>
            </a:pPr>
            <a:r>
              <a:rPr lang="ja-JP" altLang="en-US" sz="1000" dirty="0">
                <a:solidFill>
                  <a:srgbClr val="000000"/>
                </a:solidFill>
                <a:latin typeface="Arial" panose="020B0604020202020204" pitchFamily="34" charset="0"/>
                <a:ea typeface="メイリオ" panose="020B0604030504040204" pitchFamily="50" charset="-128"/>
                <a:cs typeface="Arial" panose="020B0604020202020204" pitchFamily="34" charset="0"/>
              </a:rPr>
              <a:t>（</a:t>
            </a:r>
            <a:r>
              <a:rPr lang="en-US" altLang="ja-JP" sz="1000" dirty="0">
                <a:solidFill>
                  <a:srgbClr val="000000"/>
                </a:solidFill>
                <a:latin typeface="Arial" panose="020B0604020202020204" pitchFamily="34" charset="0"/>
                <a:ea typeface="メイリオ" panose="020B0604030504040204" pitchFamily="50" charset="-128"/>
                <a:cs typeface="Arial" panose="020B0604020202020204" pitchFamily="34" charset="0"/>
              </a:rPr>
              <a:t>sides dish + rice</a:t>
            </a:r>
            <a:r>
              <a:rPr lang="ja-JP" altLang="en-US" sz="1000" dirty="0">
                <a:solidFill>
                  <a:srgbClr val="000000"/>
                </a:solidFill>
                <a:latin typeface="Arial" panose="020B0604020202020204" pitchFamily="34" charset="0"/>
                <a:ea typeface="メイリオ" panose="020B0604030504040204" pitchFamily="50" charset="-128"/>
                <a:cs typeface="Arial" panose="020B0604020202020204" pitchFamily="34" charset="0"/>
              </a:rPr>
              <a:t>）</a:t>
            </a:r>
            <a:endParaRPr lang="en-US" altLang="ja-JP" sz="10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p:txBody>
      </p:sp>
      <p:sp>
        <p:nvSpPr>
          <p:cNvPr id="35" name="Rectangle 1928"/>
          <p:cNvSpPr>
            <a:spLocks noChangeArrowheads="1"/>
          </p:cNvSpPr>
          <p:nvPr/>
        </p:nvSpPr>
        <p:spPr bwMode="auto">
          <a:xfrm>
            <a:off x="6701287" y="3035528"/>
            <a:ext cx="1273451" cy="649409"/>
          </a:xfrm>
          <a:prstGeom prst="rect">
            <a:avLst/>
          </a:prstGeom>
          <a:noFill/>
          <a:ln>
            <a:noFill/>
          </a:ln>
          <a:effectLst/>
          <a:extLst>
            <a:ext uri="{909E8E84-426E-40DD-AFC4-6F175D3DCCD1}">
              <a14:hiddenFill xmlns:a14="http://schemas.microsoft.com/office/drawing/2010/main">
                <a:solidFill>
                  <a:srgbClr val="CCDAEC"/>
                </a:solidFill>
              </a14:hiddenFill>
            </a:ext>
            <a:ext uri="{91240B29-F687-4F45-9708-019B960494DF}">
              <a14:hiddenLine xmlns:a14="http://schemas.microsoft.com/office/drawing/2010/main" w="19050" algn="ctr">
                <a:solidFill>
                  <a:srgbClr val="5F8A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1588" lvl="1" algn="l">
              <a:spcBef>
                <a:spcPct val="20000"/>
              </a:spcBef>
              <a:buClr>
                <a:srgbClr val="000000"/>
              </a:buClr>
              <a:buSzPct val="80000"/>
              <a:defRPr/>
            </a:pPr>
            <a:r>
              <a:rPr lang="en-US" altLang="ja-JP" sz="1100" dirty="0">
                <a:solidFill>
                  <a:srgbClr val="000000"/>
                </a:solidFill>
                <a:latin typeface="Arial" panose="020B0604020202020204" pitchFamily="34" charset="0"/>
                <a:ea typeface="メイリオ" panose="020B0604030504040204" pitchFamily="50" charset="-128"/>
                <a:cs typeface="Arial" panose="020B0604020202020204" pitchFamily="34" charset="0"/>
              </a:rPr>
              <a:t>Price</a:t>
            </a:r>
            <a:r>
              <a:rPr lang="ja-JP" altLang="en-US" sz="1100" dirty="0">
                <a:solidFill>
                  <a:srgbClr val="000000"/>
                </a:solidFill>
                <a:latin typeface="Arial" panose="020B0604020202020204" pitchFamily="34" charset="0"/>
                <a:ea typeface="メイリオ" panose="020B0604030504040204" pitchFamily="50" charset="-128"/>
                <a:cs typeface="Arial" panose="020B0604020202020204" pitchFamily="34" charset="0"/>
              </a:rPr>
              <a:t>：</a:t>
            </a:r>
            <a:endParaRPr lang="en-US" altLang="ja-JP" sz="11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a:p>
            <a:pPr marL="1588" lvl="1" algn="l">
              <a:spcBef>
                <a:spcPct val="20000"/>
              </a:spcBef>
              <a:buClr>
                <a:srgbClr val="000000"/>
              </a:buClr>
              <a:buSzPct val="80000"/>
              <a:defRPr/>
            </a:pPr>
            <a:r>
              <a:rPr lang="en-US" altLang="ja-JP" sz="1100" dirty="0">
                <a:solidFill>
                  <a:srgbClr val="000000"/>
                </a:solidFill>
                <a:latin typeface="Arial" panose="020B0604020202020204" pitchFamily="34" charset="0"/>
                <a:ea typeface="メイリオ" panose="020B0604030504040204" pitchFamily="50" charset="-128"/>
                <a:cs typeface="Arial" panose="020B0604020202020204" pitchFamily="34" charset="0"/>
              </a:rPr>
              <a:t>   540yen+tax</a:t>
            </a:r>
            <a:r>
              <a:rPr lang="ja-JP" altLang="en-US" sz="1100" dirty="0">
                <a:solidFill>
                  <a:srgbClr val="000000"/>
                </a:solidFill>
                <a:latin typeface="Arial" panose="020B0604020202020204" pitchFamily="34" charset="0"/>
                <a:ea typeface="メイリオ" panose="020B0604030504040204" pitchFamily="50" charset="-128"/>
                <a:cs typeface="Arial" panose="020B0604020202020204" pitchFamily="34" charset="0"/>
              </a:rPr>
              <a:t>～</a:t>
            </a:r>
            <a:endParaRPr lang="en-US" altLang="ja-JP" sz="11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a:p>
            <a:pPr marL="1588" lvl="1" algn="l">
              <a:spcBef>
                <a:spcPct val="20000"/>
              </a:spcBef>
              <a:buClr>
                <a:srgbClr val="000000"/>
              </a:buClr>
              <a:buSzPct val="80000"/>
              <a:defRPr/>
            </a:pPr>
            <a:r>
              <a:rPr lang="ja-JP" altLang="en-US" sz="1000" dirty="0">
                <a:solidFill>
                  <a:srgbClr val="000000"/>
                </a:solidFill>
                <a:latin typeface="Arial" panose="020B0604020202020204" pitchFamily="34" charset="0"/>
                <a:ea typeface="メイリオ" panose="020B0604030504040204" pitchFamily="50" charset="-128"/>
                <a:cs typeface="Arial" panose="020B0604020202020204" pitchFamily="34" charset="0"/>
              </a:rPr>
              <a:t>（</a:t>
            </a:r>
            <a:r>
              <a:rPr lang="en-US" altLang="ja-JP" sz="1000" dirty="0">
                <a:solidFill>
                  <a:srgbClr val="000000"/>
                </a:solidFill>
                <a:latin typeface="Arial" panose="020B0604020202020204" pitchFamily="34" charset="0"/>
                <a:ea typeface="メイリオ" panose="020B0604030504040204" pitchFamily="50" charset="-128"/>
                <a:cs typeface="Arial" panose="020B0604020202020204" pitchFamily="34" charset="0"/>
              </a:rPr>
              <a:t>sides dish only</a:t>
            </a:r>
            <a:r>
              <a:rPr lang="ja-JP" altLang="en-US" sz="1000" dirty="0">
                <a:solidFill>
                  <a:srgbClr val="000000"/>
                </a:solidFill>
                <a:latin typeface="Arial" panose="020B0604020202020204" pitchFamily="34" charset="0"/>
                <a:ea typeface="メイリオ" panose="020B0604030504040204" pitchFamily="50" charset="-128"/>
                <a:cs typeface="Arial" panose="020B0604020202020204" pitchFamily="34" charset="0"/>
              </a:rPr>
              <a:t>）</a:t>
            </a:r>
            <a:endParaRPr lang="en-US" altLang="ja-JP" sz="10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p:txBody>
      </p:sp>
      <p:sp>
        <p:nvSpPr>
          <p:cNvPr id="36" name="Rectangle 1928"/>
          <p:cNvSpPr>
            <a:spLocks noChangeArrowheads="1"/>
          </p:cNvSpPr>
          <p:nvPr/>
        </p:nvSpPr>
        <p:spPr bwMode="auto">
          <a:xfrm>
            <a:off x="180000" y="5293763"/>
            <a:ext cx="1316616" cy="649409"/>
          </a:xfrm>
          <a:prstGeom prst="rect">
            <a:avLst/>
          </a:prstGeom>
          <a:noFill/>
          <a:ln>
            <a:noFill/>
          </a:ln>
          <a:effectLst/>
          <a:extLst>
            <a:ext uri="{909E8E84-426E-40DD-AFC4-6F175D3DCCD1}">
              <a14:hiddenFill xmlns:a14="http://schemas.microsoft.com/office/drawing/2010/main">
                <a:solidFill>
                  <a:srgbClr val="CCDAEC"/>
                </a:solidFill>
              </a14:hiddenFill>
            </a:ext>
            <a:ext uri="{91240B29-F687-4F45-9708-019B960494DF}">
              <a14:hiddenLine xmlns:a14="http://schemas.microsoft.com/office/drawing/2010/main" w="19050" algn="ctr">
                <a:solidFill>
                  <a:srgbClr val="5F8A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1588" lvl="1" algn="l">
              <a:spcBef>
                <a:spcPct val="20000"/>
              </a:spcBef>
              <a:buClr>
                <a:srgbClr val="000000"/>
              </a:buClr>
              <a:buSzPct val="80000"/>
              <a:defRPr/>
            </a:pPr>
            <a:r>
              <a:rPr lang="en-US" altLang="ja-JP" sz="1100" dirty="0">
                <a:solidFill>
                  <a:srgbClr val="000000"/>
                </a:solidFill>
                <a:latin typeface="Arial" panose="020B0604020202020204" pitchFamily="34" charset="0"/>
                <a:ea typeface="メイリオ" panose="020B0604030504040204" pitchFamily="50" charset="-128"/>
                <a:cs typeface="Arial" panose="020B0604020202020204" pitchFamily="34" charset="0"/>
              </a:rPr>
              <a:t>Price</a:t>
            </a:r>
            <a:r>
              <a:rPr lang="ja-JP" altLang="en-US" sz="1100" dirty="0">
                <a:solidFill>
                  <a:srgbClr val="000000"/>
                </a:solidFill>
                <a:latin typeface="Arial" panose="020B0604020202020204" pitchFamily="34" charset="0"/>
                <a:ea typeface="メイリオ" panose="020B0604030504040204" pitchFamily="50" charset="-128"/>
                <a:cs typeface="Arial" panose="020B0604020202020204" pitchFamily="34" charset="0"/>
              </a:rPr>
              <a:t>：</a:t>
            </a:r>
            <a:endParaRPr lang="en-US" altLang="ja-JP" sz="11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a:p>
            <a:pPr marL="1588" lvl="1" algn="l">
              <a:spcBef>
                <a:spcPct val="20000"/>
              </a:spcBef>
              <a:buClr>
                <a:srgbClr val="000000"/>
              </a:buClr>
              <a:buSzPct val="80000"/>
              <a:defRPr/>
            </a:pPr>
            <a:r>
              <a:rPr lang="en-US" altLang="ja-JP" sz="1100" dirty="0">
                <a:solidFill>
                  <a:srgbClr val="000000"/>
                </a:solidFill>
                <a:latin typeface="Arial" panose="020B0604020202020204" pitchFamily="34" charset="0"/>
                <a:ea typeface="メイリオ" panose="020B0604030504040204" pitchFamily="50" charset="-128"/>
                <a:cs typeface="Arial" panose="020B0604020202020204" pitchFamily="34" charset="0"/>
              </a:rPr>
              <a:t>   600yen+tax</a:t>
            </a:r>
            <a:r>
              <a:rPr lang="ja-JP" altLang="en-US" sz="1100" dirty="0">
                <a:solidFill>
                  <a:srgbClr val="000000"/>
                </a:solidFill>
                <a:latin typeface="Arial" panose="020B0604020202020204" pitchFamily="34" charset="0"/>
                <a:ea typeface="メイリオ" panose="020B0604030504040204" pitchFamily="50" charset="-128"/>
                <a:cs typeface="Arial" panose="020B0604020202020204" pitchFamily="34" charset="0"/>
              </a:rPr>
              <a:t>～</a:t>
            </a:r>
            <a:endParaRPr lang="en-US" altLang="ja-JP" sz="11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a:p>
            <a:pPr marL="1588" lvl="1" algn="l">
              <a:spcBef>
                <a:spcPct val="20000"/>
              </a:spcBef>
              <a:buClr>
                <a:srgbClr val="000000"/>
              </a:buClr>
              <a:buSzPct val="80000"/>
              <a:defRPr/>
            </a:pPr>
            <a:r>
              <a:rPr lang="ja-JP" altLang="en-US" sz="1000" dirty="0">
                <a:solidFill>
                  <a:srgbClr val="000000"/>
                </a:solidFill>
                <a:latin typeface="Arial" panose="020B0604020202020204" pitchFamily="34" charset="0"/>
                <a:ea typeface="メイリオ" panose="020B0604030504040204" pitchFamily="50" charset="-128"/>
                <a:cs typeface="Arial" panose="020B0604020202020204" pitchFamily="34" charset="0"/>
              </a:rPr>
              <a:t>（</a:t>
            </a:r>
            <a:r>
              <a:rPr lang="en-US" altLang="ja-JP" sz="1000" dirty="0">
                <a:solidFill>
                  <a:srgbClr val="000000"/>
                </a:solidFill>
                <a:latin typeface="Arial" panose="020B0604020202020204" pitchFamily="34" charset="0"/>
                <a:ea typeface="メイリオ" panose="020B0604030504040204" pitchFamily="50" charset="-128"/>
                <a:cs typeface="Arial" panose="020B0604020202020204" pitchFamily="34" charset="0"/>
              </a:rPr>
              <a:t>sides dish only</a:t>
            </a:r>
            <a:r>
              <a:rPr lang="ja-JP" altLang="en-US" sz="1000" dirty="0">
                <a:solidFill>
                  <a:srgbClr val="000000"/>
                </a:solidFill>
                <a:latin typeface="Arial" panose="020B0604020202020204" pitchFamily="34" charset="0"/>
                <a:ea typeface="メイリオ" panose="020B0604030504040204" pitchFamily="50" charset="-128"/>
                <a:cs typeface="Arial" panose="020B0604020202020204" pitchFamily="34" charset="0"/>
              </a:rPr>
              <a:t>）</a:t>
            </a:r>
            <a:endParaRPr lang="en-US" altLang="ja-JP" sz="10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p:txBody>
      </p:sp>
      <p:sp>
        <p:nvSpPr>
          <p:cNvPr id="37" name="Rectangle 1928"/>
          <p:cNvSpPr>
            <a:spLocks noChangeArrowheads="1"/>
          </p:cNvSpPr>
          <p:nvPr/>
        </p:nvSpPr>
        <p:spPr bwMode="auto">
          <a:xfrm>
            <a:off x="3433999" y="5293763"/>
            <a:ext cx="1354889" cy="649409"/>
          </a:xfrm>
          <a:prstGeom prst="rect">
            <a:avLst/>
          </a:prstGeom>
          <a:noFill/>
          <a:ln>
            <a:noFill/>
          </a:ln>
          <a:effectLst/>
          <a:extLst>
            <a:ext uri="{909E8E84-426E-40DD-AFC4-6F175D3DCCD1}">
              <a14:hiddenFill xmlns:a14="http://schemas.microsoft.com/office/drawing/2010/main">
                <a:solidFill>
                  <a:srgbClr val="CCDAEC"/>
                </a:solidFill>
              </a14:hiddenFill>
            </a:ext>
            <a:ext uri="{91240B29-F687-4F45-9708-019B960494DF}">
              <a14:hiddenLine xmlns:a14="http://schemas.microsoft.com/office/drawing/2010/main" w="19050" algn="ctr">
                <a:solidFill>
                  <a:srgbClr val="5F8A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1588" lvl="1" algn="l">
              <a:spcBef>
                <a:spcPct val="20000"/>
              </a:spcBef>
              <a:buClr>
                <a:srgbClr val="000000"/>
              </a:buClr>
              <a:buSzPct val="80000"/>
              <a:defRPr/>
            </a:pPr>
            <a:r>
              <a:rPr lang="en-US" altLang="ja-JP" sz="1100" dirty="0">
                <a:solidFill>
                  <a:srgbClr val="000000"/>
                </a:solidFill>
                <a:latin typeface="Arial" panose="020B0604020202020204" pitchFamily="34" charset="0"/>
                <a:ea typeface="メイリオ" panose="020B0604030504040204" pitchFamily="50" charset="-128"/>
                <a:cs typeface="Arial" panose="020B0604020202020204" pitchFamily="34" charset="0"/>
              </a:rPr>
              <a:t>Price</a:t>
            </a:r>
            <a:r>
              <a:rPr lang="ja-JP" altLang="en-US" sz="1100" dirty="0">
                <a:solidFill>
                  <a:srgbClr val="000000"/>
                </a:solidFill>
                <a:latin typeface="Arial" panose="020B0604020202020204" pitchFamily="34" charset="0"/>
                <a:ea typeface="メイリオ" panose="020B0604030504040204" pitchFamily="50" charset="-128"/>
                <a:cs typeface="Arial" panose="020B0604020202020204" pitchFamily="34" charset="0"/>
              </a:rPr>
              <a:t>：</a:t>
            </a:r>
            <a:endParaRPr lang="en-US" altLang="ja-JP" sz="11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a:p>
            <a:pPr marL="1588" lvl="1" algn="l">
              <a:spcBef>
                <a:spcPct val="20000"/>
              </a:spcBef>
              <a:buClr>
                <a:srgbClr val="000000"/>
              </a:buClr>
              <a:buSzPct val="80000"/>
              <a:defRPr/>
            </a:pPr>
            <a:r>
              <a:rPr lang="en-US" altLang="ja-JP" sz="1100" dirty="0">
                <a:solidFill>
                  <a:srgbClr val="000000"/>
                </a:solidFill>
                <a:latin typeface="Arial" panose="020B0604020202020204" pitchFamily="34" charset="0"/>
                <a:ea typeface="メイリオ" panose="020B0604030504040204" pitchFamily="50" charset="-128"/>
                <a:cs typeface="Arial" panose="020B0604020202020204" pitchFamily="34" charset="0"/>
              </a:rPr>
              <a:t>   700yen+tax</a:t>
            </a:r>
            <a:r>
              <a:rPr lang="ja-JP" altLang="en-US" sz="1100" dirty="0">
                <a:solidFill>
                  <a:srgbClr val="000000"/>
                </a:solidFill>
                <a:latin typeface="Arial" panose="020B0604020202020204" pitchFamily="34" charset="0"/>
                <a:ea typeface="メイリオ" panose="020B0604030504040204" pitchFamily="50" charset="-128"/>
                <a:cs typeface="Arial" panose="020B0604020202020204" pitchFamily="34" charset="0"/>
              </a:rPr>
              <a:t>～</a:t>
            </a:r>
            <a:endParaRPr lang="en-US" altLang="ja-JP" sz="11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a:p>
            <a:pPr marL="1588" lvl="1" algn="l">
              <a:spcBef>
                <a:spcPct val="20000"/>
              </a:spcBef>
              <a:buClr>
                <a:srgbClr val="000000"/>
              </a:buClr>
              <a:buSzPct val="80000"/>
              <a:defRPr/>
            </a:pPr>
            <a:r>
              <a:rPr lang="ja-JP" altLang="en-US" sz="1000" dirty="0">
                <a:solidFill>
                  <a:srgbClr val="000000"/>
                </a:solidFill>
                <a:latin typeface="Arial" panose="020B0604020202020204" pitchFamily="34" charset="0"/>
                <a:ea typeface="メイリオ" panose="020B0604030504040204" pitchFamily="50" charset="-128"/>
                <a:cs typeface="Arial" panose="020B0604020202020204" pitchFamily="34" charset="0"/>
              </a:rPr>
              <a:t>（</a:t>
            </a:r>
            <a:r>
              <a:rPr lang="en-US" altLang="ja-JP" sz="1000" dirty="0">
                <a:solidFill>
                  <a:srgbClr val="000000"/>
                </a:solidFill>
                <a:latin typeface="Arial" panose="020B0604020202020204" pitchFamily="34" charset="0"/>
                <a:ea typeface="メイリオ" panose="020B0604030504040204" pitchFamily="50" charset="-128"/>
                <a:cs typeface="Arial" panose="020B0604020202020204" pitchFamily="34" charset="0"/>
              </a:rPr>
              <a:t>sides dish only</a:t>
            </a:r>
            <a:r>
              <a:rPr lang="ja-JP" altLang="en-US" sz="1000" dirty="0">
                <a:solidFill>
                  <a:srgbClr val="000000"/>
                </a:solidFill>
                <a:latin typeface="Arial" panose="020B0604020202020204" pitchFamily="34" charset="0"/>
                <a:ea typeface="メイリオ" panose="020B0604030504040204" pitchFamily="50" charset="-128"/>
                <a:cs typeface="Arial" panose="020B0604020202020204" pitchFamily="34" charset="0"/>
              </a:rPr>
              <a:t>）</a:t>
            </a:r>
            <a:endParaRPr lang="en-US" altLang="ja-JP" sz="10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p:txBody>
      </p:sp>
      <p:sp>
        <p:nvSpPr>
          <p:cNvPr id="2" name="タイトル 1">
            <a:extLst>
              <a:ext uri="{FF2B5EF4-FFF2-40B4-BE49-F238E27FC236}">
                <a16:creationId xmlns:a16="http://schemas.microsoft.com/office/drawing/2014/main" id="{022820A3-963D-47AB-8584-E774B736AEE8}"/>
              </a:ext>
            </a:extLst>
          </p:cNvPr>
          <p:cNvSpPr txBox="1">
            <a:spLocks/>
          </p:cNvSpPr>
          <p:nvPr/>
        </p:nvSpPr>
        <p:spPr bwMode="auto">
          <a:xfrm>
            <a:off x="2712753" y="80696"/>
            <a:ext cx="3988533" cy="612000"/>
          </a:xfrm>
          <a:prstGeom prst="rect">
            <a:avLst/>
          </a:prstGeom>
          <a:noFill/>
          <a:ln w="9525">
            <a:noFill/>
            <a:miter lim="800000"/>
            <a:headEnd/>
            <a:tailEnd/>
          </a:ln>
          <a:effectLst>
            <a:outerShdw dist="17961" dir="2700000" algn="ctr" rotWithShape="0">
              <a:srgbClr val="B2B2B2">
                <a:alpha val="50000"/>
              </a:srgbClr>
            </a:outerShdw>
          </a:effec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1500" dirty="0">
                <a:solidFill>
                  <a:schemeClr val="tx1"/>
                </a:solidFill>
                <a:effectLst/>
                <a:latin typeface="Arial" panose="020B0604020202020204" pitchFamily="34" charset="0"/>
                <a:ea typeface="游明朝" panose="02020400000000000000" pitchFamily="18" charset="-128"/>
              </a:rPr>
              <a:t>Production System that provides an abundant Menu with Low Prices</a:t>
            </a:r>
            <a:endParaRPr lang="ja-JP" altLang="en-US" sz="1500" kern="0" dirty="0">
              <a:solidFill>
                <a:schemeClr val="tx1"/>
              </a:solidFill>
              <a:effectLst/>
              <a:latin typeface="Arial"/>
              <a:ea typeface="メイリオ" panose="020B0604030504040204" pitchFamily="50" charset="-128"/>
            </a:endParaRPr>
          </a:p>
        </p:txBody>
      </p:sp>
    </p:spTree>
    <p:extLst>
      <p:ext uri="{BB962C8B-B14F-4D97-AF65-F5344CB8AC3E}">
        <p14:creationId xmlns:p14="http://schemas.microsoft.com/office/powerpoint/2010/main" val="761538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bwMode="auto">
          <a:xfrm>
            <a:off x="270000" y="144000"/>
            <a:ext cx="8280000" cy="612000"/>
          </a:xfrm>
          <a:prstGeom prst="rect">
            <a:avLst/>
          </a:prstGeom>
          <a:noFill/>
          <a:ln w="9525">
            <a:noFill/>
            <a:miter lim="800000"/>
            <a:headEnd/>
            <a:tailEnd/>
          </a:ln>
          <a:effectLst>
            <a:outerShdw dist="17961" dir="2700000" algn="ctr" rotWithShape="0">
              <a:srgbClr val="B2B2B2">
                <a:alpha val="50000"/>
              </a:srgbClr>
            </a:outerShdw>
          </a:effec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2400" kern="0" dirty="0">
                <a:solidFill>
                  <a:srgbClr val="000000"/>
                </a:solidFill>
                <a:effectLst/>
                <a:latin typeface="Arial"/>
                <a:ea typeface="メイリオ" panose="020B0604030504040204" pitchFamily="50" charset="-128"/>
              </a:rPr>
              <a:t>Our Advantage</a:t>
            </a:r>
            <a:endParaRPr lang="ja-JP" altLang="en-US" sz="2400" kern="0" dirty="0">
              <a:solidFill>
                <a:srgbClr val="000000"/>
              </a:solidFill>
              <a:effectLst/>
              <a:latin typeface="Arial"/>
              <a:ea typeface="メイリオ" panose="020B0604030504040204" pitchFamily="50" charset="-128"/>
            </a:endParaRPr>
          </a:p>
        </p:txBody>
      </p:sp>
      <p:sp>
        <p:nvSpPr>
          <p:cNvPr id="27" name="十字形 26"/>
          <p:cNvSpPr/>
          <p:nvPr/>
        </p:nvSpPr>
        <p:spPr>
          <a:xfrm>
            <a:off x="4693432" y="3309048"/>
            <a:ext cx="497235" cy="473300"/>
          </a:xfrm>
          <a:prstGeom prst="plus">
            <a:avLst>
              <a:gd name="adj" fmla="val 31335"/>
            </a:avLst>
          </a:prstGeom>
          <a:solidFill>
            <a:srgbClr val="466B2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sz="1600" dirty="0">
              <a:solidFill>
                <a:srgbClr val="000000"/>
              </a:solidFill>
            </a:endParaRPr>
          </a:p>
        </p:txBody>
      </p:sp>
      <p:sp>
        <p:nvSpPr>
          <p:cNvPr id="14" name="正方形/長方形 13"/>
          <p:cNvSpPr/>
          <p:nvPr/>
        </p:nvSpPr>
        <p:spPr>
          <a:xfrm>
            <a:off x="2175328" y="3915898"/>
            <a:ext cx="7466053" cy="1529326"/>
          </a:xfrm>
          <a:prstGeom prst="rect">
            <a:avLst/>
          </a:prstGeom>
          <a:noFill/>
          <a:ln w="12700">
            <a:solidFill>
              <a:srgbClr val="62AE33"/>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tlCol="0" anchor="ctr">
            <a:noAutofit/>
          </a:bodyPr>
          <a:lstStyle/>
          <a:p>
            <a:pPr marL="452438" indent="-277813" algn="l">
              <a:lnSpc>
                <a:spcPct val="130000"/>
              </a:lnSpc>
              <a:buFont typeface="Wingdings" panose="05000000000000000000" pitchFamily="2" charset="2"/>
              <a:buChar char="Ø"/>
            </a:pPr>
            <a:r>
              <a:rPr lang="en-US" altLang="ja-JP" sz="1400" b="1" u="sng" dirty="0">
                <a:solidFill>
                  <a:schemeClr val="tx1"/>
                </a:solidFill>
                <a:effectLst/>
                <a:latin typeface="Arial" panose="020B0604020202020204" pitchFamily="34" charset="0"/>
                <a:ea typeface="游明朝" panose="02020400000000000000" pitchFamily="18" charset="-128"/>
                <a:cs typeface="Arial" panose="020B0604020202020204" pitchFamily="34" charset="0"/>
              </a:rPr>
              <a:t>"No. 1” number of stores in the industry</a:t>
            </a:r>
            <a:r>
              <a:rPr lang="en-US" altLang="ja-JP" sz="1400" u="sng" dirty="0">
                <a:solidFill>
                  <a:schemeClr val="tx1"/>
                </a:solidFill>
                <a:effectLst/>
                <a:latin typeface="Arial" panose="020B0604020202020204" pitchFamily="34" charset="0"/>
                <a:ea typeface="游明朝" panose="02020400000000000000" pitchFamily="18" charset="-128"/>
                <a:cs typeface="Arial" panose="020B0604020202020204" pitchFamily="34" charset="0"/>
              </a:rPr>
              <a:t> </a:t>
            </a:r>
            <a:r>
              <a:rPr lang="en-US" altLang="ja-JP" sz="1400" dirty="0">
                <a:solidFill>
                  <a:schemeClr val="accent4">
                    <a:lumMod val="75000"/>
                    <a:lumOff val="25000"/>
                  </a:schemeClr>
                </a:solidFill>
                <a:effectLst/>
                <a:latin typeface="Arial" panose="020B0604020202020204" pitchFamily="34" charset="0"/>
                <a:ea typeface="游明朝" panose="02020400000000000000" pitchFamily="18" charset="-128"/>
                <a:cs typeface="Arial" panose="020B0604020202020204" pitchFamily="34" charset="0"/>
              </a:rPr>
              <a:t>(An internal investigation of </a:t>
            </a:r>
            <a:r>
              <a:rPr lang="en-US" altLang="ja-JP" sz="1400" dirty="0" err="1">
                <a:solidFill>
                  <a:schemeClr val="accent4">
                    <a:lumMod val="75000"/>
                    <a:lumOff val="25000"/>
                  </a:schemeClr>
                </a:solidFill>
                <a:effectLst/>
                <a:latin typeface="Arial" panose="020B0604020202020204" pitchFamily="34" charset="0"/>
                <a:ea typeface="游明朝" panose="02020400000000000000" pitchFamily="18" charset="-128"/>
                <a:cs typeface="Arial" panose="020B0604020202020204" pitchFamily="34" charset="0"/>
              </a:rPr>
              <a:t>Magokoro</a:t>
            </a:r>
            <a:r>
              <a:rPr lang="en-US" altLang="ja-JP" sz="1400" dirty="0">
                <a:solidFill>
                  <a:schemeClr val="accent4">
                    <a:lumMod val="75000"/>
                    <a:lumOff val="25000"/>
                  </a:schemeClr>
                </a:solidFill>
                <a:effectLst/>
                <a:latin typeface="Arial" panose="020B0604020202020204" pitchFamily="34" charset="0"/>
                <a:ea typeface="游明朝" panose="02020400000000000000" pitchFamily="18" charset="-128"/>
                <a:cs typeface="Arial" panose="020B0604020202020204" pitchFamily="34" charset="0"/>
              </a:rPr>
              <a:t> Bento &amp; </a:t>
            </a:r>
            <a:r>
              <a:rPr lang="en-US" altLang="ja-JP" sz="1400" dirty="0" err="1">
                <a:solidFill>
                  <a:schemeClr val="accent4">
                    <a:lumMod val="75000"/>
                    <a:lumOff val="25000"/>
                  </a:schemeClr>
                </a:solidFill>
                <a:effectLst/>
                <a:latin typeface="Arial" panose="020B0604020202020204" pitchFamily="34" charset="0"/>
                <a:ea typeface="游明朝" panose="02020400000000000000" pitchFamily="18" charset="-128"/>
                <a:cs typeface="Arial" panose="020B0604020202020204" pitchFamily="34" charset="0"/>
              </a:rPr>
              <a:t>Kodawari</a:t>
            </a:r>
            <a:r>
              <a:rPr lang="en-US" altLang="ja-JP" sz="1400" dirty="0">
                <a:solidFill>
                  <a:schemeClr val="accent4">
                    <a:lumMod val="75000"/>
                    <a:lumOff val="25000"/>
                  </a:schemeClr>
                </a:solidFill>
                <a:effectLst/>
                <a:latin typeface="Arial" panose="020B0604020202020204" pitchFamily="34" charset="0"/>
                <a:ea typeface="游明朝" panose="02020400000000000000" pitchFamily="18" charset="-128"/>
                <a:cs typeface="Arial" panose="020B0604020202020204" pitchFamily="34" charset="0"/>
              </a:rPr>
              <a:t> Chef total) </a:t>
            </a:r>
            <a:r>
              <a:rPr lang="en-US" altLang="ja-JP" sz="1400" dirty="0">
                <a:solidFill>
                  <a:schemeClr val="accent4">
                    <a:lumMod val="75000"/>
                    <a:lumOff val="25000"/>
                  </a:schemeClr>
                </a:solidFill>
                <a:latin typeface="Arial" panose="020B0604020202020204" pitchFamily="34" charset="0"/>
                <a:ea typeface="游明朝" panose="02020400000000000000" pitchFamily="18" charset="-128"/>
                <a:cs typeface="Arial" panose="020B0604020202020204" pitchFamily="34" charset="0"/>
              </a:rPr>
              <a:t>of our food distribution franchise chain network for the elderly </a:t>
            </a:r>
            <a:r>
              <a:rPr lang="en-US" altLang="ja-JP" sz="1400" dirty="0">
                <a:solidFill>
                  <a:schemeClr val="accent4">
                    <a:lumMod val="75000"/>
                    <a:lumOff val="25000"/>
                  </a:schemeClr>
                </a:solidFill>
                <a:effectLst/>
                <a:latin typeface="Arial" panose="020B0604020202020204" pitchFamily="34" charset="0"/>
                <a:ea typeface="游明朝" panose="02020400000000000000" pitchFamily="18" charset="-128"/>
                <a:cs typeface="Arial" panose="020B0604020202020204" pitchFamily="34" charset="0"/>
              </a:rPr>
              <a:t>(834 stores total as of the end of July 2020)</a:t>
            </a:r>
          </a:p>
          <a:p>
            <a:pPr marL="452438" indent="-277813" algn="l">
              <a:lnSpc>
                <a:spcPct val="130000"/>
              </a:lnSpc>
              <a:buFont typeface="Wingdings" panose="05000000000000000000" pitchFamily="2" charset="2"/>
              <a:buChar char="Ø"/>
            </a:pPr>
            <a:r>
              <a:rPr lang="en-US" altLang="ja-JP" sz="1400" b="1" u="sng" kern="100" dirty="0">
                <a:solidFill>
                  <a:schemeClr val="accent4">
                    <a:lumMod val="75000"/>
                    <a:lumOff val="25000"/>
                  </a:schemeClr>
                </a:solidFill>
                <a:effectLst/>
                <a:latin typeface="Arial" panose="020B0604020202020204" pitchFamily="34" charset="0"/>
                <a:ea typeface="游明朝" panose="02020400000000000000" pitchFamily="18" charset="-128"/>
                <a:cs typeface="Arial" panose="020B0604020202020204" pitchFamily="34" charset="0"/>
              </a:rPr>
              <a:t>A store network that covers the last mile</a:t>
            </a:r>
            <a:r>
              <a:rPr lang="en-US" altLang="ja-JP" sz="1400" b="1" kern="100" dirty="0">
                <a:solidFill>
                  <a:schemeClr val="accent4">
                    <a:lumMod val="75000"/>
                    <a:lumOff val="25000"/>
                  </a:schemeClr>
                </a:solidFill>
                <a:effectLst/>
                <a:latin typeface="Arial" panose="020B0604020202020204" pitchFamily="34" charset="0"/>
                <a:ea typeface="游明朝" panose="02020400000000000000" pitchFamily="18" charset="-128"/>
                <a:cs typeface="Arial" panose="020B0604020202020204" pitchFamily="34" charset="0"/>
              </a:rPr>
              <a:t> </a:t>
            </a:r>
            <a:r>
              <a:rPr lang="en-US" altLang="ja-JP" sz="1400" kern="100" dirty="0">
                <a:solidFill>
                  <a:schemeClr val="accent4">
                    <a:lumMod val="75000"/>
                    <a:lumOff val="25000"/>
                  </a:schemeClr>
                </a:solidFill>
                <a:effectLst/>
                <a:latin typeface="Arial" panose="020B0604020202020204" pitchFamily="34" charset="0"/>
                <a:ea typeface="游明朝" panose="02020400000000000000" pitchFamily="18" charset="-128"/>
                <a:cs typeface="Arial" panose="020B0604020202020204" pitchFamily="34" charset="0"/>
              </a:rPr>
              <a:t>to your home</a:t>
            </a:r>
            <a:endParaRPr lang="ja-JP" altLang="ja-JP" sz="1400" kern="100" dirty="0">
              <a:solidFill>
                <a:schemeClr val="accent4">
                  <a:lumMod val="75000"/>
                  <a:lumOff val="25000"/>
                </a:schemeClr>
              </a:solidFill>
              <a:effectLst/>
              <a:latin typeface="Arial" panose="020B0604020202020204" pitchFamily="34" charset="0"/>
              <a:ea typeface="游明朝" panose="02020400000000000000" pitchFamily="18" charset="-128"/>
              <a:cs typeface="Arial" panose="020B0604020202020204" pitchFamily="34" charset="0"/>
            </a:endParaRPr>
          </a:p>
        </p:txBody>
      </p:sp>
      <p:sp>
        <p:nvSpPr>
          <p:cNvPr id="15" name="正方形/長方形 14"/>
          <p:cNvSpPr/>
          <p:nvPr/>
        </p:nvSpPr>
        <p:spPr>
          <a:xfrm>
            <a:off x="266228" y="3915898"/>
            <a:ext cx="2080800" cy="1529326"/>
          </a:xfrm>
          <a:prstGeom prst="rect">
            <a:avLst/>
          </a:prstGeom>
          <a:solidFill>
            <a:srgbClr val="62AE33"/>
          </a:solidFill>
          <a:ln>
            <a:solidFill>
              <a:srgbClr val="62AE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rgbClr val="FFFFFF"/>
                </a:solidFill>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Arial" panose="020B0604020202020204" pitchFamily="34" charset="0"/>
              </a:rPr>
              <a:t>Franchise Chain Network</a:t>
            </a:r>
            <a:endParaRPr lang="ja-JP" altLang="en-US" sz="1600" b="1" dirty="0">
              <a:solidFill>
                <a:srgbClr val="FFFFFF"/>
              </a:solidFill>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Arial" panose="020B0604020202020204" pitchFamily="34" charset="0"/>
            </a:endParaRPr>
          </a:p>
        </p:txBody>
      </p:sp>
      <p:sp>
        <p:nvSpPr>
          <p:cNvPr id="18" name="正方形/長方形 17"/>
          <p:cNvSpPr/>
          <p:nvPr/>
        </p:nvSpPr>
        <p:spPr>
          <a:xfrm>
            <a:off x="2175328" y="1362540"/>
            <a:ext cx="7466054" cy="1755949"/>
          </a:xfrm>
          <a:prstGeom prst="rect">
            <a:avLst/>
          </a:prstGeom>
          <a:noFill/>
          <a:ln w="12700">
            <a:solidFill>
              <a:srgbClr val="62AE33"/>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tlCol="0" anchor="ctr">
            <a:noAutofit/>
          </a:bodyPr>
          <a:lstStyle/>
          <a:p>
            <a:pPr marL="452438" indent="-277813" algn="l">
              <a:lnSpc>
                <a:spcPct val="130000"/>
              </a:lnSpc>
              <a:buFont typeface="Wingdings" panose="05000000000000000000" pitchFamily="2" charset="2"/>
              <a:buChar char="Ø"/>
            </a:pPr>
            <a:r>
              <a:rPr lang="en-US" altLang="ja-JP" sz="1400" spc="140" dirty="0">
                <a:solidFill>
                  <a:srgbClr val="000000">
                    <a:lumMod val="75000"/>
                    <a:lumOff val="25000"/>
                  </a:srgbClr>
                </a:solidFill>
                <a:latin typeface="Arial" panose="020B0604020202020204" pitchFamily="34" charset="0"/>
                <a:ea typeface="メイリオ"/>
                <a:cs typeface="Arial" panose="020B0604020202020204" pitchFamily="34" charset="0"/>
              </a:rPr>
              <a:t>A production line that can </a:t>
            </a:r>
            <a:r>
              <a:rPr lang="en-US" altLang="ja-JP" sz="1400" b="1" u="sng" spc="140" dirty="0">
                <a:solidFill>
                  <a:srgbClr val="000000">
                    <a:lumMod val="75000"/>
                    <a:lumOff val="25000"/>
                  </a:srgbClr>
                </a:solidFill>
                <a:latin typeface="Arial" panose="020B0604020202020204" pitchFamily="34" charset="0"/>
                <a:ea typeface="メイリオ"/>
                <a:cs typeface="Arial" panose="020B0604020202020204" pitchFamily="34" charset="0"/>
              </a:rPr>
              <a:t>manufacture refrigerated (chilled) ingredients specializing in food distribution</a:t>
            </a:r>
          </a:p>
          <a:p>
            <a:pPr marL="452438" indent="-277813" algn="l">
              <a:lnSpc>
                <a:spcPct val="130000"/>
              </a:lnSpc>
              <a:buFont typeface="Wingdings" panose="05000000000000000000" pitchFamily="2" charset="2"/>
              <a:buChar char="Ø"/>
            </a:pPr>
            <a:r>
              <a:rPr lang="en-US" altLang="ja-JP" sz="1400" spc="140" dirty="0">
                <a:solidFill>
                  <a:srgbClr val="000000">
                    <a:lumMod val="75000"/>
                    <a:lumOff val="25000"/>
                  </a:srgbClr>
                </a:solidFill>
                <a:latin typeface="Arial" panose="020B0604020202020204" pitchFamily="34" charset="0"/>
                <a:ea typeface="メイリオ"/>
                <a:cs typeface="Arial" panose="020B0604020202020204" pitchFamily="34" charset="0"/>
              </a:rPr>
              <a:t>Flexible production system capable of </a:t>
            </a:r>
            <a:r>
              <a:rPr lang="en-US" altLang="ja-JP" sz="1400" b="1" u="sng" spc="140" dirty="0">
                <a:solidFill>
                  <a:srgbClr val="000000">
                    <a:lumMod val="75000"/>
                    <a:lumOff val="25000"/>
                  </a:srgbClr>
                </a:solidFill>
                <a:latin typeface="Arial" panose="020B0604020202020204" pitchFamily="34" charset="0"/>
                <a:ea typeface="メイリオ"/>
                <a:cs typeface="Arial" panose="020B0604020202020204" pitchFamily="34" charset="0"/>
              </a:rPr>
              <a:t>multi-variety multi-production</a:t>
            </a:r>
          </a:p>
          <a:p>
            <a:pPr marL="452438" indent="-277813" algn="l">
              <a:lnSpc>
                <a:spcPct val="130000"/>
              </a:lnSpc>
              <a:buFont typeface="Wingdings" panose="05000000000000000000" pitchFamily="2" charset="2"/>
              <a:buChar char="Ø"/>
            </a:pPr>
            <a:r>
              <a:rPr lang="en-US" altLang="ja-JP" sz="1400" b="1" u="sng" spc="140" dirty="0">
                <a:solidFill>
                  <a:srgbClr val="000000">
                    <a:lumMod val="75000"/>
                    <a:lumOff val="25000"/>
                  </a:srgbClr>
                </a:solidFill>
                <a:latin typeface="Arial" panose="020B0604020202020204" pitchFamily="34" charset="0"/>
                <a:ea typeface="メイリオ"/>
                <a:cs typeface="Arial" panose="020B0604020202020204" pitchFamily="34" charset="0"/>
              </a:rPr>
              <a:t>Merit of scale and reasonable price listing</a:t>
            </a:r>
            <a:r>
              <a:rPr lang="en-US" altLang="ja-JP" sz="1400" spc="140" dirty="0">
                <a:solidFill>
                  <a:srgbClr val="000000">
                    <a:lumMod val="75000"/>
                    <a:lumOff val="25000"/>
                  </a:srgbClr>
                </a:solidFill>
                <a:latin typeface="Arial" panose="020B0604020202020204" pitchFamily="34" charset="0"/>
                <a:ea typeface="メイリオ"/>
                <a:cs typeface="Arial" panose="020B0604020202020204" pitchFamily="34" charset="0"/>
              </a:rPr>
              <a:t> due to mass production</a:t>
            </a:r>
            <a:endParaRPr lang="en-US" altLang="ja-JP" sz="1400" b="1" u="sng" spc="140" dirty="0">
              <a:solidFill>
                <a:srgbClr val="000000">
                  <a:lumMod val="75000"/>
                  <a:lumOff val="25000"/>
                </a:srgbClr>
              </a:solidFill>
              <a:latin typeface="Arial" panose="020B0604020202020204" pitchFamily="34" charset="0"/>
              <a:ea typeface="メイリオ"/>
              <a:cs typeface="Arial" panose="020B0604020202020204" pitchFamily="34" charset="0"/>
            </a:endParaRPr>
          </a:p>
        </p:txBody>
      </p:sp>
      <p:sp>
        <p:nvSpPr>
          <p:cNvPr id="19" name="正方形/長方形 18"/>
          <p:cNvSpPr/>
          <p:nvPr/>
        </p:nvSpPr>
        <p:spPr>
          <a:xfrm>
            <a:off x="266228" y="1362540"/>
            <a:ext cx="2080800" cy="1754333"/>
          </a:xfrm>
          <a:prstGeom prst="rect">
            <a:avLst/>
          </a:prstGeom>
          <a:solidFill>
            <a:srgbClr val="62AE33"/>
          </a:solidFill>
          <a:ln>
            <a:solidFill>
              <a:srgbClr val="62AE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rgbClr val="FFFFFF"/>
                </a:solidFill>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Arial" panose="020B0604020202020204" pitchFamily="34" charset="0"/>
              </a:rPr>
              <a:t>Production System</a:t>
            </a:r>
            <a:endParaRPr lang="ja-JP" altLang="en-US" sz="1600" b="1" dirty="0">
              <a:solidFill>
                <a:srgbClr val="FFFFFF"/>
              </a:solidFill>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Arial" panose="020B0604020202020204" pitchFamily="34" charset="0"/>
            </a:endParaRPr>
          </a:p>
        </p:txBody>
      </p:sp>
      <p:sp>
        <p:nvSpPr>
          <p:cNvPr id="8" name="正方形/長方形 7">
            <a:extLst>
              <a:ext uri="{FF2B5EF4-FFF2-40B4-BE49-F238E27FC236}">
                <a16:creationId xmlns:a16="http://schemas.microsoft.com/office/drawing/2014/main" id="{6C80B66B-E943-442B-9950-BB08C9E40973}"/>
              </a:ext>
            </a:extLst>
          </p:cNvPr>
          <p:cNvSpPr/>
          <p:nvPr/>
        </p:nvSpPr>
        <p:spPr bwMode="auto">
          <a:xfrm>
            <a:off x="266228" y="5585772"/>
            <a:ext cx="9375154" cy="737658"/>
          </a:xfrm>
          <a:prstGeom prst="rect">
            <a:avLst/>
          </a:prstGeom>
          <a:solidFill>
            <a:srgbClr val="0066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altLang="ja-JP" sz="1800" dirty="0">
                <a:solidFill>
                  <a:schemeClr val="bg1"/>
                </a:solidFill>
                <a:latin typeface="Arial" panose="020B0604020202020204" pitchFamily="34" charset="0"/>
                <a:cs typeface="Arial" panose="020B0604020202020204" pitchFamily="34" charset="0"/>
              </a:rPr>
              <a:t>Our biggest advantage is the consistent system we have from manufacturing to delivery</a:t>
            </a:r>
            <a:endParaRPr lang="ja-JP" altLang="ja-JP"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8095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正方形/長方形 303"/>
          <p:cNvSpPr/>
          <p:nvPr/>
        </p:nvSpPr>
        <p:spPr>
          <a:xfrm>
            <a:off x="1338242" y="2454229"/>
            <a:ext cx="8181304" cy="1438153"/>
          </a:xfrm>
          <a:prstGeom prst="rect">
            <a:avLst/>
          </a:prstGeom>
          <a:solidFill>
            <a:srgbClr val="EDF6C0"/>
          </a:solidFill>
          <a:ln w="25400" cap="flat" cmpd="sng" algn="ctr">
            <a:noFill/>
            <a:prstDash val="sysDash"/>
          </a:ln>
          <a:effectLst/>
        </p:spPr>
        <p:txBody>
          <a:bodyPr anchor="ctr"/>
          <a:lstStyle/>
          <a:p>
            <a:pPr fontAlgn="auto">
              <a:spcBef>
                <a:spcPts val="0"/>
              </a:spcBef>
              <a:spcAft>
                <a:spcPts val="0"/>
              </a:spcAft>
              <a:defRPr/>
            </a:pPr>
            <a:endParaRPr kumimoji="0" lang="ja-JP" altLang="en-US" sz="1800" kern="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3" name="Rectangle 21"/>
          <p:cNvSpPr>
            <a:spLocks noChangeArrowheads="1"/>
          </p:cNvSpPr>
          <p:nvPr/>
        </p:nvSpPr>
        <p:spPr bwMode="auto">
          <a:xfrm>
            <a:off x="8063999" y="2484000"/>
            <a:ext cx="1475999" cy="1286675"/>
          </a:xfrm>
          <a:prstGeom prst="rect">
            <a:avLst/>
          </a:prstGeom>
          <a:solidFill>
            <a:srgbClr val="30610B"/>
          </a:solidFill>
          <a:ln w="12700" algn="ctr">
            <a:solidFill>
              <a:srgbClr val="FFFFFF"/>
            </a:solidFill>
            <a:miter lim="800000"/>
            <a:headEnd/>
            <a:tailEnd/>
          </a:ln>
          <a:effectLst/>
        </p:spPr>
        <p:txBody>
          <a:bodyPr wrap="none" lIns="91147" tIns="0" rIns="91147" bIns="0" anchor="ctr"/>
          <a:lstStyle>
            <a:lvl1pPr algn="ctr" defTabSz="911225" eaLnBrk="0" hangingPunct="0">
              <a:defRPr kumimoji="1" sz="1100" b="1">
                <a:solidFill>
                  <a:srgbClr val="5A5A5A"/>
                </a:solidFill>
                <a:latin typeface="Arial" pitchFamily="34" charset="0"/>
                <a:ea typeface="ＭＳ Ｐゴシック" pitchFamily="50" charset="-128"/>
              </a:defRPr>
            </a:lvl1pPr>
            <a:lvl2pPr marL="742950" indent="-285750" algn="ctr" defTabSz="911225" eaLnBrk="0" hangingPunct="0">
              <a:defRPr kumimoji="1" sz="1100" b="1">
                <a:solidFill>
                  <a:srgbClr val="5A5A5A"/>
                </a:solidFill>
                <a:latin typeface="Arial" pitchFamily="34" charset="0"/>
                <a:ea typeface="ＭＳ Ｐゴシック" pitchFamily="50" charset="-128"/>
              </a:defRPr>
            </a:lvl2pPr>
            <a:lvl3pPr marL="1143000" indent="-228600" algn="ctr" defTabSz="911225" eaLnBrk="0" hangingPunct="0">
              <a:defRPr kumimoji="1" sz="1100" b="1">
                <a:solidFill>
                  <a:srgbClr val="5A5A5A"/>
                </a:solidFill>
                <a:latin typeface="Arial" pitchFamily="34" charset="0"/>
                <a:ea typeface="ＭＳ Ｐゴシック" pitchFamily="50" charset="-128"/>
              </a:defRPr>
            </a:lvl3pPr>
            <a:lvl4pPr marL="1600200" indent="-228600" algn="ctr" defTabSz="911225" eaLnBrk="0" hangingPunct="0">
              <a:defRPr kumimoji="1" sz="1100" b="1">
                <a:solidFill>
                  <a:srgbClr val="5A5A5A"/>
                </a:solidFill>
                <a:latin typeface="Arial" pitchFamily="34" charset="0"/>
                <a:ea typeface="ＭＳ Ｐゴシック" pitchFamily="50" charset="-128"/>
              </a:defRPr>
            </a:lvl4pPr>
            <a:lvl5pPr marL="2057400" indent="-228600" algn="ctr" defTabSz="911225" eaLnBrk="0" hangingPunct="0">
              <a:defRPr kumimoji="1" sz="1100" b="1">
                <a:solidFill>
                  <a:srgbClr val="5A5A5A"/>
                </a:solidFill>
                <a:latin typeface="Arial" pitchFamily="34" charset="0"/>
                <a:ea typeface="ＭＳ Ｐゴシック" pitchFamily="50" charset="-128"/>
              </a:defRPr>
            </a:lvl5pPr>
            <a:lvl6pPr marL="2514600" indent="-228600" algn="ctr" defTabSz="911225" eaLnBrk="0" fontAlgn="base" hangingPunct="0">
              <a:spcBef>
                <a:spcPct val="0"/>
              </a:spcBef>
              <a:spcAft>
                <a:spcPct val="0"/>
              </a:spcAft>
              <a:defRPr kumimoji="1" sz="1100" b="1">
                <a:solidFill>
                  <a:srgbClr val="5A5A5A"/>
                </a:solidFill>
                <a:latin typeface="Arial" pitchFamily="34" charset="0"/>
                <a:ea typeface="ＭＳ Ｐゴシック" pitchFamily="50" charset="-128"/>
              </a:defRPr>
            </a:lvl6pPr>
            <a:lvl7pPr marL="2971800" indent="-228600" algn="ctr" defTabSz="911225" eaLnBrk="0" fontAlgn="base" hangingPunct="0">
              <a:spcBef>
                <a:spcPct val="0"/>
              </a:spcBef>
              <a:spcAft>
                <a:spcPct val="0"/>
              </a:spcAft>
              <a:defRPr kumimoji="1" sz="1100" b="1">
                <a:solidFill>
                  <a:srgbClr val="5A5A5A"/>
                </a:solidFill>
                <a:latin typeface="Arial" pitchFamily="34" charset="0"/>
                <a:ea typeface="ＭＳ Ｐゴシック" pitchFamily="50" charset="-128"/>
              </a:defRPr>
            </a:lvl7pPr>
            <a:lvl8pPr marL="3429000" indent="-228600" algn="ctr" defTabSz="911225" eaLnBrk="0" fontAlgn="base" hangingPunct="0">
              <a:spcBef>
                <a:spcPct val="0"/>
              </a:spcBef>
              <a:spcAft>
                <a:spcPct val="0"/>
              </a:spcAft>
              <a:defRPr kumimoji="1" sz="1100" b="1">
                <a:solidFill>
                  <a:srgbClr val="5A5A5A"/>
                </a:solidFill>
                <a:latin typeface="Arial" pitchFamily="34" charset="0"/>
                <a:ea typeface="ＭＳ Ｐゴシック" pitchFamily="50" charset="-128"/>
              </a:defRPr>
            </a:lvl8pPr>
            <a:lvl9pPr marL="3886200" indent="-228600" algn="ctr" defTabSz="911225" eaLnBrk="0" fontAlgn="base" hangingPunct="0">
              <a:spcBef>
                <a:spcPct val="0"/>
              </a:spcBef>
              <a:spcAft>
                <a:spcPct val="0"/>
              </a:spcAft>
              <a:defRPr kumimoji="1" sz="1100" b="1">
                <a:solidFill>
                  <a:srgbClr val="5A5A5A"/>
                </a:solidFill>
                <a:latin typeface="Arial" pitchFamily="34" charset="0"/>
                <a:ea typeface="ＭＳ Ｐゴシック" pitchFamily="50" charset="-128"/>
              </a:defRPr>
            </a:lvl9pPr>
          </a:lstStyle>
          <a:p>
            <a:r>
              <a:rPr lang="en-US" altLang="ja-JP" sz="1050" dirty="0">
                <a:solidFill>
                  <a:schemeClr val="bg1"/>
                </a:solidFill>
              </a:rPr>
              <a:t>Delivery to customers</a:t>
            </a:r>
          </a:p>
          <a:p>
            <a:r>
              <a:rPr lang="en-US" altLang="ja-JP" sz="1050" dirty="0">
                <a:solidFill>
                  <a:schemeClr val="bg1"/>
                </a:solidFill>
              </a:rPr>
              <a:t>from our nationwide</a:t>
            </a:r>
          </a:p>
          <a:p>
            <a:r>
              <a:rPr lang="en-US" altLang="ja-JP" sz="1050" dirty="0">
                <a:solidFill>
                  <a:schemeClr val="bg1"/>
                </a:solidFill>
              </a:rPr>
              <a:t>Franchise chain store</a:t>
            </a:r>
          </a:p>
          <a:p>
            <a:r>
              <a:rPr lang="en-US" altLang="ja-JP" sz="1050" dirty="0">
                <a:solidFill>
                  <a:schemeClr val="bg1"/>
                </a:solidFill>
              </a:rPr>
              <a:t>network </a:t>
            </a:r>
            <a:endParaRPr lang="ja-JP" altLang="ja-JP" sz="1050" dirty="0">
              <a:solidFill>
                <a:schemeClr val="bg1"/>
              </a:solidFill>
            </a:endParaRPr>
          </a:p>
        </p:txBody>
      </p:sp>
      <p:sp>
        <p:nvSpPr>
          <p:cNvPr id="334" name="AutoShape 22"/>
          <p:cNvSpPr>
            <a:spLocks noChangeArrowheads="1"/>
          </p:cNvSpPr>
          <p:nvPr/>
        </p:nvSpPr>
        <p:spPr bwMode="auto">
          <a:xfrm>
            <a:off x="6542439" y="2484000"/>
            <a:ext cx="1476000" cy="1286675"/>
          </a:xfrm>
          <a:prstGeom prst="homePlate">
            <a:avLst>
              <a:gd name="adj" fmla="val 43282"/>
            </a:avLst>
          </a:prstGeom>
          <a:solidFill>
            <a:srgbClr val="5AB814"/>
          </a:solidFill>
          <a:ln w="12700" algn="ctr">
            <a:solidFill>
              <a:srgbClr val="FFFFFF"/>
            </a:solidFill>
            <a:miter lim="800000"/>
            <a:headEnd/>
            <a:tailEnd/>
          </a:ln>
          <a:effectLst/>
        </p:spPr>
        <p:txBody>
          <a:bodyPr wrap="none" lIns="91147" tIns="0" rIns="91147" bIns="0" anchor="ctr"/>
          <a:lstStyle>
            <a:lvl1pPr algn="ctr" defTabSz="911225" eaLnBrk="0" hangingPunct="0">
              <a:defRPr kumimoji="1" sz="1100" b="1">
                <a:solidFill>
                  <a:srgbClr val="5A5A5A"/>
                </a:solidFill>
                <a:latin typeface="Arial" pitchFamily="34" charset="0"/>
                <a:ea typeface="ＭＳ Ｐゴシック" pitchFamily="50" charset="-128"/>
              </a:defRPr>
            </a:lvl1pPr>
            <a:lvl2pPr marL="742950" indent="-285750" algn="ctr" defTabSz="911225" eaLnBrk="0" hangingPunct="0">
              <a:defRPr kumimoji="1" sz="1100" b="1">
                <a:solidFill>
                  <a:srgbClr val="5A5A5A"/>
                </a:solidFill>
                <a:latin typeface="Arial" pitchFamily="34" charset="0"/>
                <a:ea typeface="ＭＳ Ｐゴシック" pitchFamily="50" charset="-128"/>
              </a:defRPr>
            </a:lvl2pPr>
            <a:lvl3pPr marL="1143000" indent="-228600" algn="ctr" defTabSz="911225" eaLnBrk="0" hangingPunct="0">
              <a:defRPr kumimoji="1" sz="1100" b="1">
                <a:solidFill>
                  <a:srgbClr val="5A5A5A"/>
                </a:solidFill>
                <a:latin typeface="Arial" pitchFamily="34" charset="0"/>
                <a:ea typeface="ＭＳ Ｐゴシック" pitchFamily="50" charset="-128"/>
              </a:defRPr>
            </a:lvl3pPr>
            <a:lvl4pPr marL="1600200" indent="-228600" algn="ctr" defTabSz="911225" eaLnBrk="0" hangingPunct="0">
              <a:defRPr kumimoji="1" sz="1100" b="1">
                <a:solidFill>
                  <a:srgbClr val="5A5A5A"/>
                </a:solidFill>
                <a:latin typeface="Arial" pitchFamily="34" charset="0"/>
                <a:ea typeface="ＭＳ Ｐゴシック" pitchFamily="50" charset="-128"/>
              </a:defRPr>
            </a:lvl4pPr>
            <a:lvl5pPr marL="2057400" indent="-228600" algn="ctr" defTabSz="911225" eaLnBrk="0" hangingPunct="0">
              <a:defRPr kumimoji="1" sz="1100" b="1">
                <a:solidFill>
                  <a:srgbClr val="5A5A5A"/>
                </a:solidFill>
                <a:latin typeface="Arial" pitchFamily="34" charset="0"/>
                <a:ea typeface="ＭＳ Ｐゴシック" pitchFamily="50" charset="-128"/>
              </a:defRPr>
            </a:lvl5pPr>
            <a:lvl6pPr marL="2514600" indent="-228600" algn="ctr" defTabSz="911225" eaLnBrk="0" fontAlgn="base" hangingPunct="0">
              <a:spcBef>
                <a:spcPct val="0"/>
              </a:spcBef>
              <a:spcAft>
                <a:spcPct val="0"/>
              </a:spcAft>
              <a:defRPr kumimoji="1" sz="1100" b="1">
                <a:solidFill>
                  <a:srgbClr val="5A5A5A"/>
                </a:solidFill>
                <a:latin typeface="Arial" pitchFamily="34" charset="0"/>
                <a:ea typeface="ＭＳ Ｐゴシック" pitchFamily="50" charset="-128"/>
              </a:defRPr>
            </a:lvl6pPr>
            <a:lvl7pPr marL="2971800" indent="-228600" algn="ctr" defTabSz="911225" eaLnBrk="0" fontAlgn="base" hangingPunct="0">
              <a:spcBef>
                <a:spcPct val="0"/>
              </a:spcBef>
              <a:spcAft>
                <a:spcPct val="0"/>
              </a:spcAft>
              <a:defRPr kumimoji="1" sz="1100" b="1">
                <a:solidFill>
                  <a:srgbClr val="5A5A5A"/>
                </a:solidFill>
                <a:latin typeface="Arial" pitchFamily="34" charset="0"/>
                <a:ea typeface="ＭＳ Ｐゴシック" pitchFamily="50" charset="-128"/>
              </a:defRPr>
            </a:lvl7pPr>
            <a:lvl8pPr marL="3429000" indent="-228600" algn="ctr" defTabSz="911225" eaLnBrk="0" fontAlgn="base" hangingPunct="0">
              <a:spcBef>
                <a:spcPct val="0"/>
              </a:spcBef>
              <a:spcAft>
                <a:spcPct val="0"/>
              </a:spcAft>
              <a:defRPr kumimoji="1" sz="1100" b="1">
                <a:solidFill>
                  <a:srgbClr val="5A5A5A"/>
                </a:solidFill>
                <a:latin typeface="Arial" pitchFamily="34" charset="0"/>
                <a:ea typeface="ＭＳ Ｐゴシック" pitchFamily="50" charset="-128"/>
              </a:defRPr>
            </a:lvl8pPr>
            <a:lvl9pPr marL="3886200" indent="-228600" algn="ctr" defTabSz="911225" eaLnBrk="0" fontAlgn="base" hangingPunct="0">
              <a:spcBef>
                <a:spcPct val="0"/>
              </a:spcBef>
              <a:spcAft>
                <a:spcPct val="0"/>
              </a:spcAft>
              <a:defRPr kumimoji="1" sz="1100" b="1">
                <a:solidFill>
                  <a:srgbClr val="5A5A5A"/>
                </a:solidFill>
                <a:latin typeface="Arial" pitchFamily="34" charset="0"/>
                <a:ea typeface="ＭＳ Ｐゴシック" pitchFamily="50" charset="-128"/>
              </a:defRPr>
            </a:lvl9pPr>
          </a:lstStyle>
          <a:p>
            <a:r>
              <a:rPr lang="en-US" altLang="ja-JP" sz="1050" dirty="0">
                <a:solidFill>
                  <a:schemeClr val="tx1"/>
                </a:solidFill>
                <a:cs typeface="Arial" panose="020B0604020202020204" pitchFamily="34" charset="0"/>
              </a:rPr>
              <a:t>Franchise </a:t>
            </a:r>
            <a:r>
              <a:rPr lang="en-US" altLang="ja-JP" sz="1050" dirty="0" smtClean="0">
                <a:solidFill>
                  <a:schemeClr val="tx1"/>
                </a:solidFill>
                <a:cs typeface="Arial" panose="020B0604020202020204" pitchFamily="34" charset="0"/>
              </a:rPr>
              <a:t>chains</a:t>
            </a:r>
            <a:r>
              <a:rPr lang="en-US" altLang="ja-JP" sz="1050" dirty="0">
                <a:solidFill>
                  <a:schemeClr val="tx1"/>
                </a:solidFill>
                <a:cs typeface="Arial" panose="020B0604020202020204" pitchFamily="34" charset="0"/>
              </a:rPr>
              <a:t>,</a:t>
            </a:r>
            <a:endParaRPr lang="ja-JP" altLang="ja-JP" sz="1050" dirty="0">
              <a:solidFill>
                <a:schemeClr val="tx1"/>
              </a:solidFill>
              <a:cs typeface="Arial" panose="020B0604020202020204" pitchFamily="34" charset="0"/>
            </a:endParaRPr>
          </a:p>
          <a:p>
            <a:r>
              <a:rPr lang="en-US" altLang="ja-JP" sz="1050" dirty="0">
                <a:solidFill>
                  <a:schemeClr val="tx1"/>
                </a:solidFill>
                <a:cs typeface="Arial" panose="020B0604020202020204" pitchFamily="34" charset="0"/>
              </a:rPr>
              <a:t>Facilities for the elderly,</a:t>
            </a:r>
            <a:endParaRPr lang="ja-JP" altLang="ja-JP" sz="1050" dirty="0">
              <a:solidFill>
                <a:schemeClr val="tx1"/>
              </a:solidFill>
              <a:cs typeface="Arial" panose="020B0604020202020204" pitchFamily="34" charset="0"/>
            </a:endParaRPr>
          </a:p>
          <a:p>
            <a:r>
              <a:rPr lang="en-US" altLang="ja-JP" sz="1050" dirty="0" smtClean="0">
                <a:solidFill>
                  <a:schemeClr val="tx1"/>
                </a:solidFill>
                <a:cs typeface="Arial" panose="020B0604020202020204" pitchFamily="34" charset="0"/>
              </a:rPr>
              <a:t>OEM/Others</a:t>
            </a:r>
            <a:endParaRPr lang="ja-JP" altLang="ja-JP" sz="1050" dirty="0">
              <a:solidFill>
                <a:schemeClr val="tx1"/>
              </a:solidFill>
              <a:cs typeface="Arial" panose="020B0604020202020204" pitchFamily="34" charset="0"/>
            </a:endParaRPr>
          </a:p>
        </p:txBody>
      </p:sp>
      <p:sp>
        <p:nvSpPr>
          <p:cNvPr id="335" name="AutoShape 23"/>
          <p:cNvSpPr>
            <a:spLocks noChangeArrowheads="1"/>
          </p:cNvSpPr>
          <p:nvPr/>
        </p:nvSpPr>
        <p:spPr bwMode="auto">
          <a:xfrm>
            <a:off x="4866292" y="2484000"/>
            <a:ext cx="1476000" cy="1286675"/>
          </a:xfrm>
          <a:prstGeom prst="homePlate">
            <a:avLst>
              <a:gd name="adj" fmla="val 40448"/>
            </a:avLst>
          </a:prstGeom>
          <a:solidFill>
            <a:srgbClr val="99D773"/>
          </a:solidFill>
          <a:ln w="12700" algn="ctr">
            <a:solidFill>
              <a:srgbClr val="FFFFFF"/>
            </a:solidFill>
            <a:miter lim="800000"/>
            <a:headEnd/>
            <a:tailEnd/>
          </a:ln>
          <a:effectLst/>
        </p:spPr>
        <p:txBody>
          <a:bodyPr wrap="none" lIns="91147" tIns="0" rIns="91147" bIns="0" anchor="ctr"/>
          <a:lstStyle>
            <a:lvl1pPr algn="ctr" defTabSz="911225" eaLnBrk="0" hangingPunct="0">
              <a:defRPr kumimoji="1" sz="1100" b="1">
                <a:solidFill>
                  <a:srgbClr val="5A5A5A"/>
                </a:solidFill>
                <a:latin typeface="Arial" pitchFamily="34" charset="0"/>
                <a:ea typeface="ＭＳ Ｐゴシック" pitchFamily="50" charset="-128"/>
              </a:defRPr>
            </a:lvl1pPr>
            <a:lvl2pPr marL="742950" indent="-285750" algn="ctr" defTabSz="911225" eaLnBrk="0" hangingPunct="0">
              <a:defRPr kumimoji="1" sz="1100" b="1">
                <a:solidFill>
                  <a:srgbClr val="5A5A5A"/>
                </a:solidFill>
                <a:latin typeface="Arial" pitchFamily="34" charset="0"/>
                <a:ea typeface="ＭＳ Ｐゴシック" pitchFamily="50" charset="-128"/>
              </a:defRPr>
            </a:lvl2pPr>
            <a:lvl3pPr marL="1143000" indent="-228600" algn="ctr" defTabSz="911225" eaLnBrk="0" hangingPunct="0">
              <a:defRPr kumimoji="1" sz="1100" b="1">
                <a:solidFill>
                  <a:srgbClr val="5A5A5A"/>
                </a:solidFill>
                <a:latin typeface="Arial" pitchFamily="34" charset="0"/>
                <a:ea typeface="ＭＳ Ｐゴシック" pitchFamily="50" charset="-128"/>
              </a:defRPr>
            </a:lvl3pPr>
            <a:lvl4pPr marL="1600200" indent="-228600" algn="ctr" defTabSz="911225" eaLnBrk="0" hangingPunct="0">
              <a:defRPr kumimoji="1" sz="1100" b="1">
                <a:solidFill>
                  <a:srgbClr val="5A5A5A"/>
                </a:solidFill>
                <a:latin typeface="Arial" pitchFamily="34" charset="0"/>
                <a:ea typeface="ＭＳ Ｐゴシック" pitchFamily="50" charset="-128"/>
              </a:defRPr>
            </a:lvl4pPr>
            <a:lvl5pPr marL="2057400" indent="-228600" algn="ctr" defTabSz="911225" eaLnBrk="0" hangingPunct="0">
              <a:defRPr kumimoji="1" sz="1100" b="1">
                <a:solidFill>
                  <a:srgbClr val="5A5A5A"/>
                </a:solidFill>
                <a:latin typeface="Arial" pitchFamily="34" charset="0"/>
                <a:ea typeface="ＭＳ Ｐゴシック" pitchFamily="50" charset="-128"/>
              </a:defRPr>
            </a:lvl5pPr>
            <a:lvl6pPr marL="2514600" indent="-228600" algn="ctr" defTabSz="911225" eaLnBrk="0" fontAlgn="base" hangingPunct="0">
              <a:spcBef>
                <a:spcPct val="0"/>
              </a:spcBef>
              <a:spcAft>
                <a:spcPct val="0"/>
              </a:spcAft>
              <a:defRPr kumimoji="1" sz="1100" b="1">
                <a:solidFill>
                  <a:srgbClr val="5A5A5A"/>
                </a:solidFill>
                <a:latin typeface="Arial" pitchFamily="34" charset="0"/>
                <a:ea typeface="ＭＳ Ｐゴシック" pitchFamily="50" charset="-128"/>
              </a:defRPr>
            </a:lvl6pPr>
            <a:lvl7pPr marL="2971800" indent="-228600" algn="ctr" defTabSz="911225" eaLnBrk="0" fontAlgn="base" hangingPunct="0">
              <a:spcBef>
                <a:spcPct val="0"/>
              </a:spcBef>
              <a:spcAft>
                <a:spcPct val="0"/>
              </a:spcAft>
              <a:defRPr kumimoji="1" sz="1100" b="1">
                <a:solidFill>
                  <a:srgbClr val="5A5A5A"/>
                </a:solidFill>
                <a:latin typeface="Arial" pitchFamily="34" charset="0"/>
                <a:ea typeface="ＭＳ Ｐゴシック" pitchFamily="50" charset="-128"/>
              </a:defRPr>
            </a:lvl7pPr>
            <a:lvl8pPr marL="3429000" indent="-228600" algn="ctr" defTabSz="911225" eaLnBrk="0" fontAlgn="base" hangingPunct="0">
              <a:spcBef>
                <a:spcPct val="0"/>
              </a:spcBef>
              <a:spcAft>
                <a:spcPct val="0"/>
              </a:spcAft>
              <a:defRPr kumimoji="1" sz="1100" b="1">
                <a:solidFill>
                  <a:srgbClr val="5A5A5A"/>
                </a:solidFill>
                <a:latin typeface="Arial" pitchFamily="34" charset="0"/>
                <a:ea typeface="ＭＳ Ｐゴシック" pitchFamily="50" charset="-128"/>
              </a:defRPr>
            </a:lvl8pPr>
            <a:lvl9pPr marL="3886200" indent="-228600" algn="ctr" defTabSz="911225" eaLnBrk="0" fontAlgn="base" hangingPunct="0">
              <a:spcBef>
                <a:spcPct val="0"/>
              </a:spcBef>
              <a:spcAft>
                <a:spcPct val="0"/>
              </a:spcAft>
              <a:defRPr kumimoji="1" sz="1100" b="1">
                <a:solidFill>
                  <a:srgbClr val="5A5A5A"/>
                </a:solidFill>
                <a:latin typeface="Arial" pitchFamily="34" charset="0"/>
                <a:ea typeface="ＭＳ Ｐゴシック" pitchFamily="50" charset="-128"/>
              </a:defRPr>
            </a:lvl9pPr>
          </a:lstStyle>
          <a:p>
            <a:r>
              <a:rPr lang="en-US" altLang="ja-JP" sz="1050" dirty="0">
                <a:solidFill>
                  <a:schemeClr val="tx1"/>
                </a:solidFill>
                <a:cs typeface="Arial" panose="020B0604020202020204" pitchFamily="34" charset="0"/>
              </a:rPr>
              <a:t>Picking of Freezing / </a:t>
            </a:r>
            <a:endParaRPr lang="ja-JP" altLang="ja-JP" sz="1050" dirty="0">
              <a:solidFill>
                <a:schemeClr val="tx1"/>
              </a:solidFill>
              <a:cs typeface="Arial" panose="020B0604020202020204" pitchFamily="34" charset="0"/>
            </a:endParaRPr>
          </a:p>
          <a:p>
            <a:r>
              <a:rPr lang="en-US" altLang="ja-JP" sz="1050" dirty="0">
                <a:solidFill>
                  <a:schemeClr val="tx1"/>
                </a:solidFill>
                <a:cs typeface="Arial" panose="020B0604020202020204" pitchFamily="34" charset="0"/>
              </a:rPr>
              <a:t>Refrigerating Warehouse</a:t>
            </a:r>
            <a:endParaRPr lang="ja-JP" altLang="ja-JP" sz="1050" dirty="0">
              <a:solidFill>
                <a:schemeClr val="tx1"/>
              </a:solidFill>
              <a:cs typeface="Arial" panose="020B0604020202020204" pitchFamily="34" charset="0"/>
            </a:endParaRPr>
          </a:p>
          <a:p>
            <a:r>
              <a:rPr lang="en-US" altLang="ja-JP" sz="1050" dirty="0">
                <a:solidFill>
                  <a:schemeClr val="tx1"/>
                </a:solidFill>
                <a:cs typeface="Arial" panose="020B0604020202020204" pitchFamily="34" charset="0"/>
              </a:rPr>
              <a:t>(October 2017)</a:t>
            </a:r>
            <a:endParaRPr lang="ja-JP" altLang="ja-JP" sz="1050" dirty="0">
              <a:solidFill>
                <a:schemeClr val="tx1"/>
              </a:solidFill>
              <a:cs typeface="Arial" panose="020B0604020202020204" pitchFamily="34" charset="0"/>
            </a:endParaRPr>
          </a:p>
        </p:txBody>
      </p:sp>
      <p:sp>
        <p:nvSpPr>
          <p:cNvPr id="336" name="AutoShape 24"/>
          <p:cNvSpPr>
            <a:spLocks noChangeArrowheads="1"/>
          </p:cNvSpPr>
          <p:nvPr/>
        </p:nvSpPr>
        <p:spPr bwMode="auto">
          <a:xfrm>
            <a:off x="3171342" y="2484000"/>
            <a:ext cx="1476000" cy="1286675"/>
          </a:xfrm>
          <a:prstGeom prst="homePlate">
            <a:avLst>
              <a:gd name="adj" fmla="val 43319"/>
            </a:avLst>
          </a:prstGeom>
          <a:solidFill>
            <a:srgbClr val="ABF177">
              <a:alpha val="98824"/>
            </a:srgbClr>
          </a:solidFill>
          <a:ln w="12700" algn="ctr">
            <a:solidFill>
              <a:srgbClr val="FFFFFF"/>
            </a:solidFill>
            <a:miter lim="800000"/>
            <a:headEnd/>
            <a:tailEnd/>
          </a:ln>
          <a:effectLst/>
        </p:spPr>
        <p:txBody>
          <a:bodyPr wrap="none" lIns="91147" tIns="0" rIns="91147" bIns="0" anchor="ctr"/>
          <a:lstStyle/>
          <a:p>
            <a:r>
              <a:rPr lang="en-US" altLang="ja-JP" sz="1050" b="1" dirty="0">
                <a:latin typeface="Arial" panose="020B0604020202020204" pitchFamily="34" charset="0"/>
                <a:cs typeface="Arial" panose="020B0604020202020204" pitchFamily="34" charset="0"/>
              </a:rPr>
              <a:t>Company </a:t>
            </a:r>
          </a:p>
          <a:p>
            <a:r>
              <a:rPr lang="en-US" altLang="ja-JP" sz="1050" b="1" dirty="0">
                <a:latin typeface="Arial" panose="020B0604020202020204" pitchFamily="34" charset="0"/>
                <a:cs typeface="Arial" panose="020B0604020202020204" pitchFamily="34" charset="0"/>
              </a:rPr>
              <a:t>Manufacturing Factory, </a:t>
            </a:r>
            <a:endParaRPr lang="ja-JP" altLang="ja-JP" sz="1050" b="1" dirty="0">
              <a:latin typeface="Arial" panose="020B0604020202020204" pitchFamily="34" charset="0"/>
              <a:cs typeface="Arial" panose="020B0604020202020204" pitchFamily="34" charset="0"/>
            </a:endParaRPr>
          </a:p>
          <a:p>
            <a:r>
              <a:rPr lang="en-US" altLang="ja-JP" sz="1050" b="1" dirty="0">
                <a:latin typeface="Arial" panose="020B0604020202020204" pitchFamily="34" charset="0"/>
                <a:cs typeface="Arial" panose="020B0604020202020204" pitchFamily="34" charset="0"/>
              </a:rPr>
              <a:t>Affiliated Factory</a:t>
            </a:r>
            <a:endParaRPr lang="ja-JP" altLang="ja-JP" sz="1050" b="1" dirty="0">
              <a:latin typeface="Arial" panose="020B0604020202020204" pitchFamily="34" charset="0"/>
              <a:cs typeface="Arial" panose="020B0604020202020204" pitchFamily="34" charset="0"/>
            </a:endParaRPr>
          </a:p>
        </p:txBody>
      </p:sp>
      <p:sp>
        <p:nvSpPr>
          <p:cNvPr id="337" name="AutoShape 25"/>
          <p:cNvSpPr>
            <a:spLocks noChangeArrowheads="1"/>
          </p:cNvSpPr>
          <p:nvPr/>
        </p:nvSpPr>
        <p:spPr bwMode="auto">
          <a:xfrm>
            <a:off x="1375081" y="2493120"/>
            <a:ext cx="1622330" cy="1286675"/>
          </a:xfrm>
          <a:prstGeom prst="chevron">
            <a:avLst>
              <a:gd name="adj" fmla="val 43489"/>
            </a:avLst>
          </a:prstGeom>
          <a:solidFill>
            <a:srgbClr val="D6F8BC"/>
          </a:solidFill>
          <a:ln w="12700" algn="ctr">
            <a:solidFill>
              <a:srgbClr val="FFFFFF"/>
            </a:solidFill>
            <a:miter lim="800000"/>
            <a:headEnd/>
            <a:tailEnd/>
          </a:ln>
          <a:effectLst/>
        </p:spPr>
        <p:txBody>
          <a:bodyPr wrap="none" lIns="91147" tIns="0" rIns="91147" bIns="0" anchor="ctr"/>
          <a:lstStyle/>
          <a:p>
            <a:r>
              <a:rPr lang="en-US" altLang="ja-JP" sz="1100" b="1" dirty="0">
                <a:latin typeface="Arial" panose="020B0604020202020204" pitchFamily="34" charset="0"/>
                <a:cs typeface="Arial" panose="020B0604020202020204" pitchFamily="34" charset="0"/>
              </a:rPr>
              <a:t>Product development</a:t>
            </a:r>
          </a:p>
          <a:p>
            <a:r>
              <a:rPr lang="en-US" altLang="ja-JP" sz="1100" b="1" dirty="0">
                <a:latin typeface="Arial" panose="020B0604020202020204" pitchFamily="34" charset="0"/>
                <a:cs typeface="Arial" panose="020B0604020202020204" pitchFamily="34" charset="0"/>
              </a:rPr>
              <a:t>by Nutritionist</a:t>
            </a:r>
            <a:endParaRPr lang="ja-JP" altLang="ja-JP" sz="1100" b="1" dirty="0">
              <a:latin typeface="Arial" panose="020B0604020202020204" pitchFamily="34" charset="0"/>
              <a:cs typeface="Arial" panose="020B0604020202020204" pitchFamily="34" charset="0"/>
            </a:endParaRPr>
          </a:p>
        </p:txBody>
      </p:sp>
      <p:sp>
        <p:nvSpPr>
          <p:cNvPr id="342" name="正方形/長方形 341"/>
          <p:cNvSpPr/>
          <p:nvPr/>
        </p:nvSpPr>
        <p:spPr bwMode="auto">
          <a:xfrm>
            <a:off x="180000" y="2410640"/>
            <a:ext cx="9428180" cy="2098480"/>
          </a:xfrm>
          <a:prstGeom prst="rect">
            <a:avLst/>
          </a:prstGeom>
          <a:noFill/>
          <a:ln w="19050" cap="flat" cmpd="sng" algn="ctr">
            <a:solidFill>
              <a:srgbClr val="00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l">
              <a:buClr>
                <a:srgbClr val="FFFFFF"/>
              </a:buClr>
            </a:pPr>
            <a:endParaRPr lang="ja-JP" altLang="en-US" sz="140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1" name="正方形/長方形 150"/>
          <p:cNvSpPr/>
          <p:nvPr/>
        </p:nvSpPr>
        <p:spPr bwMode="auto">
          <a:xfrm>
            <a:off x="180000" y="1008000"/>
            <a:ext cx="1152127" cy="1236663"/>
          </a:xfrm>
          <a:prstGeom prst="rect">
            <a:avLst/>
          </a:prstGeom>
          <a:solidFill>
            <a:srgbClr val="5262A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altLang="ja-JP" sz="1200" dirty="0">
                <a:solidFill>
                  <a:schemeClr val="bg1"/>
                </a:solidFill>
                <a:latin typeface="Arial" panose="020B0604020202020204" pitchFamily="34" charset="0"/>
                <a:cs typeface="Arial" panose="020B0604020202020204" pitchFamily="34" charset="0"/>
              </a:rPr>
              <a:t>General</a:t>
            </a:r>
          </a:p>
          <a:p>
            <a:r>
              <a:rPr lang="en-US" altLang="ja-JP" sz="1200" dirty="0">
                <a:solidFill>
                  <a:schemeClr val="bg1"/>
                </a:solidFill>
                <a:latin typeface="Arial" panose="020B0604020202020204" pitchFamily="34" charset="0"/>
                <a:cs typeface="Arial" panose="020B0604020202020204" pitchFamily="34" charset="0"/>
              </a:rPr>
              <a:t>Food Distribution Related Companies</a:t>
            </a:r>
            <a:endParaRPr lang="ja-JP" altLang="ja-JP" sz="1200" dirty="0">
              <a:solidFill>
                <a:schemeClr val="bg1"/>
              </a:solidFill>
              <a:latin typeface="Arial" panose="020B0604020202020204" pitchFamily="34" charset="0"/>
              <a:cs typeface="Arial" panose="020B0604020202020204" pitchFamily="34" charset="0"/>
            </a:endParaRPr>
          </a:p>
        </p:txBody>
      </p:sp>
      <p:sp>
        <p:nvSpPr>
          <p:cNvPr id="4" name="矢印: U ターン 3"/>
          <p:cNvSpPr/>
          <p:nvPr/>
        </p:nvSpPr>
        <p:spPr bwMode="auto">
          <a:xfrm rot="10800000">
            <a:off x="550732" y="4528480"/>
            <a:ext cx="8434715" cy="471994"/>
          </a:xfrm>
          <a:prstGeom prst="uturnArrow">
            <a:avLst>
              <a:gd name="adj1" fmla="val 25000"/>
              <a:gd name="adj2" fmla="val 25000"/>
              <a:gd name="adj3" fmla="val 33219"/>
              <a:gd name="adj4" fmla="val 43750"/>
              <a:gd name="adj5" fmla="val 100000"/>
            </a:avLst>
          </a:prstGeom>
          <a:solidFill>
            <a:schemeClr val="accent5">
              <a:lumMod val="9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l">
              <a:buClr>
                <a:srgbClr val="FFFFFF"/>
              </a:buClr>
            </a:pPr>
            <a:endParaRPr lang="ja-JP" altLang="en-US" sz="1400" dirty="0">
              <a:solidFill>
                <a:srgbClr val="FFFFFF"/>
              </a:solidFill>
              <a:latin typeface="Arial" charset="0"/>
            </a:endParaRPr>
          </a:p>
        </p:txBody>
      </p:sp>
      <p:sp>
        <p:nvSpPr>
          <p:cNvPr id="5" name="テキスト ボックス 4"/>
          <p:cNvSpPr txBox="1"/>
          <p:nvPr/>
        </p:nvSpPr>
        <p:spPr>
          <a:xfrm>
            <a:off x="5005564" y="4600292"/>
            <a:ext cx="4101414" cy="276999"/>
          </a:xfrm>
          <a:prstGeom prst="rect">
            <a:avLst/>
          </a:prstGeom>
          <a:noFill/>
        </p:spPr>
        <p:txBody>
          <a:bodyPr wrap="square" rtlCol="0">
            <a:spAutoFit/>
          </a:bodyPr>
          <a:lstStyle/>
          <a:p>
            <a:r>
              <a:rPr lang="en-US" altLang="ja-JP" sz="1200" dirty="0">
                <a:latin typeface="Arial" panose="020B0604020202020204" pitchFamily="34" charset="0"/>
                <a:cs typeface="Arial" panose="020B0604020202020204" pitchFamily="34" charset="0"/>
              </a:rPr>
              <a:t>Feedback from franchise chain stores and customers</a:t>
            </a:r>
            <a:endParaRPr lang="ja-JP" altLang="ja-JP" sz="1200" dirty="0">
              <a:latin typeface="Arial" panose="020B0604020202020204" pitchFamily="34" charset="0"/>
              <a:cs typeface="Arial" panose="020B0604020202020204" pitchFamily="34" charset="0"/>
            </a:endParaRPr>
          </a:p>
        </p:txBody>
      </p:sp>
      <p:sp>
        <p:nvSpPr>
          <p:cNvPr id="7" name="正方形/長方形 6"/>
          <p:cNvSpPr/>
          <p:nvPr/>
        </p:nvSpPr>
        <p:spPr bwMode="auto">
          <a:xfrm>
            <a:off x="1338242" y="5580000"/>
            <a:ext cx="3276000" cy="864000"/>
          </a:xfrm>
          <a:prstGeom prst="rect">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l">
              <a:buClr>
                <a:srgbClr val="FFFFFF"/>
              </a:buClr>
            </a:pPr>
            <a:r>
              <a:rPr lang="ja-JP" altLang="en-US" sz="1100" dirty="0">
                <a:solidFill>
                  <a:srgbClr val="FFFFFF"/>
                </a:solidFill>
                <a:latin typeface="Arial" panose="020B0604020202020204" pitchFamily="34" charset="0"/>
                <a:ea typeface="メイリオ" panose="020B0604030504040204" pitchFamily="50" charset="-128"/>
                <a:cs typeface="Arial" panose="020B0604020202020204" pitchFamily="34" charset="0"/>
              </a:rPr>
              <a:t>・</a:t>
            </a:r>
            <a:r>
              <a:rPr lang="en-US" altLang="ja-JP" sz="1100" dirty="0">
                <a:solidFill>
                  <a:schemeClr val="bg1"/>
                </a:solidFill>
                <a:latin typeface="Arial" panose="020B0604020202020204" pitchFamily="34" charset="0"/>
                <a:cs typeface="Arial" panose="020B0604020202020204" pitchFamily="34" charset="0"/>
              </a:rPr>
              <a:t>Cost advantage due to mass production</a:t>
            </a:r>
            <a:endParaRPr lang="en-US" altLang="ja-JP" sz="700" dirty="0">
              <a:solidFill>
                <a:schemeClr val="bg1"/>
              </a:solidFill>
              <a:latin typeface="Arial" panose="020B0604020202020204" pitchFamily="34" charset="0"/>
              <a:ea typeface="メイリオ" panose="020B0604030504040204" pitchFamily="50" charset="-128"/>
              <a:cs typeface="Arial" panose="020B0604020202020204" pitchFamily="34" charset="0"/>
            </a:endParaRPr>
          </a:p>
          <a:p>
            <a:pPr algn="l">
              <a:buClr>
                <a:srgbClr val="FFFFFF"/>
              </a:buClr>
            </a:pPr>
            <a:r>
              <a:rPr lang="ja-JP" altLang="en-US" sz="1100" dirty="0">
                <a:solidFill>
                  <a:srgbClr val="FFFFFF"/>
                </a:solidFill>
                <a:latin typeface="Arial" panose="020B0604020202020204" pitchFamily="34" charset="0"/>
                <a:ea typeface="メイリオ" panose="020B0604030504040204" pitchFamily="50" charset="-128"/>
                <a:cs typeface="Arial" panose="020B0604020202020204" pitchFamily="34" charset="0"/>
              </a:rPr>
              <a:t>・</a:t>
            </a:r>
            <a:r>
              <a:rPr lang="en-US" altLang="ja-JP" sz="1100" dirty="0">
                <a:solidFill>
                  <a:schemeClr val="bg1"/>
                </a:solidFill>
                <a:latin typeface="Arial" panose="020B0604020202020204" pitchFamily="34" charset="0"/>
                <a:cs typeface="Arial" panose="020B0604020202020204" pitchFamily="34" charset="0"/>
              </a:rPr>
              <a:t>Product development based on customer </a:t>
            </a:r>
          </a:p>
          <a:p>
            <a:pPr algn="l">
              <a:buClr>
                <a:srgbClr val="FFFFFF"/>
              </a:buClr>
            </a:pPr>
            <a:r>
              <a:rPr lang="en-US" altLang="ja-JP" sz="1100" dirty="0">
                <a:solidFill>
                  <a:schemeClr val="bg1"/>
                </a:solidFill>
                <a:latin typeface="Arial" panose="020B0604020202020204" pitchFamily="34" charset="0"/>
                <a:cs typeface="Arial" panose="020B0604020202020204" pitchFamily="34" charset="0"/>
              </a:rPr>
              <a:t>    feedback (franchise chain stores) </a:t>
            </a:r>
          </a:p>
          <a:p>
            <a:pPr algn="l">
              <a:buClr>
                <a:srgbClr val="FFFFFF"/>
              </a:buClr>
            </a:pPr>
            <a:r>
              <a:rPr lang="ja-JP" altLang="en-US" sz="1100" dirty="0">
                <a:solidFill>
                  <a:srgbClr val="FFFFFF"/>
                </a:solidFill>
                <a:latin typeface="Arial" panose="020B0604020202020204" pitchFamily="34" charset="0"/>
                <a:ea typeface="メイリオ" panose="020B0604030504040204" pitchFamily="50" charset="-128"/>
                <a:cs typeface="Arial" panose="020B0604020202020204" pitchFamily="34" charset="0"/>
              </a:rPr>
              <a:t>・</a:t>
            </a:r>
            <a:r>
              <a:rPr lang="en-US" altLang="ja-JP" sz="1100" dirty="0">
                <a:solidFill>
                  <a:schemeClr val="bg1"/>
                </a:solidFill>
                <a:latin typeface="Arial" panose="020B0604020202020204" pitchFamily="34" charset="0"/>
                <a:cs typeface="Arial" panose="020B0604020202020204" pitchFamily="34" charset="0"/>
              </a:rPr>
              <a:t>Ensure the "Safety and Security"</a:t>
            </a:r>
            <a:endParaRPr lang="en-US" altLang="ja-JP" sz="1100"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sp>
        <p:nvSpPr>
          <p:cNvPr id="49" name="正方形/長方形 48"/>
          <p:cNvSpPr/>
          <p:nvPr/>
        </p:nvSpPr>
        <p:spPr bwMode="auto">
          <a:xfrm>
            <a:off x="6876000" y="5580000"/>
            <a:ext cx="2736000" cy="864000"/>
          </a:xfrm>
          <a:prstGeom prst="rect">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altLang="ja-JP" sz="1100" dirty="0">
                <a:solidFill>
                  <a:schemeClr val="bg1"/>
                </a:solidFill>
                <a:latin typeface="Arial" panose="020B0604020202020204" pitchFamily="34" charset="0"/>
                <a:cs typeface="Arial" panose="020B0604020202020204" pitchFamily="34" charset="0"/>
              </a:rPr>
              <a:t>Food distribution service for the elderly</a:t>
            </a:r>
            <a:endParaRPr lang="ja-JP" altLang="ja-JP" sz="1100" dirty="0">
              <a:solidFill>
                <a:schemeClr val="bg1"/>
              </a:solidFill>
              <a:latin typeface="Arial" panose="020B0604020202020204" pitchFamily="34" charset="0"/>
              <a:cs typeface="Arial" panose="020B0604020202020204" pitchFamily="34" charset="0"/>
            </a:endParaRPr>
          </a:p>
          <a:p>
            <a:r>
              <a:rPr lang="en-US" altLang="ja-JP" sz="1100" dirty="0">
                <a:solidFill>
                  <a:schemeClr val="bg1"/>
                </a:solidFill>
                <a:latin typeface="Arial" panose="020B0604020202020204" pitchFamily="34" charset="0"/>
                <a:cs typeface="Arial" panose="020B0604020202020204" pitchFamily="34" charset="0"/>
              </a:rPr>
              <a:t>Number of stores: 834</a:t>
            </a:r>
            <a:endParaRPr lang="ja-JP" altLang="ja-JP" sz="1100" dirty="0">
              <a:solidFill>
                <a:schemeClr val="bg1"/>
              </a:solidFill>
              <a:latin typeface="Arial" panose="020B0604020202020204" pitchFamily="34" charset="0"/>
              <a:cs typeface="Arial" panose="020B0604020202020204" pitchFamily="34" charset="0"/>
            </a:endParaRPr>
          </a:p>
          <a:p>
            <a:r>
              <a:rPr lang="en-US" altLang="ja-JP" sz="1100" dirty="0">
                <a:solidFill>
                  <a:schemeClr val="bg1"/>
                </a:solidFill>
                <a:latin typeface="Arial" panose="020B0604020202020204" pitchFamily="34" charset="0"/>
                <a:cs typeface="Arial" panose="020B0604020202020204" pitchFamily="34" charset="0"/>
              </a:rPr>
              <a:t>(As of the end of July 2020)</a:t>
            </a:r>
            <a:endParaRPr lang="ja-JP" altLang="ja-JP" sz="1100" dirty="0">
              <a:solidFill>
                <a:schemeClr val="bg1"/>
              </a:solidFill>
              <a:latin typeface="Arial" panose="020B0604020202020204" pitchFamily="34" charset="0"/>
              <a:cs typeface="Arial" panose="020B0604020202020204" pitchFamily="34" charset="0"/>
            </a:endParaRPr>
          </a:p>
        </p:txBody>
      </p:sp>
      <p:sp>
        <p:nvSpPr>
          <p:cNvPr id="8" name="二等辺三角形 7"/>
          <p:cNvSpPr/>
          <p:nvPr/>
        </p:nvSpPr>
        <p:spPr bwMode="auto">
          <a:xfrm rot="10800000">
            <a:off x="1332000" y="5160906"/>
            <a:ext cx="3276000" cy="288030"/>
          </a:xfrm>
          <a:prstGeom prst="triangl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l">
              <a:buClr>
                <a:srgbClr val="FFFFFF"/>
              </a:buClr>
            </a:pPr>
            <a:endParaRPr lang="ja-JP" altLang="en-US" sz="1400" dirty="0">
              <a:solidFill>
                <a:srgbClr val="FFFFFF"/>
              </a:solidFill>
              <a:latin typeface="Arial" charset="0"/>
            </a:endParaRPr>
          </a:p>
        </p:txBody>
      </p:sp>
      <p:sp>
        <p:nvSpPr>
          <p:cNvPr id="51" name="二等辺三角形 50"/>
          <p:cNvSpPr/>
          <p:nvPr/>
        </p:nvSpPr>
        <p:spPr bwMode="auto">
          <a:xfrm rot="10800000">
            <a:off x="4770000" y="5148000"/>
            <a:ext cx="1944000" cy="292163"/>
          </a:xfrm>
          <a:prstGeom prst="triangl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l">
              <a:buClr>
                <a:srgbClr val="FFFFFF"/>
              </a:buClr>
            </a:pPr>
            <a:endParaRPr lang="ja-JP" altLang="en-US" sz="1400" dirty="0">
              <a:solidFill>
                <a:srgbClr val="FFFFFF"/>
              </a:solidFill>
              <a:latin typeface="Arial" charset="0"/>
            </a:endParaRPr>
          </a:p>
        </p:txBody>
      </p:sp>
      <p:sp>
        <p:nvSpPr>
          <p:cNvPr id="52" name="二等辺三角形 51"/>
          <p:cNvSpPr/>
          <p:nvPr/>
        </p:nvSpPr>
        <p:spPr bwMode="auto">
          <a:xfrm rot="10800000">
            <a:off x="6882873" y="5148000"/>
            <a:ext cx="2736000" cy="266023"/>
          </a:xfrm>
          <a:prstGeom prst="triangl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l">
              <a:buClr>
                <a:srgbClr val="FFFFFF"/>
              </a:buClr>
            </a:pPr>
            <a:endParaRPr lang="ja-JP" altLang="en-US" sz="1400" dirty="0">
              <a:solidFill>
                <a:srgbClr val="FFFFFF"/>
              </a:solidFill>
              <a:latin typeface="Arial" charset="0"/>
            </a:endParaRPr>
          </a:p>
        </p:txBody>
      </p:sp>
      <p:sp>
        <p:nvSpPr>
          <p:cNvPr id="53" name="正方形/長方形 52"/>
          <p:cNvSpPr/>
          <p:nvPr/>
        </p:nvSpPr>
        <p:spPr bwMode="auto">
          <a:xfrm>
            <a:off x="180000" y="5580000"/>
            <a:ext cx="1044000" cy="864000"/>
          </a:xfrm>
          <a:prstGeom prst="rect">
            <a:avLst/>
          </a:prstGeom>
          <a:solidFill>
            <a:srgbClr val="0066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buClr>
                <a:srgbClr val="FFFFFF"/>
              </a:buClr>
            </a:pPr>
            <a:r>
              <a:rPr lang="en-US" altLang="ja-JP" sz="12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Purpose and Features</a:t>
            </a:r>
            <a:endParaRPr lang="ja-JP" altLang="en-US" sz="12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二等辺三角形 20"/>
          <p:cNvSpPr>
            <a:spLocks noChangeArrowheads="1"/>
          </p:cNvSpPr>
          <p:nvPr/>
        </p:nvSpPr>
        <p:spPr bwMode="auto">
          <a:xfrm rot="5400000">
            <a:off x="2727310" y="1800000"/>
            <a:ext cx="473125" cy="212066"/>
          </a:xfrm>
          <a:prstGeom prst="triangle">
            <a:avLst>
              <a:gd name="adj" fmla="val 50000"/>
            </a:avLst>
          </a:prstGeom>
          <a:solidFill>
            <a:schemeClr val="accent3">
              <a:lumMod val="65000"/>
            </a:schemeClr>
          </a:solidFill>
          <a:ln w="25400" algn="ctr">
            <a:noFill/>
            <a:miter lim="800000"/>
            <a:headEnd/>
            <a:tailEnd/>
          </a:ln>
        </p:spPr>
        <p:txBody>
          <a:bodyPr anchor="ctr"/>
          <a:lstStyle/>
          <a:p>
            <a:pPr fontAlgn="auto">
              <a:spcBef>
                <a:spcPts val="0"/>
              </a:spcBef>
              <a:spcAft>
                <a:spcPts val="0"/>
              </a:spcAft>
              <a:defRPr/>
            </a:pPr>
            <a:endParaRPr kumimoji="0" lang="ja-JP" altLang="en-US" sz="1800" kern="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二等辺三角形 22"/>
          <p:cNvSpPr>
            <a:spLocks noChangeArrowheads="1"/>
          </p:cNvSpPr>
          <p:nvPr/>
        </p:nvSpPr>
        <p:spPr bwMode="auto">
          <a:xfrm rot="5400000">
            <a:off x="6147775" y="1800000"/>
            <a:ext cx="513415" cy="220465"/>
          </a:xfrm>
          <a:prstGeom prst="triangle">
            <a:avLst>
              <a:gd name="adj" fmla="val 50000"/>
            </a:avLst>
          </a:prstGeom>
          <a:solidFill>
            <a:schemeClr val="accent3">
              <a:lumMod val="65000"/>
            </a:schemeClr>
          </a:solidFill>
          <a:ln w="25400" algn="ctr">
            <a:noFill/>
            <a:miter lim="800000"/>
            <a:headEnd/>
            <a:tailEnd/>
          </a:ln>
        </p:spPr>
        <p:txBody>
          <a:bodyPr anchor="ctr"/>
          <a:lstStyle/>
          <a:p>
            <a:pPr fontAlgn="auto">
              <a:spcBef>
                <a:spcPts val="0"/>
              </a:spcBef>
              <a:spcAft>
                <a:spcPts val="0"/>
              </a:spcAft>
              <a:defRPr/>
            </a:pPr>
            <a:endParaRPr kumimoji="0" lang="ja-JP" altLang="en-US" sz="1800" kern="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二等辺三角形 23"/>
          <p:cNvSpPr>
            <a:spLocks noChangeArrowheads="1"/>
          </p:cNvSpPr>
          <p:nvPr/>
        </p:nvSpPr>
        <p:spPr bwMode="auto">
          <a:xfrm rot="5400000">
            <a:off x="7877231" y="1800000"/>
            <a:ext cx="432213" cy="235527"/>
          </a:xfrm>
          <a:prstGeom prst="triangle">
            <a:avLst>
              <a:gd name="adj" fmla="val 50000"/>
            </a:avLst>
          </a:prstGeom>
          <a:solidFill>
            <a:schemeClr val="accent3">
              <a:lumMod val="65000"/>
            </a:schemeClr>
          </a:solidFill>
          <a:ln w="25400" algn="ctr">
            <a:noFill/>
            <a:miter lim="800000"/>
            <a:headEnd/>
            <a:tailEnd/>
          </a:ln>
        </p:spPr>
        <p:txBody>
          <a:bodyPr anchor="ctr"/>
          <a:lstStyle/>
          <a:p>
            <a:pPr fontAlgn="auto">
              <a:spcBef>
                <a:spcPts val="0"/>
              </a:spcBef>
              <a:spcAft>
                <a:spcPts val="0"/>
              </a:spcAft>
              <a:defRPr/>
            </a:pPr>
            <a:endParaRPr kumimoji="0" lang="ja-JP" altLang="en-US" sz="1800" kern="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Rectangle 612" descr="ひし形 (枠のみ)"/>
          <p:cNvSpPr>
            <a:spLocks noChangeArrowheads="1"/>
          </p:cNvSpPr>
          <p:nvPr/>
        </p:nvSpPr>
        <p:spPr bwMode="auto">
          <a:xfrm>
            <a:off x="6609146" y="3564000"/>
            <a:ext cx="1116000" cy="882000"/>
          </a:xfrm>
          <a:prstGeom prst="rect">
            <a:avLst/>
          </a:prstGeom>
          <a:solidFill>
            <a:sysClr val="window" lastClr="FFFFFF"/>
          </a:solidFill>
          <a:ln w="19050">
            <a:solidFill>
              <a:srgbClr val="848484"/>
            </a:solidFill>
            <a:miter lim="800000"/>
            <a:headEnd/>
            <a:tailEnd/>
          </a:ln>
        </p:spPr>
        <p:txBody>
          <a:bodyPr wrap="none" anchor="ctr"/>
          <a:lstStyle/>
          <a:p>
            <a:pPr algn="l" fontAlgn="auto">
              <a:spcBef>
                <a:spcPts val="0"/>
              </a:spcBef>
              <a:spcAft>
                <a:spcPts val="0"/>
              </a:spcAft>
              <a:defRPr/>
            </a:pPr>
            <a:endParaRPr kumimoji="0" lang="ja-JP" altLang="en-US" sz="1800" ker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Rectangle 612" descr="ひし形 (枠のみ)"/>
          <p:cNvSpPr>
            <a:spLocks noChangeArrowheads="1"/>
          </p:cNvSpPr>
          <p:nvPr/>
        </p:nvSpPr>
        <p:spPr bwMode="auto">
          <a:xfrm>
            <a:off x="4917120" y="3564000"/>
            <a:ext cx="1116000" cy="882000"/>
          </a:xfrm>
          <a:prstGeom prst="rect">
            <a:avLst/>
          </a:prstGeom>
          <a:solidFill>
            <a:sysClr val="window" lastClr="FFFFFF"/>
          </a:solidFill>
          <a:ln w="19050">
            <a:solidFill>
              <a:srgbClr val="848484"/>
            </a:solidFill>
            <a:miter lim="800000"/>
            <a:headEnd/>
            <a:tailEnd/>
          </a:ln>
        </p:spPr>
        <p:txBody>
          <a:bodyPr wrap="none" anchor="ctr"/>
          <a:lstStyle/>
          <a:p>
            <a:pPr algn="l" fontAlgn="auto">
              <a:spcBef>
                <a:spcPts val="0"/>
              </a:spcBef>
              <a:spcAft>
                <a:spcPts val="0"/>
              </a:spcAft>
              <a:defRPr/>
            </a:pPr>
            <a:endParaRPr kumimoji="0" lang="ja-JP" altLang="en-US" sz="1800" ker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Rectangle 612" descr="ひし形 (枠のみ)"/>
          <p:cNvSpPr>
            <a:spLocks noChangeArrowheads="1"/>
          </p:cNvSpPr>
          <p:nvPr/>
        </p:nvSpPr>
        <p:spPr bwMode="auto">
          <a:xfrm>
            <a:off x="1564217" y="3564000"/>
            <a:ext cx="1116000" cy="880053"/>
          </a:xfrm>
          <a:prstGeom prst="rect">
            <a:avLst/>
          </a:prstGeom>
          <a:solidFill>
            <a:sysClr val="window" lastClr="FFFFFF"/>
          </a:solidFill>
          <a:ln w="19050">
            <a:solidFill>
              <a:srgbClr val="848484"/>
            </a:solidFill>
            <a:miter lim="800000"/>
            <a:headEnd/>
            <a:tailEnd/>
          </a:ln>
        </p:spPr>
        <p:txBody>
          <a:bodyPr wrap="none" anchor="ctr"/>
          <a:lstStyle/>
          <a:p>
            <a:pPr algn="l" fontAlgn="auto">
              <a:spcBef>
                <a:spcPts val="0"/>
              </a:spcBef>
              <a:spcAft>
                <a:spcPts val="0"/>
              </a:spcAft>
              <a:defRPr/>
            </a:pPr>
            <a:endParaRPr kumimoji="0" lang="ja-JP" altLang="en-US" sz="1800" ker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Rectangle 612" descr="ひし形 (枠のみ)"/>
          <p:cNvSpPr>
            <a:spLocks noChangeArrowheads="1"/>
          </p:cNvSpPr>
          <p:nvPr/>
        </p:nvSpPr>
        <p:spPr bwMode="auto">
          <a:xfrm>
            <a:off x="3260936" y="3564000"/>
            <a:ext cx="1116000" cy="882000"/>
          </a:xfrm>
          <a:prstGeom prst="rect">
            <a:avLst/>
          </a:prstGeom>
          <a:solidFill>
            <a:sysClr val="window" lastClr="FFFFFF"/>
          </a:solidFill>
          <a:ln w="19050">
            <a:solidFill>
              <a:srgbClr val="848484"/>
            </a:solidFill>
            <a:miter lim="800000"/>
            <a:headEnd/>
            <a:tailEnd/>
          </a:ln>
        </p:spPr>
        <p:txBody>
          <a:bodyPr wrap="none" anchor="ctr"/>
          <a:lstStyle/>
          <a:p>
            <a:pPr algn="l" fontAlgn="auto">
              <a:spcBef>
                <a:spcPts val="0"/>
              </a:spcBef>
              <a:spcAft>
                <a:spcPts val="0"/>
              </a:spcAft>
              <a:defRPr/>
            </a:pPr>
            <a:endParaRPr kumimoji="0" lang="ja-JP" altLang="en-US" sz="1800" ker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Text Box 638"/>
          <p:cNvSpPr txBox="1">
            <a:spLocks noChangeArrowheads="1"/>
          </p:cNvSpPr>
          <p:nvPr/>
        </p:nvSpPr>
        <p:spPr bwMode="auto">
          <a:xfrm>
            <a:off x="1630472" y="1831327"/>
            <a:ext cx="1118298" cy="274637"/>
          </a:xfrm>
          <a:prstGeom prst="rect">
            <a:avLst/>
          </a:prstGeom>
          <a:noFill/>
          <a:ln w="9525">
            <a:noFill/>
            <a:miter lim="800000"/>
            <a:headEnd/>
            <a:tailEnd/>
          </a:ln>
        </p:spPr>
        <p:txBody>
          <a:bodyPr wrap="square">
            <a:spAutoFit/>
          </a:bodyPr>
          <a:lstStyle/>
          <a:p>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開発</a:t>
            </a:r>
          </a:p>
        </p:txBody>
      </p:sp>
      <p:sp>
        <p:nvSpPr>
          <p:cNvPr id="68" name="Rectangle 612" descr="ひし形 (枠のみ)"/>
          <p:cNvSpPr>
            <a:spLocks noChangeArrowheads="1"/>
          </p:cNvSpPr>
          <p:nvPr/>
        </p:nvSpPr>
        <p:spPr bwMode="auto">
          <a:xfrm>
            <a:off x="8244417" y="3564000"/>
            <a:ext cx="1116000" cy="882000"/>
          </a:xfrm>
          <a:prstGeom prst="rect">
            <a:avLst/>
          </a:prstGeom>
          <a:solidFill>
            <a:sysClr val="window" lastClr="FFFFFF"/>
          </a:solidFill>
          <a:ln w="19050">
            <a:solidFill>
              <a:srgbClr val="848484"/>
            </a:solidFill>
            <a:miter lim="800000"/>
            <a:headEnd/>
            <a:tailEnd/>
          </a:ln>
        </p:spPr>
        <p:txBody>
          <a:bodyPr wrap="none" anchor="ctr"/>
          <a:lstStyle/>
          <a:p>
            <a:pPr algn="l" fontAlgn="auto">
              <a:spcBef>
                <a:spcPts val="0"/>
              </a:spcBef>
              <a:spcAft>
                <a:spcPts val="0"/>
              </a:spcAft>
              <a:defRPr/>
            </a:pPr>
            <a:endParaRPr kumimoji="0" lang="ja-JP" altLang="en-US" sz="1800" ker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正方形/長方形 68"/>
          <p:cNvSpPr/>
          <p:nvPr/>
        </p:nvSpPr>
        <p:spPr>
          <a:xfrm>
            <a:off x="4824000" y="1008000"/>
            <a:ext cx="1404000" cy="1245673"/>
          </a:xfrm>
          <a:prstGeom prst="rect">
            <a:avLst/>
          </a:prstGeom>
          <a:noFill/>
          <a:ln w="25400" cap="flat" cmpd="sng" algn="ctr">
            <a:solidFill>
              <a:srgbClr val="5262A4"/>
            </a:solidFill>
            <a:prstDash val="sysDash"/>
          </a:ln>
          <a:effectLst/>
        </p:spPr>
        <p:txBody>
          <a:bodyPr anchor="ctr"/>
          <a:lstStyle/>
          <a:p>
            <a:pPr fontAlgn="auto">
              <a:spcBef>
                <a:spcPts val="0"/>
              </a:spcBef>
              <a:spcAft>
                <a:spcPts val="0"/>
              </a:spcAft>
              <a:defRPr/>
            </a:pPr>
            <a:endParaRPr kumimoji="0" lang="ja-JP" altLang="en-US" sz="1800" kern="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正方形/長方形 70"/>
          <p:cNvSpPr/>
          <p:nvPr/>
        </p:nvSpPr>
        <p:spPr>
          <a:xfrm>
            <a:off x="1425524" y="1008000"/>
            <a:ext cx="3048083" cy="1245673"/>
          </a:xfrm>
          <a:prstGeom prst="rect">
            <a:avLst/>
          </a:prstGeom>
          <a:noFill/>
          <a:ln w="25400" cap="flat" cmpd="sng" algn="ctr">
            <a:solidFill>
              <a:srgbClr val="5262A4"/>
            </a:solidFill>
            <a:prstDash val="sysDash"/>
          </a:ln>
          <a:effectLst/>
        </p:spPr>
        <p:txBody>
          <a:bodyPr anchor="ctr"/>
          <a:lstStyle/>
          <a:p>
            <a:pPr fontAlgn="auto">
              <a:spcBef>
                <a:spcPts val="0"/>
              </a:spcBef>
              <a:spcAft>
                <a:spcPts val="0"/>
              </a:spcAft>
              <a:defRPr/>
            </a:pPr>
            <a:endParaRPr kumimoji="0" lang="ja-JP" altLang="en-US" sz="1800" kern="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正方形/長方形 71"/>
          <p:cNvSpPr/>
          <p:nvPr/>
        </p:nvSpPr>
        <p:spPr bwMode="auto">
          <a:xfrm>
            <a:off x="6649114" y="1116000"/>
            <a:ext cx="2838097" cy="432048"/>
          </a:xfrm>
          <a:prstGeom prst="rect">
            <a:avLst/>
          </a:prstGeom>
          <a:solidFill>
            <a:srgbClr val="5262A4"/>
          </a:solidFill>
          <a:ln w="9525" cap="flat" cmpd="sng" algn="ctr">
            <a:solidFill>
              <a:srgbClr val="6978B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buClr>
                <a:srgbClr val="FFFFFF"/>
              </a:buClr>
            </a:pPr>
            <a:r>
              <a:rPr lang="en-US" altLang="ja-JP" sz="1400" dirty="0">
                <a:solidFill>
                  <a:schemeClr val="bg1"/>
                </a:solidFill>
                <a:latin typeface="Arial" panose="020B0604020202020204" pitchFamily="34" charset="0"/>
                <a:cs typeface="Arial" panose="020B0604020202020204" pitchFamily="34" charset="0"/>
              </a:rPr>
              <a:t>Food Distributor Business Area</a:t>
            </a:r>
            <a:endParaRPr lang="ja-JP" altLang="en-US" sz="1000"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sp>
        <p:nvSpPr>
          <p:cNvPr id="73" name="正方形/長方形 72"/>
          <p:cNvSpPr/>
          <p:nvPr/>
        </p:nvSpPr>
        <p:spPr bwMode="auto">
          <a:xfrm>
            <a:off x="1530000" y="1116000"/>
            <a:ext cx="2831747" cy="432048"/>
          </a:xfrm>
          <a:prstGeom prst="rect">
            <a:avLst/>
          </a:prstGeom>
          <a:solidFill>
            <a:srgbClr val="5262A4"/>
          </a:solidFill>
          <a:ln w="9525" cap="flat" cmpd="sng" algn="ctr">
            <a:solidFill>
              <a:srgbClr val="6978B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altLang="ja-JP" sz="2000" dirty="0">
                <a:solidFill>
                  <a:schemeClr val="bg1"/>
                </a:solidFill>
                <a:latin typeface="Arial" panose="020B0604020202020204" pitchFamily="34" charset="0"/>
                <a:cs typeface="Arial" panose="020B0604020202020204" pitchFamily="34" charset="0"/>
              </a:rPr>
              <a:t>Manufacturer</a:t>
            </a:r>
            <a:endParaRPr lang="ja-JP" altLang="ja-JP" sz="2000" dirty="0">
              <a:solidFill>
                <a:schemeClr val="bg1"/>
              </a:solidFill>
              <a:latin typeface="Arial" panose="020B0604020202020204" pitchFamily="34" charset="0"/>
              <a:cs typeface="Arial" panose="020B0604020202020204" pitchFamily="34" charset="0"/>
            </a:endParaRPr>
          </a:p>
        </p:txBody>
      </p:sp>
      <p:sp>
        <p:nvSpPr>
          <p:cNvPr id="74" name="正方形/長方形 73"/>
          <p:cNvSpPr/>
          <p:nvPr/>
        </p:nvSpPr>
        <p:spPr bwMode="auto">
          <a:xfrm>
            <a:off x="4939114" y="1116000"/>
            <a:ext cx="1152000" cy="432048"/>
          </a:xfrm>
          <a:prstGeom prst="rect">
            <a:avLst/>
          </a:prstGeom>
          <a:solidFill>
            <a:srgbClr val="5262A4"/>
          </a:solidFill>
          <a:ln w="9525" cap="flat" cmpd="sng" algn="ctr">
            <a:solidFill>
              <a:srgbClr val="6978B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altLang="ja-JP" sz="1200" dirty="0">
                <a:solidFill>
                  <a:schemeClr val="bg1"/>
                </a:solidFill>
                <a:latin typeface="Arial" panose="020B0604020202020204" pitchFamily="34" charset="0"/>
                <a:cs typeface="Arial" panose="020B0604020202020204" pitchFamily="34" charset="0"/>
              </a:rPr>
              <a:t>Logistics Companies</a:t>
            </a:r>
            <a:endParaRPr lang="ja-JP" altLang="ja-JP" sz="1200" dirty="0">
              <a:solidFill>
                <a:schemeClr val="bg1"/>
              </a:solidFill>
              <a:latin typeface="Arial" panose="020B0604020202020204" pitchFamily="34" charset="0"/>
              <a:cs typeface="Arial" panose="020B0604020202020204" pitchFamily="34" charset="0"/>
            </a:endParaRPr>
          </a:p>
        </p:txBody>
      </p:sp>
      <p:sp>
        <p:nvSpPr>
          <p:cNvPr id="75" name="正方形/長方形 74"/>
          <p:cNvSpPr/>
          <p:nvPr/>
        </p:nvSpPr>
        <p:spPr>
          <a:xfrm>
            <a:off x="6538092" y="1008000"/>
            <a:ext cx="3068735" cy="1236663"/>
          </a:xfrm>
          <a:prstGeom prst="rect">
            <a:avLst/>
          </a:prstGeom>
          <a:noFill/>
          <a:ln w="25400" cap="flat" cmpd="sng" algn="ctr">
            <a:solidFill>
              <a:srgbClr val="5262A4"/>
            </a:solidFill>
            <a:prstDash val="sysDash"/>
          </a:ln>
          <a:effectLst/>
        </p:spPr>
        <p:txBody>
          <a:bodyPr anchor="ctr"/>
          <a:lstStyle/>
          <a:p>
            <a:pPr fontAlgn="auto">
              <a:spcBef>
                <a:spcPts val="0"/>
              </a:spcBef>
              <a:spcAft>
                <a:spcPts val="0"/>
              </a:spcAft>
              <a:defRPr/>
            </a:pPr>
            <a:endParaRPr kumimoji="0" lang="ja-JP" altLang="en-US" sz="1800" kern="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Text Box 638"/>
          <p:cNvSpPr txBox="1">
            <a:spLocks noChangeArrowheads="1"/>
          </p:cNvSpPr>
          <p:nvPr/>
        </p:nvSpPr>
        <p:spPr bwMode="auto">
          <a:xfrm>
            <a:off x="3133120" y="1831326"/>
            <a:ext cx="1118298" cy="274637"/>
          </a:xfrm>
          <a:prstGeom prst="rect">
            <a:avLst/>
          </a:prstGeom>
          <a:noFill/>
          <a:ln w="9525">
            <a:noFill/>
            <a:miter lim="800000"/>
            <a:headEnd/>
            <a:tailEnd/>
          </a:ln>
        </p:spPr>
        <p:txBody>
          <a:bodyPr wrap="square">
            <a:spAutoFit/>
          </a:bodyPr>
          <a:lstStyle/>
          <a:p>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製造</a:t>
            </a:r>
          </a:p>
        </p:txBody>
      </p:sp>
      <p:sp>
        <p:nvSpPr>
          <p:cNvPr id="77" name="Text Box 638"/>
          <p:cNvSpPr txBox="1">
            <a:spLocks noChangeArrowheads="1"/>
          </p:cNvSpPr>
          <p:nvPr/>
        </p:nvSpPr>
        <p:spPr bwMode="auto">
          <a:xfrm>
            <a:off x="4979316" y="1876318"/>
            <a:ext cx="1118298" cy="274637"/>
          </a:xfrm>
          <a:prstGeom prst="rect">
            <a:avLst/>
          </a:prstGeom>
          <a:noFill/>
          <a:ln w="9525">
            <a:noFill/>
            <a:miter lim="800000"/>
            <a:headEnd/>
            <a:tailEnd/>
          </a:ln>
        </p:spPr>
        <p:txBody>
          <a:bodyPr wrap="square">
            <a:spAutoFit/>
          </a:bodyPr>
          <a:lstStyle/>
          <a:p>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物流</a:t>
            </a:r>
          </a:p>
        </p:txBody>
      </p:sp>
      <p:sp>
        <p:nvSpPr>
          <p:cNvPr id="78" name="Text Box 638"/>
          <p:cNvSpPr txBox="1">
            <a:spLocks noChangeArrowheads="1"/>
          </p:cNvSpPr>
          <p:nvPr/>
        </p:nvSpPr>
        <p:spPr bwMode="auto">
          <a:xfrm>
            <a:off x="6681449" y="1735185"/>
            <a:ext cx="1118298" cy="274637"/>
          </a:xfrm>
          <a:prstGeom prst="rect">
            <a:avLst/>
          </a:prstGeom>
          <a:noFill/>
          <a:ln w="9525">
            <a:noFill/>
            <a:miter lim="800000"/>
            <a:headEnd/>
            <a:tailEnd/>
          </a:ln>
        </p:spPr>
        <p:txBody>
          <a:bodyPr wrap="square">
            <a:spAutoFit/>
          </a:bodyPr>
          <a:lstStyle/>
          <a:p>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販売</a:t>
            </a:r>
          </a:p>
        </p:txBody>
      </p:sp>
      <p:sp>
        <p:nvSpPr>
          <p:cNvPr id="79" name="Text Box 638"/>
          <p:cNvSpPr txBox="1">
            <a:spLocks noChangeArrowheads="1"/>
          </p:cNvSpPr>
          <p:nvPr/>
        </p:nvSpPr>
        <p:spPr bwMode="auto">
          <a:xfrm>
            <a:off x="8437824" y="1752270"/>
            <a:ext cx="1118298" cy="274637"/>
          </a:xfrm>
          <a:prstGeom prst="rect">
            <a:avLst/>
          </a:prstGeom>
          <a:noFill/>
          <a:ln w="9525">
            <a:noFill/>
            <a:miter lim="800000"/>
            <a:headEnd/>
            <a:tailEnd/>
          </a:ln>
        </p:spPr>
        <p:txBody>
          <a:bodyPr wrap="square">
            <a:spAutoFit/>
          </a:bodyPr>
          <a:lstStyle/>
          <a:p>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配達</a:t>
            </a:r>
          </a:p>
        </p:txBody>
      </p:sp>
      <p:pic>
        <p:nvPicPr>
          <p:cNvPr id="80"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4236" y="3699414"/>
            <a:ext cx="967897" cy="61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1389" y="3651091"/>
            <a:ext cx="811940" cy="75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46201" y="3665899"/>
            <a:ext cx="1040808" cy="674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図 8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23271" y="3676148"/>
            <a:ext cx="988970" cy="659314"/>
          </a:xfrm>
          <a:prstGeom prst="rect">
            <a:avLst/>
          </a:prstGeom>
        </p:spPr>
      </p:pic>
      <p:pic>
        <p:nvPicPr>
          <p:cNvPr id="9" name="図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2101" y="2656156"/>
            <a:ext cx="1138862" cy="1138862"/>
          </a:xfrm>
          <a:prstGeom prst="rect">
            <a:avLst/>
          </a:prstGeom>
        </p:spPr>
      </p:pic>
      <p:sp>
        <p:nvSpPr>
          <p:cNvPr id="54" name="正方形/長方形 53"/>
          <p:cNvSpPr/>
          <p:nvPr/>
        </p:nvSpPr>
        <p:spPr bwMode="auto">
          <a:xfrm>
            <a:off x="4770000" y="5580000"/>
            <a:ext cx="1944000" cy="864000"/>
          </a:xfrm>
          <a:prstGeom prst="rect">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l">
              <a:buClr>
                <a:srgbClr val="FFFFFF"/>
              </a:buClr>
            </a:pPr>
            <a:r>
              <a:rPr lang="ja-JP" altLang="en-US" sz="1100" dirty="0">
                <a:solidFill>
                  <a:srgbClr val="FFFFFF"/>
                </a:solidFill>
                <a:latin typeface="Arial" panose="020B0604020202020204" pitchFamily="34" charset="0"/>
                <a:ea typeface="メイリオ" panose="020B0604030504040204" pitchFamily="50" charset="-128"/>
                <a:cs typeface="Arial" panose="020B0604020202020204" pitchFamily="34" charset="0"/>
              </a:rPr>
              <a:t>・</a:t>
            </a:r>
            <a:r>
              <a:rPr lang="en-US" altLang="ja-JP" sz="1100" dirty="0">
                <a:solidFill>
                  <a:srgbClr val="FFFFFF"/>
                </a:solidFill>
                <a:latin typeface="Arial" panose="020B0604020202020204" pitchFamily="34" charset="0"/>
                <a:ea typeface="メイリオ" panose="020B0604030504040204" pitchFamily="50" charset="-128"/>
                <a:cs typeface="Arial" panose="020B0604020202020204" pitchFamily="34" charset="0"/>
              </a:rPr>
              <a:t>Efficiency of storage and </a:t>
            </a:r>
          </a:p>
          <a:p>
            <a:pPr algn="l">
              <a:buClr>
                <a:srgbClr val="FFFFFF"/>
              </a:buClr>
            </a:pPr>
            <a:r>
              <a:rPr lang="en-US" altLang="ja-JP" sz="1100" dirty="0">
                <a:solidFill>
                  <a:srgbClr val="FFFFFF"/>
                </a:solidFill>
                <a:latin typeface="Arial" panose="020B0604020202020204" pitchFamily="34" charset="0"/>
                <a:ea typeface="メイリオ" panose="020B0604030504040204" pitchFamily="50" charset="-128"/>
                <a:cs typeface="Arial" panose="020B0604020202020204" pitchFamily="34" charset="0"/>
              </a:rPr>
              <a:t>   delivery</a:t>
            </a:r>
          </a:p>
          <a:p>
            <a:pPr algn="l">
              <a:buClr>
                <a:srgbClr val="FFFFFF"/>
              </a:buClr>
            </a:pPr>
            <a:r>
              <a:rPr lang="ja-JP" altLang="en-US" sz="1100" dirty="0">
                <a:solidFill>
                  <a:srgbClr val="FFFFFF"/>
                </a:solidFill>
                <a:latin typeface="Arial" panose="020B0604020202020204" pitchFamily="34" charset="0"/>
                <a:ea typeface="メイリオ" panose="020B0604030504040204" pitchFamily="50" charset="-128"/>
                <a:cs typeface="Arial" panose="020B0604020202020204" pitchFamily="34" charset="0"/>
              </a:rPr>
              <a:t>・</a:t>
            </a:r>
            <a:r>
              <a:rPr lang="en-US" altLang="ja-JP" sz="1100" dirty="0">
                <a:solidFill>
                  <a:srgbClr val="FFFFFF"/>
                </a:solidFill>
                <a:latin typeface="Arial" panose="020B0604020202020204" pitchFamily="34" charset="0"/>
                <a:ea typeface="メイリオ" panose="020B0604030504040204" pitchFamily="50" charset="-128"/>
                <a:cs typeface="Arial" panose="020B0604020202020204" pitchFamily="34" charset="0"/>
              </a:rPr>
              <a:t>OEM</a:t>
            </a:r>
            <a:r>
              <a:rPr lang="ja-JP" altLang="en-US" sz="1100" dirty="0">
                <a:solidFill>
                  <a:srgbClr val="FFFFFF"/>
                </a:solidFill>
                <a:latin typeface="Arial" panose="020B0604020202020204" pitchFamily="34" charset="0"/>
                <a:ea typeface="メイリオ" panose="020B0604030504040204" pitchFamily="50" charset="-128"/>
                <a:cs typeface="Arial" panose="020B0604020202020204" pitchFamily="34" charset="0"/>
              </a:rPr>
              <a:t> </a:t>
            </a:r>
            <a:r>
              <a:rPr lang="en-US" altLang="ja-JP" sz="1100" dirty="0">
                <a:solidFill>
                  <a:srgbClr val="FFFFFF"/>
                </a:solidFill>
                <a:latin typeface="Arial" panose="020B0604020202020204" pitchFamily="34" charset="0"/>
                <a:ea typeface="メイリオ" panose="020B0604030504040204" pitchFamily="50" charset="-128"/>
                <a:cs typeface="Arial" panose="020B0604020202020204" pitchFamily="34" charset="0"/>
              </a:rPr>
              <a:t>sales expansion</a:t>
            </a:r>
          </a:p>
        </p:txBody>
      </p:sp>
      <p:pic>
        <p:nvPicPr>
          <p:cNvPr id="6" name="図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98583" y="3682367"/>
            <a:ext cx="1028630" cy="685753"/>
          </a:xfrm>
          <a:prstGeom prst="rect">
            <a:avLst/>
          </a:prstGeom>
        </p:spPr>
      </p:pic>
      <p:sp>
        <p:nvSpPr>
          <p:cNvPr id="10" name="正方形/長方形 9"/>
          <p:cNvSpPr/>
          <p:nvPr/>
        </p:nvSpPr>
        <p:spPr bwMode="auto">
          <a:xfrm>
            <a:off x="1530000" y="1638000"/>
            <a:ext cx="1152000" cy="540000"/>
          </a:xfrm>
          <a:prstGeom prst="rect">
            <a:avLst/>
          </a:prstGeom>
          <a:solidFill>
            <a:srgbClr val="5096C8"/>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altLang="ja-JP" sz="1200" dirty="0">
                <a:solidFill>
                  <a:schemeClr val="bg1"/>
                </a:solidFill>
                <a:latin typeface="Arial" panose="020B0604020202020204" pitchFamily="34" charset="0"/>
                <a:cs typeface="Arial" panose="020B0604020202020204" pitchFamily="34" charset="0"/>
              </a:rPr>
              <a:t>Development</a:t>
            </a:r>
            <a:endParaRPr lang="ja-JP" altLang="ja-JP" sz="1200" dirty="0">
              <a:solidFill>
                <a:schemeClr val="bg1"/>
              </a:solidFill>
              <a:latin typeface="Arial" panose="020B0604020202020204" pitchFamily="34" charset="0"/>
              <a:cs typeface="Arial" panose="020B0604020202020204" pitchFamily="34" charset="0"/>
            </a:endParaRPr>
          </a:p>
        </p:txBody>
      </p:sp>
      <p:sp>
        <p:nvSpPr>
          <p:cNvPr id="55" name="正方形/長方形 54"/>
          <p:cNvSpPr/>
          <p:nvPr/>
        </p:nvSpPr>
        <p:spPr bwMode="auto">
          <a:xfrm>
            <a:off x="3204000" y="1638000"/>
            <a:ext cx="1152000" cy="540000"/>
          </a:xfrm>
          <a:prstGeom prst="rect">
            <a:avLst/>
          </a:prstGeom>
          <a:solidFill>
            <a:srgbClr val="5096C8"/>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altLang="ja-JP" sz="1200" dirty="0">
                <a:solidFill>
                  <a:schemeClr val="bg1"/>
                </a:solidFill>
                <a:latin typeface="Arial" panose="020B0604020202020204" pitchFamily="34" charset="0"/>
                <a:cs typeface="Arial" panose="020B0604020202020204" pitchFamily="34" charset="0"/>
              </a:rPr>
              <a:t>Manufacturing</a:t>
            </a:r>
            <a:endParaRPr lang="ja-JP" altLang="ja-JP" sz="1200" dirty="0">
              <a:solidFill>
                <a:schemeClr val="bg1"/>
              </a:solidFill>
              <a:latin typeface="Arial" panose="020B0604020202020204" pitchFamily="34" charset="0"/>
              <a:cs typeface="Arial" panose="020B0604020202020204" pitchFamily="34" charset="0"/>
            </a:endParaRPr>
          </a:p>
        </p:txBody>
      </p:sp>
      <p:sp>
        <p:nvSpPr>
          <p:cNvPr id="85" name="正方形/長方形 84"/>
          <p:cNvSpPr/>
          <p:nvPr/>
        </p:nvSpPr>
        <p:spPr bwMode="auto">
          <a:xfrm>
            <a:off x="4939114" y="1638000"/>
            <a:ext cx="1152000" cy="540000"/>
          </a:xfrm>
          <a:prstGeom prst="rect">
            <a:avLst/>
          </a:prstGeom>
          <a:solidFill>
            <a:srgbClr val="5096C8"/>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altLang="ja-JP" sz="1400" dirty="0">
                <a:solidFill>
                  <a:schemeClr val="bg1"/>
                </a:solidFill>
                <a:latin typeface="Arial" panose="020B0604020202020204" pitchFamily="34" charset="0"/>
                <a:cs typeface="Arial" panose="020B0604020202020204" pitchFamily="34" charset="0"/>
              </a:rPr>
              <a:t>Logistics</a:t>
            </a:r>
            <a:endParaRPr lang="ja-JP" altLang="ja-JP" sz="1400" dirty="0">
              <a:solidFill>
                <a:schemeClr val="bg1"/>
              </a:solidFill>
              <a:latin typeface="Arial" panose="020B0604020202020204" pitchFamily="34" charset="0"/>
              <a:cs typeface="Arial" panose="020B0604020202020204" pitchFamily="34" charset="0"/>
            </a:endParaRPr>
          </a:p>
        </p:txBody>
      </p:sp>
      <p:sp>
        <p:nvSpPr>
          <p:cNvPr id="86" name="正方形/長方形 85"/>
          <p:cNvSpPr/>
          <p:nvPr/>
        </p:nvSpPr>
        <p:spPr bwMode="auto">
          <a:xfrm>
            <a:off x="6649114" y="1638000"/>
            <a:ext cx="1152000" cy="540000"/>
          </a:xfrm>
          <a:prstGeom prst="rect">
            <a:avLst/>
          </a:prstGeom>
          <a:solidFill>
            <a:srgbClr val="5096C8"/>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buClr>
                <a:srgbClr val="FFFFFF"/>
              </a:buClr>
            </a:pPr>
            <a:r>
              <a:rPr lang="en-US" altLang="ja-JP" sz="1400" dirty="0">
                <a:solidFill>
                  <a:srgbClr val="FFFFFF"/>
                </a:solidFill>
                <a:latin typeface="Arial" panose="020B0604020202020204" pitchFamily="34" charset="0"/>
                <a:cs typeface="Arial" panose="020B0604020202020204" pitchFamily="34" charset="0"/>
              </a:rPr>
              <a:t>Sales</a:t>
            </a:r>
            <a:endParaRPr lang="ja-JP" altLang="en-US" sz="1400" dirty="0">
              <a:solidFill>
                <a:srgbClr val="FFFFFF"/>
              </a:solidFill>
              <a:latin typeface="Arial" panose="020B0604020202020204" pitchFamily="34" charset="0"/>
              <a:cs typeface="Arial" panose="020B0604020202020204" pitchFamily="34" charset="0"/>
            </a:endParaRPr>
          </a:p>
        </p:txBody>
      </p:sp>
      <p:sp>
        <p:nvSpPr>
          <p:cNvPr id="87" name="正方形/長方形 86"/>
          <p:cNvSpPr/>
          <p:nvPr/>
        </p:nvSpPr>
        <p:spPr bwMode="auto">
          <a:xfrm>
            <a:off x="8334000" y="1638000"/>
            <a:ext cx="1152000" cy="540000"/>
          </a:xfrm>
          <a:prstGeom prst="rect">
            <a:avLst/>
          </a:prstGeom>
          <a:solidFill>
            <a:srgbClr val="5096C8"/>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buClr>
                <a:srgbClr val="FFFFFF"/>
              </a:buClr>
            </a:pPr>
            <a:r>
              <a:rPr lang="en-US" altLang="ja-JP" sz="1400" dirty="0">
                <a:solidFill>
                  <a:srgbClr val="FFFFFF"/>
                </a:solidFill>
                <a:latin typeface="Arial" charset="0"/>
              </a:rPr>
              <a:t>Delivery</a:t>
            </a:r>
            <a:endParaRPr lang="ja-JP" altLang="en-US" sz="1400" dirty="0">
              <a:solidFill>
                <a:srgbClr val="FFFFFF"/>
              </a:solidFill>
              <a:latin typeface="Arial" charset="0"/>
            </a:endParaRPr>
          </a:p>
        </p:txBody>
      </p:sp>
      <p:sp>
        <p:nvSpPr>
          <p:cNvPr id="88" name="二等辺三角形 20"/>
          <p:cNvSpPr>
            <a:spLocks noChangeArrowheads="1"/>
          </p:cNvSpPr>
          <p:nvPr/>
        </p:nvSpPr>
        <p:spPr bwMode="auto">
          <a:xfrm rot="5400000">
            <a:off x="4401309" y="1800000"/>
            <a:ext cx="473125" cy="212066"/>
          </a:xfrm>
          <a:prstGeom prst="triangle">
            <a:avLst>
              <a:gd name="adj" fmla="val 50000"/>
            </a:avLst>
          </a:prstGeom>
          <a:solidFill>
            <a:schemeClr val="accent3">
              <a:lumMod val="65000"/>
            </a:schemeClr>
          </a:solidFill>
          <a:ln w="25400" algn="ctr">
            <a:noFill/>
            <a:miter lim="800000"/>
            <a:headEnd/>
            <a:tailEnd/>
          </a:ln>
        </p:spPr>
        <p:txBody>
          <a:bodyPr anchor="ctr"/>
          <a:lstStyle/>
          <a:p>
            <a:pPr fontAlgn="auto">
              <a:spcBef>
                <a:spcPts val="0"/>
              </a:spcBef>
              <a:spcAft>
                <a:spcPts val="0"/>
              </a:spcAft>
              <a:defRPr/>
            </a:pPr>
            <a:endParaRPr kumimoji="0" lang="ja-JP" altLang="en-US" sz="1800" kern="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タイトル 1"/>
          <p:cNvSpPr txBox="1">
            <a:spLocks/>
          </p:cNvSpPr>
          <p:nvPr/>
        </p:nvSpPr>
        <p:spPr bwMode="auto">
          <a:xfrm>
            <a:off x="270000" y="144000"/>
            <a:ext cx="8280000" cy="612000"/>
          </a:xfrm>
          <a:prstGeom prst="rect">
            <a:avLst/>
          </a:prstGeom>
          <a:noFill/>
          <a:ln w="9525">
            <a:noFill/>
            <a:miter lim="800000"/>
            <a:headEnd/>
            <a:tailEnd/>
          </a:ln>
          <a:effectLst>
            <a:outerShdw dist="17961" dir="2700000" algn="ctr" rotWithShape="0">
              <a:srgbClr val="B2B2B2">
                <a:alpha val="50000"/>
              </a:srgbClr>
            </a:outerShdw>
          </a:effec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2100" kern="0" dirty="0">
                <a:solidFill>
                  <a:srgbClr val="000000"/>
                </a:solidFill>
                <a:effectLst/>
                <a:latin typeface="Arial"/>
                <a:ea typeface="メイリオ" panose="020B0604030504040204" pitchFamily="50" charset="-128"/>
              </a:rPr>
              <a:t>Our Advantage </a:t>
            </a:r>
            <a:r>
              <a:rPr lang="en-US" altLang="ja-JP" sz="1800" kern="0" dirty="0">
                <a:solidFill>
                  <a:srgbClr val="000000"/>
                </a:solidFill>
                <a:effectLst/>
                <a:latin typeface="Arial"/>
                <a:ea typeface="メイリオ" panose="020B0604030504040204" pitchFamily="50" charset="-128"/>
              </a:rPr>
              <a:t>(summary)</a:t>
            </a:r>
            <a:r>
              <a:rPr lang="ja-JP" altLang="en-US" sz="1600" kern="0" dirty="0">
                <a:solidFill>
                  <a:srgbClr val="000000"/>
                </a:solidFill>
                <a:effectLst/>
                <a:latin typeface="Arial"/>
                <a:ea typeface="メイリオ" panose="020B0604030504040204" pitchFamily="50" charset="-128"/>
              </a:rPr>
              <a:t>   </a:t>
            </a:r>
            <a:r>
              <a:rPr lang="en-US" altLang="ja-JP" sz="2100" kern="0" dirty="0">
                <a:solidFill>
                  <a:srgbClr val="000000"/>
                </a:solidFill>
                <a:effectLst/>
                <a:latin typeface="Arial"/>
                <a:ea typeface="メイリオ" panose="020B0604030504040204" pitchFamily="50" charset="-128"/>
              </a:rPr>
              <a:t>Consistent System</a:t>
            </a:r>
            <a:endParaRPr lang="ja-JP" altLang="en-US" sz="2100" kern="0" dirty="0">
              <a:solidFill>
                <a:srgbClr val="000000"/>
              </a:solidFill>
              <a:effectLst/>
              <a:latin typeface="Arial"/>
              <a:ea typeface="メイリオ" panose="020B0604030504040204" pitchFamily="50" charset="-128"/>
            </a:endParaRPr>
          </a:p>
        </p:txBody>
      </p:sp>
    </p:spTree>
    <p:extLst>
      <p:ext uri="{BB962C8B-B14F-4D97-AF65-F5344CB8AC3E}">
        <p14:creationId xmlns:p14="http://schemas.microsoft.com/office/powerpoint/2010/main" val="2605954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764704"/>
            <a:ext cx="9905999" cy="6093297"/>
          </a:xfrm>
          <a:prstGeom prst="rect">
            <a:avLst/>
          </a:prstGeom>
          <a:gradFill flip="none" rotWithShape="1">
            <a:gsLst>
              <a:gs pos="0">
                <a:schemeClr val="bg1"/>
              </a:gs>
              <a:gs pos="100000">
                <a:srgbClr val="62AE33"/>
              </a:gs>
              <a:gs pos="100000">
                <a:schemeClr val="bg1"/>
              </a:gs>
              <a:gs pos="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856656" y="3212976"/>
            <a:ext cx="6408712" cy="1631216"/>
          </a:xfrm>
          <a:prstGeom prst="rect">
            <a:avLst/>
          </a:prstGeom>
          <a:noFill/>
        </p:spPr>
        <p:txBody>
          <a:bodyPr wrap="square" rtlCol="0">
            <a:spAutoFit/>
          </a:bodyPr>
          <a:lstStyle/>
          <a:p>
            <a:pPr algn="ctr"/>
            <a:r>
              <a:rPr lang="en-US" altLang="ja-JP" sz="3600" b="1" dirty="0">
                <a:solidFill>
                  <a:srgbClr val="264C27"/>
                </a:solidFill>
                <a:latin typeface="Arial" panose="020B0604020202020204" pitchFamily="34" charset="0"/>
                <a:ea typeface="メイリオ" panose="020B0604030504040204" pitchFamily="50" charset="-128"/>
                <a:cs typeface="Arial" panose="020B0604020202020204" pitchFamily="34" charset="0"/>
              </a:rPr>
              <a:t>Medium-Term Business Plan</a:t>
            </a:r>
          </a:p>
          <a:p>
            <a:r>
              <a:rPr lang="en-US" altLang="ja-JP" sz="3200" b="1" dirty="0">
                <a:solidFill>
                  <a:srgbClr val="264C27"/>
                </a:solidFill>
                <a:latin typeface="Arial"/>
                <a:ea typeface="メイリオ" panose="020B0604030504040204" pitchFamily="50" charset="-128"/>
                <a:cs typeface="メイリオ" panose="020B0604030504040204" pitchFamily="50" charset="-128"/>
              </a:rPr>
              <a:t>FY2021 - FY2025</a:t>
            </a:r>
          </a:p>
          <a:p>
            <a:pPr algn="ctr"/>
            <a:endParaRPr kumimoji="1" lang="ja-JP" altLang="en-US" sz="3200" b="1" dirty="0">
              <a:solidFill>
                <a:srgbClr val="264C27"/>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51828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E5977C79-75ED-45F9-BF5D-5C5C17B690E1}"/>
              </a:ext>
            </a:extLst>
          </p:cNvPr>
          <p:cNvGraphicFramePr/>
          <p:nvPr>
            <p:extLst>
              <p:ext uri="{D42A27DB-BD31-4B8C-83A1-F6EECF244321}">
                <p14:modId xmlns:p14="http://schemas.microsoft.com/office/powerpoint/2010/main" val="2410094295"/>
              </p:ext>
            </p:extLst>
          </p:nvPr>
        </p:nvGraphicFramePr>
        <p:xfrm>
          <a:off x="632520" y="809735"/>
          <a:ext cx="8568952" cy="5840341"/>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2">
            <a:extLst>
              <a:ext uri="{FF2B5EF4-FFF2-40B4-BE49-F238E27FC236}">
                <a16:creationId xmlns:a16="http://schemas.microsoft.com/office/drawing/2014/main" id="{95BDB551-3290-465A-8D8A-B7692F626282}"/>
              </a:ext>
            </a:extLst>
          </p:cNvPr>
          <p:cNvSpPr txBox="1">
            <a:spLocks noChangeArrowheads="1"/>
          </p:cNvSpPr>
          <p:nvPr/>
        </p:nvSpPr>
        <p:spPr bwMode="auto">
          <a:xfrm>
            <a:off x="271463" y="144463"/>
            <a:ext cx="8283575" cy="620712"/>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pPr>
              <a:defRPr/>
            </a:pPr>
            <a:r>
              <a:rPr lang="en-US" altLang="ja-JP" sz="2400" kern="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Sales Forecast</a:t>
            </a:r>
            <a:endParaRPr lang="ja-JP" altLang="en-US" sz="2400" kern="0" dirty="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p:txBody>
      </p:sp>
      <p:sp>
        <p:nvSpPr>
          <p:cNvPr id="8" name="右矢印 7"/>
          <p:cNvSpPr/>
          <p:nvPr/>
        </p:nvSpPr>
        <p:spPr bwMode="auto">
          <a:xfrm>
            <a:off x="6141131" y="4964509"/>
            <a:ext cx="2916325" cy="516683"/>
          </a:xfrm>
          <a:prstGeom prst="rightArrow">
            <a:avLst>
              <a:gd name="adj1" fmla="val 100000"/>
              <a:gd name="adj2" fmla="val 39563"/>
            </a:avLst>
          </a:prstGeom>
          <a:gradFill flip="none" rotWithShape="1">
            <a:gsLst>
              <a:gs pos="0">
                <a:srgbClr val="0BCF4C">
                  <a:shade val="30000"/>
                  <a:satMod val="115000"/>
                </a:srgbClr>
              </a:gs>
              <a:gs pos="50000">
                <a:srgbClr val="0BCF4C">
                  <a:shade val="67500"/>
                  <a:satMod val="115000"/>
                </a:srgbClr>
              </a:gs>
              <a:gs pos="100000">
                <a:srgbClr val="0BCF4C">
                  <a:shade val="100000"/>
                  <a:satMod val="115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800" dirty="0">
                <a:solidFill>
                  <a:schemeClr val="bg1"/>
                </a:solidFill>
              </a:rPr>
              <a:t>Sales Goals</a:t>
            </a:r>
            <a:endParaRPr lang="ja-JP" sz="2800" dirty="0">
              <a:solidFill>
                <a:schemeClr val="bg1"/>
              </a:solidFill>
            </a:endParaRPr>
          </a:p>
        </p:txBody>
      </p:sp>
      <p:sp>
        <p:nvSpPr>
          <p:cNvPr id="9" name="右矢印 8"/>
          <p:cNvSpPr/>
          <p:nvPr/>
        </p:nvSpPr>
        <p:spPr bwMode="auto">
          <a:xfrm>
            <a:off x="2072680" y="4960402"/>
            <a:ext cx="4392488" cy="516683"/>
          </a:xfrm>
          <a:prstGeom prst="rightArrow">
            <a:avLst>
              <a:gd name="adj1" fmla="val 100000"/>
              <a:gd name="adj2" fmla="val 39563"/>
            </a:avLst>
          </a:prstGeom>
          <a:solidFill>
            <a:srgbClr val="35693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800" dirty="0">
                <a:solidFill>
                  <a:schemeClr val="bg1"/>
                </a:solidFill>
              </a:rPr>
              <a:t>Sales Forecast</a:t>
            </a:r>
            <a:endParaRPr lang="ja-JP" sz="2800" dirty="0">
              <a:solidFill>
                <a:schemeClr val="bg1"/>
              </a:solidFill>
            </a:endParaRPr>
          </a:p>
        </p:txBody>
      </p:sp>
      <p:sp>
        <p:nvSpPr>
          <p:cNvPr id="13" name="テキスト ボックス 1"/>
          <p:cNvSpPr txBox="1"/>
          <p:nvPr/>
        </p:nvSpPr>
        <p:spPr bwMode="auto">
          <a:xfrm>
            <a:off x="2217987" y="2418609"/>
            <a:ext cx="1346448" cy="504056"/>
          </a:xfrm>
          <a:prstGeom prst="rect">
            <a:avLst/>
          </a:prstGeom>
          <a:noFill/>
          <a:ln>
            <a:noFill/>
          </a:ln>
        </p:spPr>
        <p:txBody>
          <a:bodyPr wrap="none" lIns="0" tIns="7200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Arial" panose="020B0604020202020204" pitchFamily="34" charset="0"/>
                <a:cs typeface="Arial" panose="020B0604020202020204" pitchFamily="34" charset="0"/>
              </a:rPr>
              <a:t>9.5 billion </a:t>
            </a:r>
          </a:p>
          <a:p>
            <a:r>
              <a:rPr lang="en-US" altLang="ja-JP" sz="1400" dirty="0">
                <a:latin typeface="Arial" panose="020B0604020202020204" pitchFamily="34" charset="0"/>
                <a:cs typeface="Arial" panose="020B0604020202020204" pitchFamily="34" charset="0"/>
              </a:rPr>
              <a:t>yen</a:t>
            </a:r>
            <a:endParaRPr lang="ja-JP" altLang="ja-JP" sz="1400" dirty="0">
              <a:latin typeface="Arial" panose="020B0604020202020204" pitchFamily="34" charset="0"/>
              <a:cs typeface="Arial" panose="020B0604020202020204" pitchFamily="34" charset="0"/>
            </a:endParaRPr>
          </a:p>
        </p:txBody>
      </p:sp>
      <p:sp>
        <p:nvSpPr>
          <p:cNvPr id="14" name="テキスト ボックス 1"/>
          <p:cNvSpPr txBox="1"/>
          <p:nvPr/>
        </p:nvSpPr>
        <p:spPr bwMode="auto">
          <a:xfrm>
            <a:off x="3595700" y="2176487"/>
            <a:ext cx="1346448" cy="504056"/>
          </a:xfrm>
          <a:prstGeom prst="rect">
            <a:avLst/>
          </a:prstGeom>
          <a:noFill/>
          <a:ln>
            <a:noFill/>
          </a:ln>
        </p:spPr>
        <p:txBody>
          <a:bodyPr wrap="none" lIns="0" tIns="7200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Arial" panose="020B0604020202020204" pitchFamily="34" charset="0"/>
                <a:cs typeface="Arial" panose="020B0604020202020204" pitchFamily="34" charset="0"/>
              </a:rPr>
              <a:t>10.3 billion </a:t>
            </a:r>
          </a:p>
          <a:p>
            <a:r>
              <a:rPr lang="en-US" altLang="ja-JP" sz="1400" dirty="0">
                <a:latin typeface="Arial" panose="020B0604020202020204" pitchFamily="34" charset="0"/>
                <a:cs typeface="Arial" panose="020B0604020202020204" pitchFamily="34" charset="0"/>
              </a:rPr>
              <a:t>yen</a:t>
            </a:r>
            <a:endParaRPr lang="ja-JP" altLang="ja-JP" sz="1400" dirty="0">
              <a:latin typeface="Arial" panose="020B0604020202020204" pitchFamily="34" charset="0"/>
              <a:cs typeface="Arial" panose="020B0604020202020204" pitchFamily="34" charset="0"/>
            </a:endParaRPr>
          </a:p>
        </p:txBody>
      </p:sp>
      <p:sp>
        <p:nvSpPr>
          <p:cNvPr id="15" name="テキスト ボックス 1"/>
          <p:cNvSpPr txBox="1"/>
          <p:nvPr/>
        </p:nvSpPr>
        <p:spPr bwMode="auto">
          <a:xfrm>
            <a:off x="4916996" y="1879899"/>
            <a:ext cx="1400876" cy="504056"/>
          </a:xfrm>
          <a:prstGeom prst="rect">
            <a:avLst/>
          </a:prstGeom>
          <a:noFill/>
          <a:ln>
            <a:noFill/>
          </a:ln>
        </p:spPr>
        <p:txBody>
          <a:bodyPr wrap="none" lIns="0" tIns="7200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Arial" panose="020B0604020202020204" pitchFamily="34" charset="0"/>
                <a:cs typeface="Arial" panose="020B0604020202020204" pitchFamily="34" charset="0"/>
              </a:rPr>
              <a:t>11.5 billion </a:t>
            </a:r>
          </a:p>
          <a:p>
            <a:r>
              <a:rPr lang="en-US" altLang="ja-JP" sz="1400" dirty="0">
                <a:latin typeface="Arial" panose="020B0604020202020204" pitchFamily="34" charset="0"/>
                <a:cs typeface="Arial" panose="020B0604020202020204" pitchFamily="34" charset="0"/>
              </a:rPr>
              <a:t>yen</a:t>
            </a:r>
            <a:endParaRPr lang="ja-JP" altLang="ja-JP" sz="1400" dirty="0">
              <a:latin typeface="Arial" panose="020B0604020202020204" pitchFamily="34" charset="0"/>
              <a:cs typeface="Arial" panose="020B0604020202020204" pitchFamily="34" charset="0"/>
            </a:endParaRPr>
          </a:p>
        </p:txBody>
      </p:sp>
      <p:sp>
        <p:nvSpPr>
          <p:cNvPr id="17" name="右矢印 9"/>
          <p:cNvSpPr/>
          <p:nvPr/>
        </p:nvSpPr>
        <p:spPr>
          <a:xfrm rot="20640000">
            <a:off x="2363782" y="3786839"/>
            <a:ext cx="6443392" cy="774463"/>
          </a:xfrm>
          <a:custGeom>
            <a:avLst/>
            <a:gdLst>
              <a:gd name="connsiteX0" fmla="*/ 0 w 3953141"/>
              <a:gd name="connsiteY0" fmla="*/ 231354 h 925417"/>
              <a:gd name="connsiteX1" fmla="*/ 3381576 w 3953141"/>
              <a:gd name="connsiteY1" fmla="*/ 231354 h 925417"/>
              <a:gd name="connsiteX2" fmla="*/ 3381576 w 3953141"/>
              <a:gd name="connsiteY2" fmla="*/ 0 h 925417"/>
              <a:gd name="connsiteX3" fmla="*/ 3953141 w 3953141"/>
              <a:gd name="connsiteY3" fmla="*/ 462709 h 925417"/>
              <a:gd name="connsiteX4" fmla="*/ 3381576 w 3953141"/>
              <a:gd name="connsiteY4" fmla="*/ 925417 h 925417"/>
              <a:gd name="connsiteX5" fmla="*/ 3381576 w 3953141"/>
              <a:gd name="connsiteY5" fmla="*/ 694063 h 925417"/>
              <a:gd name="connsiteX6" fmla="*/ 0 w 3953141"/>
              <a:gd name="connsiteY6" fmla="*/ 694063 h 925417"/>
              <a:gd name="connsiteX7" fmla="*/ 0 w 3953141"/>
              <a:gd name="connsiteY7" fmla="*/ 231354 h 925417"/>
              <a:gd name="connsiteX0" fmla="*/ 0 w 3953141"/>
              <a:gd name="connsiteY0" fmla="*/ 231354 h 925417"/>
              <a:gd name="connsiteX1" fmla="*/ 3381576 w 3953141"/>
              <a:gd name="connsiteY1" fmla="*/ 231354 h 925417"/>
              <a:gd name="connsiteX2" fmla="*/ 3381576 w 3953141"/>
              <a:gd name="connsiteY2" fmla="*/ 0 h 925417"/>
              <a:gd name="connsiteX3" fmla="*/ 3953141 w 3953141"/>
              <a:gd name="connsiteY3" fmla="*/ 462709 h 925417"/>
              <a:gd name="connsiteX4" fmla="*/ 3381576 w 3953141"/>
              <a:gd name="connsiteY4" fmla="*/ 925417 h 925417"/>
              <a:gd name="connsiteX5" fmla="*/ 3381576 w 3953141"/>
              <a:gd name="connsiteY5" fmla="*/ 694063 h 925417"/>
              <a:gd name="connsiteX6" fmla="*/ 23789 w 3953141"/>
              <a:gd name="connsiteY6" fmla="*/ 532023 h 925417"/>
              <a:gd name="connsiteX7" fmla="*/ 0 w 3953141"/>
              <a:gd name="connsiteY7" fmla="*/ 231354 h 925417"/>
              <a:gd name="connsiteX0" fmla="*/ 0 w 3938024"/>
              <a:gd name="connsiteY0" fmla="*/ 414086 h 925417"/>
              <a:gd name="connsiteX1" fmla="*/ 3366459 w 3938024"/>
              <a:gd name="connsiteY1" fmla="*/ 231354 h 925417"/>
              <a:gd name="connsiteX2" fmla="*/ 3366459 w 3938024"/>
              <a:gd name="connsiteY2" fmla="*/ 0 h 925417"/>
              <a:gd name="connsiteX3" fmla="*/ 3938024 w 3938024"/>
              <a:gd name="connsiteY3" fmla="*/ 462709 h 925417"/>
              <a:gd name="connsiteX4" fmla="*/ 3366459 w 3938024"/>
              <a:gd name="connsiteY4" fmla="*/ 925417 h 925417"/>
              <a:gd name="connsiteX5" fmla="*/ 3366459 w 3938024"/>
              <a:gd name="connsiteY5" fmla="*/ 694063 h 925417"/>
              <a:gd name="connsiteX6" fmla="*/ 8672 w 3938024"/>
              <a:gd name="connsiteY6" fmla="*/ 532023 h 925417"/>
              <a:gd name="connsiteX7" fmla="*/ 0 w 3938024"/>
              <a:gd name="connsiteY7" fmla="*/ 414086 h 925417"/>
              <a:gd name="connsiteX0" fmla="*/ 12858 w 3950882"/>
              <a:gd name="connsiteY0" fmla="*/ 414086 h 925417"/>
              <a:gd name="connsiteX1" fmla="*/ 3379317 w 3950882"/>
              <a:gd name="connsiteY1" fmla="*/ 231354 h 925417"/>
              <a:gd name="connsiteX2" fmla="*/ 3379317 w 3950882"/>
              <a:gd name="connsiteY2" fmla="*/ 0 h 925417"/>
              <a:gd name="connsiteX3" fmla="*/ 3950882 w 3950882"/>
              <a:gd name="connsiteY3" fmla="*/ 462709 h 925417"/>
              <a:gd name="connsiteX4" fmla="*/ 3379317 w 3950882"/>
              <a:gd name="connsiteY4" fmla="*/ 925417 h 925417"/>
              <a:gd name="connsiteX5" fmla="*/ 3379317 w 3950882"/>
              <a:gd name="connsiteY5" fmla="*/ 694063 h 925417"/>
              <a:gd name="connsiteX6" fmla="*/ 0 w 3950882"/>
              <a:gd name="connsiteY6" fmla="*/ 408270 h 925417"/>
              <a:gd name="connsiteX7" fmla="*/ 12858 w 3950882"/>
              <a:gd name="connsiteY7" fmla="*/ 414086 h 92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0882" h="925417">
                <a:moveTo>
                  <a:pt x="12858" y="414086"/>
                </a:moveTo>
                <a:lnTo>
                  <a:pt x="3379317" y="231354"/>
                </a:lnTo>
                <a:lnTo>
                  <a:pt x="3379317" y="0"/>
                </a:lnTo>
                <a:lnTo>
                  <a:pt x="3950882" y="462709"/>
                </a:lnTo>
                <a:lnTo>
                  <a:pt x="3379317" y="925417"/>
                </a:lnTo>
                <a:lnTo>
                  <a:pt x="3379317" y="694063"/>
                </a:lnTo>
                <a:lnTo>
                  <a:pt x="0" y="408270"/>
                </a:lnTo>
                <a:lnTo>
                  <a:pt x="12858" y="414086"/>
                </a:lnTo>
                <a:close/>
              </a:path>
            </a:pathLst>
          </a:custGeom>
          <a:gradFill flip="none" rotWithShape="1">
            <a:gsLst>
              <a:gs pos="0">
                <a:schemeClr val="accent2">
                  <a:lumMod val="20000"/>
                  <a:lumOff val="80000"/>
                </a:schemeClr>
              </a:gs>
              <a:gs pos="28000">
                <a:schemeClr val="accent6">
                  <a:lumMod val="20000"/>
                  <a:lumOff val="80000"/>
                </a:schemeClr>
              </a:gs>
              <a:gs pos="100000">
                <a:schemeClr val="accent2">
                  <a:lumMod val="60000"/>
                  <a:lumOff val="40000"/>
                </a:schemeClr>
              </a:gs>
              <a:gs pos="100000">
                <a:schemeClr val="bg1"/>
              </a:gs>
            </a:gsLst>
            <a:lin ang="10800000" scaled="1"/>
            <a:tileRect/>
          </a:gradFill>
          <a:ln w="12700" cap="flat" cmpd="sng" algn="ctr">
            <a:no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spcBef>
                <a:spcPts val="0"/>
              </a:spcBef>
              <a:spcAft>
                <a:spcPts val="0"/>
              </a:spcAft>
              <a:defRPr/>
            </a:pPr>
            <a:endParaRPr kumimoji="0" lang="ja-JP" altLang="en-US" sz="1800" kern="0" dirty="0">
              <a:solidFill>
                <a:prstClr val="white"/>
              </a:solidFill>
              <a:ea typeface="Meiryo UI"/>
              <a:cs typeface="Arial" panose="020B0604020202020204" pitchFamily="34" charset="0"/>
            </a:endParaRPr>
          </a:p>
        </p:txBody>
      </p:sp>
      <p:sp>
        <p:nvSpPr>
          <p:cNvPr id="10" name="テキスト ボックス 1">
            <a:extLst>
              <a:ext uri="{FF2B5EF4-FFF2-40B4-BE49-F238E27FC236}">
                <a16:creationId xmlns:a16="http://schemas.microsoft.com/office/drawing/2014/main" id="{D3565B32-897B-45ED-890E-0C77B636297B}"/>
              </a:ext>
            </a:extLst>
          </p:cNvPr>
          <p:cNvSpPr txBox="1"/>
          <p:nvPr/>
        </p:nvSpPr>
        <p:spPr bwMode="auto">
          <a:xfrm>
            <a:off x="6215536" y="1549346"/>
            <a:ext cx="1400876" cy="504056"/>
          </a:xfrm>
          <a:prstGeom prst="rect">
            <a:avLst/>
          </a:prstGeom>
          <a:noFill/>
          <a:ln>
            <a:noFill/>
          </a:ln>
        </p:spPr>
        <p:txBody>
          <a:bodyPr wrap="none" lIns="0" tIns="7200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Arial" panose="020B0604020202020204" pitchFamily="34" charset="0"/>
                <a:cs typeface="Arial" panose="020B0604020202020204" pitchFamily="34" charset="0"/>
              </a:rPr>
              <a:t>12.7 billion </a:t>
            </a:r>
          </a:p>
          <a:p>
            <a:r>
              <a:rPr lang="en-US" altLang="ja-JP" sz="1400" dirty="0">
                <a:latin typeface="Arial" panose="020B0604020202020204" pitchFamily="34" charset="0"/>
                <a:cs typeface="Arial" panose="020B0604020202020204" pitchFamily="34" charset="0"/>
              </a:rPr>
              <a:t>yen</a:t>
            </a:r>
            <a:endParaRPr lang="ja-JP" altLang="ja-JP" sz="1400" dirty="0">
              <a:latin typeface="Arial" panose="020B0604020202020204" pitchFamily="34" charset="0"/>
              <a:cs typeface="Arial" panose="020B0604020202020204" pitchFamily="34" charset="0"/>
            </a:endParaRPr>
          </a:p>
        </p:txBody>
      </p:sp>
      <p:sp>
        <p:nvSpPr>
          <p:cNvPr id="12" name="四角形吹き出し 11"/>
          <p:cNvSpPr/>
          <p:nvPr/>
        </p:nvSpPr>
        <p:spPr bwMode="auto">
          <a:xfrm>
            <a:off x="1837189" y="3392441"/>
            <a:ext cx="913916" cy="516683"/>
          </a:xfrm>
          <a:prstGeom prst="wedgeRectCallout">
            <a:avLst>
              <a:gd name="adj1" fmla="val 68955"/>
              <a:gd name="adj2" fmla="val -36908"/>
            </a:avLst>
          </a:prstGeom>
          <a:solidFill>
            <a:srgbClr val="C6E0B4"/>
          </a:solidFill>
          <a:ln w="12700">
            <a:solidFill>
              <a:srgbClr val="264C27"/>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dirty="0">
                <a:solidFill>
                  <a:schemeClr val="tx1"/>
                </a:solidFill>
              </a:rPr>
              <a:t>Facilities for the </a:t>
            </a:r>
            <a:r>
              <a:rPr lang="en-US" altLang="ja-JP" dirty="0" smtClean="0">
                <a:solidFill>
                  <a:schemeClr val="tx1"/>
                </a:solidFill>
              </a:rPr>
              <a:t>Elderly</a:t>
            </a:r>
            <a:endParaRPr lang="ja-JP" altLang="ja-JP" dirty="0">
              <a:solidFill>
                <a:schemeClr val="tx1"/>
              </a:solidFill>
            </a:endParaRPr>
          </a:p>
        </p:txBody>
      </p:sp>
      <p:sp>
        <p:nvSpPr>
          <p:cNvPr id="16" name="四角形吹き出し 15"/>
          <p:cNvSpPr/>
          <p:nvPr/>
        </p:nvSpPr>
        <p:spPr bwMode="auto">
          <a:xfrm>
            <a:off x="1824647" y="3039239"/>
            <a:ext cx="935904" cy="288051"/>
          </a:xfrm>
          <a:prstGeom prst="wedgeRectCallout">
            <a:avLst>
              <a:gd name="adj1" fmla="val 68955"/>
              <a:gd name="adj2" fmla="val -36908"/>
            </a:avLst>
          </a:prstGeom>
          <a:solidFill>
            <a:srgbClr val="C6E0B4"/>
          </a:solidFill>
          <a:ln w="12700">
            <a:solidFill>
              <a:srgbClr val="264C27"/>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900" dirty="0">
                <a:solidFill>
                  <a:schemeClr val="tx1"/>
                </a:solidFill>
                <a:latin typeface="Arial" panose="020B0604020202020204" pitchFamily="34" charset="0"/>
                <a:cs typeface="Arial" panose="020B0604020202020204" pitchFamily="34" charset="0"/>
              </a:rPr>
              <a:t>OEM / Others</a:t>
            </a:r>
            <a:endParaRPr lang="ja-JP" sz="900" dirty="0">
              <a:solidFill>
                <a:schemeClr val="tx1"/>
              </a:solidFill>
              <a:latin typeface="Arial" panose="020B0604020202020204" pitchFamily="34" charset="0"/>
              <a:cs typeface="Arial" panose="020B0604020202020204" pitchFamily="34" charset="0"/>
            </a:endParaRPr>
          </a:p>
        </p:txBody>
      </p:sp>
      <p:sp>
        <p:nvSpPr>
          <p:cNvPr id="18" name="テキスト ボックス 1"/>
          <p:cNvSpPr txBox="1"/>
          <p:nvPr/>
        </p:nvSpPr>
        <p:spPr bwMode="auto">
          <a:xfrm>
            <a:off x="871539" y="2620719"/>
            <a:ext cx="1346448" cy="504056"/>
          </a:xfrm>
          <a:prstGeom prst="rect">
            <a:avLst/>
          </a:prstGeom>
          <a:noFill/>
          <a:ln>
            <a:noFill/>
          </a:ln>
        </p:spPr>
        <p:txBody>
          <a:bodyPr wrap="none" lIns="0" tIns="7200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Arial" panose="020B0604020202020204" pitchFamily="34" charset="0"/>
                <a:cs typeface="Arial" panose="020B0604020202020204" pitchFamily="34" charset="0"/>
              </a:rPr>
              <a:t>8.8 billion </a:t>
            </a:r>
          </a:p>
          <a:p>
            <a:r>
              <a:rPr lang="en-US" altLang="ja-JP" sz="1400" dirty="0">
                <a:latin typeface="Arial" panose="020B0604020202020204" pitchFamily="34" charset="0"/>
                <a:cs typeface="Arial" panose="020B0604020202020204" pitchFamily="34" charset="0"/>
              </a:rPr>
              <a:t>yen</a:t>
            </a:r>
            <a:endParaRPr lang="ja-JP" altLang="ja-JP"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8925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5BDB551-3290-465A-8D8A-B7692F626282}"/>
              </a:ext>
            </a:extLst>
          </p:cNvPr>
          <p:cNvSpPr txBox="1">
            <a:spLocks noChangeArrowheads="1"/>
          </p:cNvSpPr>
          <p:nvPr/>
        </p:nvSpPr>
        <p:spPr bwMode="auto">
          <a:xfrm>
            <a:off x="271463" y="144463"/>
            <a:ext cx="8283575" cy="620712"/>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pPr>
              <a:defRPr/>
            </a:pPr>
            <a:r>
              <a:rPr lang="en-US" altLang="ja-JP" sz="2000" kern="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Profit Forecast and Goals after Capital Investment</a:t>
            </a:r>
            <a:endParaRPr lang="ja-JP" altLang="en-US" sz="2000" kern="0" dirty="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p:txBody>
      </p:sp>
      <p:sp>
        <p:nvSpPr>
          <p:cNvPr id="3" name="正方形/長方形 2">
            <a:extLst>
              <a:ext uri="{FF2B5EF4-FFF2-40B4-BE49-F238E27FC236}">
                <a16:creationId xmlns:a16="http://schemas.microsoft.com/office/drawing/2014/main" id="{4271AADB-5E94-4803-8E46-1D50DD5A4438}"/>
              </a:ext>
            </a:extLst>
          </p:cNvPr>
          <p:cNvSpPr/>
          <p:nvPr/>
        </p:nvSpPr>
        <p:spPr>
          <a:xfrm>
            <a:off x="4523217" y="1771740"/>
            <a:ext cx="1346451" cy="504075"/>
          </a:xfrm>
          <a:prstGeom prst="rect">
            <a:avLst/>
          </a:prstGeom>
        </p:spPr>
        <p:txBody>
          <a:bodyPr wrap="square">
            <a:spAutoFit/>
          </a:bodyPr>
          <a:lstStyle/>
          <a:p>
            <a:pPr fontAlgn="ctr"/>
            <a:endParaRPr lang="en-US" altLang="ja-JP" b="1" dirty="0"/>
          </a:p>
          <a:p>
            <a:pPr fontAlgn="ctr"/>
            <a:endParaRPr lang="en-US" altLang="ja-JP" b="1" dirty="0"/>
          </a:p>
          <a:p>
            <a:pPr fontAlgn="ctr"/>
            <a:endParaRPr lang="en-US" altLang="ja-JP" b="1" dirty="0"/>
          </a:p>
          <a:p>
            <a:pPr fontAlgn="ctr"/>
            <a:endParaRPr lang="en-US" altLang="ja-JP" b="1" dirty="0"/>
          </a:p>
          <a:p>
            <a:pPr fontAlgn="ctr"/>
            <a:endParaRPr lang="en-US" altLang="ja-JP" b="1" dirty="0"/>
          </a:p>
          <a:p>
            <a:pPr fontAlgn="ctr"/>
            <a:endParaRPr lang="en-US" altLang="ja-JP" b="1" dirty="0"/>
          </a:p>
          <a:p>
            <a:pPr fontAlgn="ctr"/>
            <a:endParaRPr lang="en-US" altLang="ja-JP" b="1" dirty="0"/>
          </a:p>
          <a:p>
            <a:pPr lvl="0" algn="l" eaLnBrk="0" hangingPunct="0">
              <a:defRPr/>
            </a:pPr>
            <a:endParaRPr lang="en-US" altLang="ja-JP" sz="2000" kern="0" dirty="0">
              <a:solidFill>
                <a:prstClr val="black"/>
              </a:solidFill>
              <a:latin typeface="Arial"/>
              <a:ea typeface="メイリオ" panose="020B0604030504040204" pitchFamily="50" charset="-128"/>
            </a:endParaRPr>
          </a:p>
          <a:p>
            <a:pPr lvl="0" algn="l" eaLnBrk="0" hangingPunct="0">
              <a:defRPr/>
            </a:pPr>
            <a:endParaRPr lang="en-US" altLang="ja-JP" sz="2000" kern="0" dirty="0">
              <a:solidFill>
                <a:prstClr val="black"/>
              </a:solidFill>
              <a:latin typeface="Arial"/>
              <a:ea typeface="メイリオ" panose="020B0604030504040204" pitchFamily="50" charset="-128"/>
            </a:endParaRPr>
          </a:p>
          <a:p>
            <a:pPr lvl="0" algn="l" eaLnBrk="0" hangingPunct="0">
              <a:defRPr/>
            </a:pPr>
            <a:endParaRPr lang="en-US" altLang="ja-JP" sz="2000" kern="0" dirty="0">
              <a:solidFill>
                <a:prstClr val="black"/>
              </a:solidFill>
              <a:latin typeface="Arial"/>
              <a:ea typeface="メイリオ" panose="020B0604030504040204" pitchFamily="50" charset="-128"/>
            </a:endParaRPr>
          </a:p>
          <a:p>
            <a:pPr lvl="0" algn="l" eaLnBrk="0" hangingPunct="0">
              <a:defRPr/>
            </a:pPr>
            <a:r>
              <a:rPr lang="ja-JP" altLang="en-US" sz="2000" kern="0" dirty="0">
                <a:solidFill>
                  <a:prstClr val="black"/>
                </a:solidFill>
                <a:latin typeface="Arial"/>
                <a:ea typeface="メイリオ" panose="020B0604030504040204" pitchFamily="50" charset="-128"/>
              </a:rPr>
              <a:t>　</a:t>
            </a:r>
            <a:endParaRPr kumimoji="0" lang="ja-JP" altLang="ja-JP" sz="2000" kern="0" dirty="0">
              <a:latin typeface="メイリオ" panose="020B0604030504040204" pitchFamily="50" charset="-128"/>
              <a:ea typeface="メイリオ" panose="020B0604030504040204" pitchFamily="50" charset="-128"/>
            </a:endParaRPr>
          </a:p>
          <a:p>
            <a:pPr marL="0" indent="0" algn="l"/>
            <a:endParaRPr kumimoji="0" lang="en-US" altLang="ja-JP" sz="2000" kern="0" dirty="0">
              <a:latin typeface="メイリオ" panose="020B0604030504040204" pitchFamily="50" charset="-128"/>
              <a:ea typeface="メイリオ" panose="020B0604030504040204" pitchFamily="50" charset="-128"/>
            </a:endParaRPr>
          </a:p>
        </p:txBody>
      </p:sp>
      <p:graphicFrame>
        <p:nvGraphicFramePr>
          <p:cNvPr id="12" name="グラフ 11">
            <a:extLst>
              <a:ext uri="{FF2B5EF4-FFF2-40B4-BE49-F238E27FC236}">
                <a16:creationId xmlns:a16="http://schemas.microsoft.com/office/drawing/2014/main" id="{0F54A58D-6579-4B3F-A928-A59DC92492F8}"/>
              </a:ext>
            </a:extLst>
          </p:cNvPr>
          <p:cNvGraphicFramePr/>
          <p:nvPr>
            <p:extLst>
              <p:ext uri="{D42A27DB-BD31-4B8C-83A1-F6EECF244321}">
                <p14:modId xmlns:p14="http://schemas.microsoft.com/office/powerpoint/2010/main" val="2958472328"/>
              </p:ext>
            </p:extLst>
          </p:nvPr>
        </p:nvGraphicFramePr>
        <p:xfrm>
          <a:off x="271463" y="836712"/>
          <a:ext cx="9362057" cy="5846386"/>
        </p:xfrm>
        <a:graphic>
          <a:graphicData uri="http://schemas.openxmlformats.org/drawingml/2006/chart">
            <c:chart xmlns:c="http://schemas.openxmlformats.org/drawingml/2006/chart" xmlns:r="http://schemas.openxmlformats.org/officeDocument/2006/relationships" r:id="rId2"/>
          </a:graphicData>
        </a:graphic>
      </p:graphicFrame>
      <p:sp>
        <p:nvSpPr>
          <p:cNvPr id="9" name="右矢印 8"/>
          <p:cNvSpPr/>
          <p:nvPr/>
        </p:nvSpPr>
        <p:spPr bwMode="auto">
          <a:xfrm>
            <a:off x="6141131" y="4964509"/>
            <a:ext cx="2916325" cy="516683"/>
          </a:xfrm>
          <a:prstGeom prst="rightArrow">
            <a:avLst>
              <a:gd name="adj1" fmla="val 100000"/>
              <a:gd name="adj2" fmla="val 39563"/>
            </a:avLst>
          </a:prstGeom>
          <a:gradFill flip="none" rotWithShape="1">
            <a:gsLst>
              <a:gs pos="0">
                <a:srgbClr val="0BCF4C">
                  <a:shade val="30000"/>
                  <a:satMod val="115000"/>
                </a:srgbClr>
              </a:gs>
              <a:gs pos="50000">
                <a:srgbClr val="0BCF4C">
                  <a:shade val="67500"/>
                  <a:satMod val="115000"/>
                </a:srgbClr>
              </a:gs>
              <a:gs pos="100000">
                <a:srgbClr val="0BCF4C">
                  <a:shade val="100000"/>
                  <a:satMod val="115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800" dirty="0">
                <a:solidFill>
                  <a:schemeClr val="bg1"/>
                </a:solidFill>
              </a:rPr>
              <a:t>Goal</a:t>
            </a:r>
            <a:endParaRPr lang="ja-JP" sz="2800" dirty="0">
              <a:solidFill>
                <a:schemeClr val="bg1"/>
              </a:solidFill>
            </a:endParaRPr>
          </a:p>
        </p:txBody>
      </p:sp>
      <p:sp>
        <p:nvSpPr>
          <p:cNvPr id="10" name="右矢印 9"/>
          <p:cNvSpPr/>
          <p:nvPr/>
        </p:nvSpPr>
        <p:spPr bwMode="auto">
          <a:xfrm>
            <a:off x="2072680" y="4960402"/>
            <a:ext cx="4392488" cy="516683"/>
          </a:xfrm>
          <a:prstGeom prst="rightArrow">
            <a:avLst>
              <a:gd name="adj1" fmla="val 100000"/>
              <a:gd name="adj2" fmla="val 39563"/>
            </a:avLst>
          </a:prstGeom>
          <a:solidFill>
            <a:srgbClr val="35693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800" dirty="0">
                <a:solidFill>
                  <a:schemeClr val="bg1"/>
                </a:solidFill>
              </a:rPr>
              <a:t>Profit Forecast</a:t>
            </a:r>
            <a:endParaRPr lang="ja-JP" sz="2800" dirty="0">
              <a:solidFill>
                <a:schemeClr val="bg1"/>
              </a:solidFill>
            </a:endParaRPr>
          </a:p>
        </p:txBody>
      </p:sp>
      <p:sp>
        <p:nvSpPr>
          <p:cNvPr id="15" name="四角形吹き出し 14"/>
          <p:cNvSpPr/>
          <p:nvPr/>
        </p:nvSpPr>
        <p:spPr bwMode="auto">
          <a:xfrm>
            <a:off x="2122987" y="3058445"/>
            <a:ext cx="866022" cy="288032"/>
          </a:xfrm>
          <a:prstGeom prst="wedgeRectCallout">
            <a:avLst>
              <a:gd name="adj1" fmla="val -49637"/>
              <a:gd name="adj2" fmla="val 150646"/>
            </a:avLst>
          </a:prstGeom>
          <a:solidFill>
            <a:srgbClr val="C6E0B4"/>
          </a:solidFill>
          <a:ln w="12700">
            <a:solidFill>
              <a:srgbClr val="264C27"/>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dirty="0">
                <a:solidFill>
                  <a:schemeClr val="tx1"/>
                </a:solidFill>
                <a:latin typeface="Arial" panose="020B0604020202020204" pitchFamily="34" charset="0"/>
                <a:cs typeface="Arial" panose="020B0604020202020204" pitchFamily="34" charset="0"/>
              </a:rPr>
              <a:t>EBITDA</a:t>
            </a:r>
            <a:endParaRPr lang="ja-JP" dirty="0">
              <a:solidFill>
                <a:schemeClr val="tx1"/>
              </a:solidFill>
              <a:latin typeface="Arial" panose="020B0604020202020204" pitchFamily="34" charset="0"/>
              <a:cs typeface="Arial" panose="020B0604020202020204" pitchFamily="34" charset="0"/>
            </a:endParaRPr>
          </a:p>
        </p:txBody>
      </p:sp>
      <p:sp>
        <p:nvSpPr>
          <p:cNvPr id="8" name="テキスト ボックス 9">
            <a:extLst>
              <a:ext uri="{FF2B5EF4-FFF2-40B4-BE49-F238E27FC236}">
                <a16:creationId xmlns:a16="http://schemas.microsoft.com/office/drawing/2014/main" id="{57BBFC21-20D6-4576-8FE5-4572E6955513}"/>
              </a:ext>
            </a:extLst>
          </p:cNvPr>
          <p:cNvSpPr txBox="1">
            <a:spLocks noChangeArrowheads="1"/>
          </p:cNvSpPr>
          <p:nvPr/>
        </p:nvSpPr>
        <p:spPr bwMode="auto">
          <a:xfrm>
            <a:off x="163589" y="1331150"/>
            <a:ext cx="5328592" cy="1655757"/>
          </a:xfrm>
          <a:prstGeom prst="rect">
            <a:avLst/>
          </a:prstGeom>
          <a:solidFill>
            <a:srgbClr val="62AE33"/>
          </a:solidFill>
          <a:ln>
            <a:noFill/>
          </a:ln>
        </p:spPr>
        <p:txBody>
          <a:bodyPr lIns="0" tIns="72000" rIns="0" bIns="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altLang="ja-JP" sz="12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(1) Assuming operation of the 2nd factory from Q3 of FY2021</a:t>
            </a:r>
            <a:endParaRPr lang="ja-JP" altLang="ja-JP" sz="12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endParaRPr>
          </a:p>
          <a:p>
            <a:pPr algn="just"/>
            <a:r>
              <a:rPr lang="en-US" altLang="ja-JP" sz="12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(2) Assuming the operation of a new warehouse from the Q2 of FY2022</a:t>
            </a:r>
            <a:endParaRPr lang="ja-JP" altLang="ja-JP" sz="12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endParaRPr>
          </a:p>
          <a:p>
            <a:pPr algn="just"/>
            <a:r>
              <a:rPr lang="en-US" altLang="ja-JP" sz="12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 Profit will temporarily decrease due to increased initial cost and depreciation burden during the operation</a:t>
            </a:r>
            <a:endParaRPr lang="ja-JP" altLang="ja-JP" sz="12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endParaRPr>
          </a:p>
          <a:p>
            <a:pPr algn="just"/>
            <a:r>
              <a:rPr lang="en-US" altLang="ja-JP" sz="12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rPr>
              <a:t>→ However, the manufacturing and storage capacity expansion will help increase sales to bring a V-shaped recovery to profits. </a:t>
            </a:r>
            <a:endParaRPr lang="ja-JP" altLang="ja-JP" sz="1200" kern="100" dirty="0">
              <a:solidFill>
                <a:schemeClr val="bg1"/>
              </a:solidFill>
              <a:effectLst/>
              <a:latin typeface="Arial" panose="020B0604020202020204" pitchFamily="34" charset="0"/>
              <a:ea typeface="游明朝" panose="02020400000000000000" pitchFamily="18" charset="-128"/>
              <a:cs typeface="Arial" panose="020B0604020202020204" pitchFamily="34" charset="0"/>
            </a:endParaRPr>
          </a:p>
          <a:p>
            <a:pPr marL="0" indent="0" algn="l"/>
            <a:endParaRPr kumimoji="0" lang="en-US" altLang="ja-JP" sz="1400" kern="0" dirty="0">
              <a:latin typeface="メイリオ" panose="020B0604030504040204" pitchFamily="50" charset="-128"/>
            </a:endParaRPr>
          </a:p>
          <a:p>
            <a:r>
              <a:rPr lang="en-US" altLang="ja-JP" sz="1400" kern="100" dirty="0">
                <a:effectLst/>
                <a:latin typeface="Arial" panose="020B0604020202020204" pitchFamily="34" charset="0"/>
                <a:ea typeface="游明朝" panose="02020400000000000000" pitchFamily="18" charset="-128"/>
                <a:cs typeface="Times New Roman" panose="02020603050405020304" pitchFamily="18" charset="0"/>
              </a:rPr>
              <a:t>The expected payback period for the 2nd factory is 10 years</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endParaRPr kumimoji="0" lang="ja-JP" altLang="en-US" sz="1400" kern="0" dirty="0">
              <a:latin typeface="メイリオ" panose="020B0604030504040204" pitchFamily="50" charset="-128"/>
            </a:endParaRPr>
          </a:p>
        </p:txBody>
      </p:sp>
      <p:sp>
        <p:nvSpPr>
          <p:cNvPr id="11" name="テキスト ボックス 1">
            <a:extLst>
              <a:ext uri="{FF2B5EF4-FFF2-40B4-BE49-F238E27FC236}">
                <a16:creationId xmlns:a16="http://schemas.microsoft.com/office/drawing/2014/main" id="{2532421C-C8AE-4E94-B32D-1CD8293687B8}"/>
              </a:ext>
            </a:extLst>
          </p:cNvPr>
          <p:cNvSpPr txBox="1"/>
          <p:nvPr/>
        </p:nvSpPr>
        <p:spPr bwMode="auto">
          <a:xfrm>
            <a:off x="7830408" y="1015625"/>
            <a:ext cx="1346451" cy="504075"/>
          </a:xfrm>
          <a:prstGeom prst="rect">
            <a:avLst/>
          </a:prstGeom>
          <a:noFill/>
          <a:ln>
            <a:noFill/>
          </a:ln>
        </p:spPr>
        <p:txBody>
          <a:bodyPr wrap="none" lIns="0" tIns="7200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buClr>
                <a:srgbClr val="FFFFFF"/>
              </a:buClr>
            </a:pPr>
            <a:r>
              <a:rPr lang="en-US" altLang="ja-JP" sz="1600" b="1" dirty="0">
                <a:latin typeface="Arial" pitchFamily="34" charset="0"/>
                <a:ea typeface="メイリオ" pitchFamily="50" charset="-128"/>
                <a:cs typeface="メイリオ" pitchFamily="50" charset="-128"/>
              </a:rPr>
              <a:t>2 billion</a:t>
            </a:r>
          </a:p>
          <a:p>
            <a:pPr eaLnBrk="1" hangingPunct="1">
              <a:buClr>
                <a:srgbClr val="FFFFFF"/>
              </a:buClr>
            </a:pPr>
            <a:r>
              <a:rPr lang="en-US" altLang="ja-JP" sz="1600" b="1" dirty="0">
                <a:latin typeface="Arial" pitchFamily="34" charset="0"/>
                <a:ea typeface="メイリオ" pitchFamily="50" charset="-128"/>
                <a:cs typeface="メイリオ" pitchFamily="50" charset="-128"/>
              </a:rPr>
              <a:t>yen</a:t>
            </a:r>
            <a:endParaRPr lang="ja-JP" altLang="en-US" sz="1600" b="1" dirty="0">
              <a:latin typeface="Arial" pitchFamily="34" charset="0"/>
              <a:ea typeface="メイリオ" pitchFamily="50" charset="-128"/>
              <a:cs typeface="メイリオ" pitchFamily="50" charset="-128"/>
            </a:endParaRPr>
          </a:p>
        </p:txBody>
      </p:sp>
      <p:sp>
        <p:nvSpPr>
          <p:cNvPr id="13" name="テキスト ボックス 1">
            <a:extLst>
              <a:ext uri="{FF2B5EF4-FFF2-40B4-BE49-F238E27FC236}">
                <a16:creationId xmlns:a16="http://schemas.microsoft.com/office/drawing/2014/main" id="{2532421C-C8AE-4E94-B32D-1CD8293687B8}"/>
              </a:ext>
            </a:extLst>
          </p:cNvPr>
          <p:cNvSpPr txBox="1"/>
          <p:nvPr/>
        </p:nvSpPr>
        <p:spPr bwMode="auto">
          <a:xfrm>
            <a:off x="7416437" y="1885911"/>
            <a:ext cx="1346451" cy="504075"/>
          </a:xfrm>
          <a:prstGeom prst="rect">
            <a:avLst/>
          </a:prstGeom>
          <a:noFill/>
          <a:ln>
            <a:noFill/>
          </a:ln>
        </p:spPr>
        <p:txBody>
          <a:bodyPr wrap="none" lIns="0" tIns="7200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buClr>
                <a:srgbClr val="FFFFFF"/>
              </a:buClr>
            </a:pPr>
            <a:r>
              <a:rPr lang="en-US" altLang="ja-JP" sz="1600" b="1" dirty="0">
                <a:latin typeface="Arial" pitchFamily="34" charset="0"/>
                <a:ea typeface="メイリオ" pitchFamily="50" charset="-128"/>
                <a:cs typeface="メイリオ" pitchFamily="50" charset="-128"/>
              </a:rPr>
              <a:t>1.6 billion</a:t>
            </a:r>
          </a:p>
          <a:p>
            <a:pPr eaLnBrk="1" hangingPunct="1">
              <a:buClr>
                <a:srgbClr val="FFFFFF"/>
              </a:buClr>
            </a:pPr>
            <a:r>
              <a:rPr lang="en-US" altLang="ja-JP" sz="1600" b="1" dirty="0">
                <a:latin typeface="Arial" pitchFamily="34" charset="0"/>
                <a:ea typeface="メイリオ" pitchFamily="50" charset="-128"/>
                <a:cs typeface="メイリオ" pitchFamily="50" charset="-128"/>
              </a:rPr>
              <a:t>yen</a:t>
            </a:r>
            <a:endParaRPr lang="ja-JP" altLang="en-US" sz="1600" b="1" dirty="0">
              <a:latin typeface="Arial" pitchFamily="34" charset="0"/>
              <a:ea typeface="メイリオ" pitchFamily="50" charset="-128"/>
              <a:cs typeface="メイリオ" pitchFamily="50" charset="-128"/>
            </a:endParaRPr>
          </a:p>
        </p:txBody>
      </p:sp>
      <p:sp>
        <p:nvSpPr>
          <p:cNvPr id="4" name="矢印: 右 3">
            <a:extLst>
              <a:ext uri="{FF2B5EF4-FFF2-40B4-BE49-F238E27FC236}">
                <a16:creationId xmlns:a16="http://schemas.microsoft.com/office/drawing/2014/main" id="{218FE771-9101-40DE-9A0B-1079B567D2A7}"/>
              </a:ext>
            </a:extLst>
          </p:cNvPr>
          <p:cNvSpPr/>
          <p:nvPr/>
        </p:nvSpPr>
        <p:spPr bwMode="auto">
          <a:xfrm rot="1784980">
            <a:off x="1235116" y="4152389"/>
            <a:ext cx="1616625" cy="288032"/>
          </a:xfrm>
          <a:prstGeom prst="rightArrow">
            <a:avLst/>
          </a:prstGeom>
          <a:solidFill>
            <a:srgbClr val="62AE33"/>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
                <a:srgbClr val="FFFFFF"/>
              </a:buClr>
              <a:buSzTx/>
              <a:tabLst/>
            </a:pPr>
            <a:endParaRPr kumimoji="1" lang="ja-JP" altLang="en-US" sz="1400" b="0" i="0" u="none" strike="noStrike" cap="none" normalizeH="0" baseline="0" dirty="0">
              <a:ln>
                <a:noFill/>
              </a:ln>
              <a:solidFill>
                <a:srgbClr val="FFFFFF"/>
              </a:solidFill>
              <a:effectLst/>
              <a:latin typeface="Arial" charset="0"/>
              <a:ea typeface="ＭＳ Ｐゴシック" pitchFamily="50" charset="-128"/>
            </a:endParaRPr>
          </a:p>
        </p:txBody>
      </p:sp>
      <p:sp>
        <p:nvSpPr>
          <p:cNvPr id="14" name="テキスト ボックス 1">
            <a:extLst>
              <a:ext uri="{FF2B5EF4-FFF2-40B4-BE49-F238E27FC236}">
                <a16:creationId xmlns:a16="http://schemas.microsoft.com/office/drawing/2014/main" id="{D9D6537C-935C-441A-BF52-1F88674FA90D}"/>
              </a:ext>
            </a:extLst>
          </p:cNvPr>
          <p:cNvSpPr txBox="1"/>
          <p:nvPr/>
        </p:nvSpPr>
        <p:spPr bwMode="auto">
          <a:xfrm>
            <a:off x="6134058" y="2611971"/>
            <a:ext cx="1346451" cy="504076"/>
          </a:xfrm>
          <a:prstGeom prst="rect">
            <a:avLst/>
          </a:prstGeom>
          <a:noFill/>
          <a:ln>
            <a:noFill/>
          </a:ln>
        </p:spPr>
        <p:txBody>
          <a:bodyPr wrap="none" lIns="0" tIns="7200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buClr>
                <a:srgbClr val="FFFFFF"/>
              </a:buClr>
            </a:pPr>
            <a:r>
              <a:rPr lang="en-US" altLang="ja-JP" dirty="0">
                <a:latin typeface="Arial" pitchFamily="34" charset="0"/>
                <a:ea typeface="メイリオ" pitchFamily="50" charset="-128"/>
                <a:cs typeface="メイリオ" pitchFamily="50" charset="-128"/>
              </a:rPr>
              <a:t>1.3 billion</a:t>
            </a:r>
          </a:p>
          <a:p>
            <a:pPr eaLnBrk="1" hangingPunct="1">
              <a:buClr>
                <a:srgbClr val="FFFFFF"/>
              </a:buClr>
            </a:pPr>
            <a:r>
              <a:rPr lang="en-US" altLang="ja-JP" dirty="0">
                <a:latin typeface="Arial" pitchFamily="34" charset="0"/>
                <a:ea typeface="メイリオ" pitchFamily="50" charset="-128"/>
                <a:cs typeface="メイリオ" pitchFamily="50" charset="-128"/>
              </a:rPr>
              <a:t>yen</a:t>
            </a:r>
            <a:endParaRPr lang="ja-JP" altLang="en-US" dirty="0">
              <a:latin typeface="Arial" pitchFamily="34" charset="0"/>
              <a:ea typeface="メイリオ" pitchFamily="50" charset="-128"/>
              <a:cs typeface="メイリオ" pitchFamily="50" charset="-128"/>
            </a:endParaRPr>
          </a:p>
        </p:txBody>
      </p:sp>
      <p:sp>
        <p:nvSpPr>
          <p:cNvPr id="16" name="テキスト ボックス 1">
            <a:extLst>
              <a:ext uri="{FF2B5EF4-FFF2-40B4-BE49-F238E27FC236}">
                <a16:creationId xmlns:a16="http://schemas.microsoft.com/office/drawing/2014/main" id="{2B72A759-E16A-4079-8C22-EC4AC14D9DC8}"/>
              </a:ext>
            </a:extLst>
          </p:cNvPr>
          <p:cNvSpPr txBox="1"/>
          <p:nvPr/>
        </p:nvSpPr>
        <p:spPr bwMode="auto">
          <a:xfrm>
            <a:off x="6483957" y="1532371"/>
            <a:ext cx="1346451" cy="504076"/>
          </a:xfrm>
          <a:prstGeom prst="rect">
            <a:avLst/>
          </a:prstGeom>
          <a:noFill/>
          <a:ln>
            <a:noFill/>
          </a:ln>
        </p:spPr>
        <p:txBody>
          <a:bodyPr wrap="none" lIns="0" tIns="7200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buClr>
                <a:srgbClr val="FFFFFF"/>
              </a:buClr>
            </a:pPr>
            <a:r>
              <a:rPr lang="en-US" altLang="ja-JP" dirty="0">
                <a:latin typeface="Arial" pitchFamily="34" charset="0"/>
                <a:ea typeface="メイリオ" pitchFamily="50" charset="-128"/>
                <a:cs typeface="メイリオ" pitchFamily="50" charset="-128"/>
              </a:rPr>
              <a:t>1.8 billion</a:t>
            </a:r>
          </a:p>
          <a:p>
            <a:pPr eaLnBrk="1" hangingPunct="1">
              <a:buClr>
                <a:srgbClr val="FFFFFF"/>
              </a:buClr>
            </a:pPr>
            <a:r>
              <a:rPr lang="en-US" altLang="ja-JP" dirty="0">
                <a:latin typeface="Arial" pitchFamily="34" charset="0"/>
                <a:ea typeface="メイリオ" pitchFamily="50" charset="-128"/>
                <a:cs typeface="メイリオ" pitchFamily="50" charset="-128"/>
              </a:rPr>
              <a:t>yen</a:t>
            </a:r>
            <a:endParaRPr lang="ja-JP" altLang="en-US" dirty="0">
              <a:latin typeface="Arial" pitchFamily="34" charset="0"/>
              <a:ea typeface="メイリオ" pitchFamily="50" charset="-128"/>
              <a:cs typeface="メイリオ" pitchFamily="50" charset="-128"/>
            </a:endParaRPr>
          </a:p>
        </p:txBody>
      </p:sp>
      <p:sp>
        <p:nvSpPr>
          <p:cNvPr id="17" name="テキスト ボックス 1"/>
          <p:cNvSpPr txBox="1"/>
          <p:nvPr/>
        </p:nvSpPr>
        <p:spPr bwMode="auto">
          <a:xfrm>
            <a:off x="786594" y="3356992"/>
            <a:ext cx="1346451" cy="504076"/>
          </a:xfrm>
          <a:prstGeom prst="rect">
            <a:avLst/>
          </a:prstGeom>
          <a:noFill/>
          <a:ln>
            <a:noFill/>
          </a:ln>
        </p:spPr>
        <p:txBody>
          <a:bodyPr wrap="none" lIns="0" tIns="7200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buClr>
                <a:srgbClr val="FFFFFF"/>
              </a:buClr>
            </a:pPr>
            <a:r>
              <a:rPr lang="en-US" altLang="ja-JP" dirty="0">
                <a:latin typeface="Arial" pitchFamily="34" charset="0"/>
                <a:ea typeface="メイリオ" pitchFamily="50" charset="-128"/>
                <a:cs typeface="メイリオ" pitchFamily="50" charset="-128"/>
              </a:rPr>
              <a:t>900 million</a:t>
            </a:r>
          </a:p>
          <a:p>
            <a:pPr eaLnBrk="1" hangingPunct="1">
              <a:buClr>
                <a:srgbClr val="FFFFFF"/>
              </a:buClr>
            </a:pPr>
            <a:r>
              <a:rPr lang="en-US" altLang="ja-JP" dirty="0">
                <a:latin typeface="Arial" pitchFamily="34" charset="0"/>
                <a:ea typeface="メイリオ" pitchFamily="50" charset="-128"/>
                <a:cs typeface="メイリオ" pitchFamily="50" charset="-128"/>
              </a:rPr>
              <a:t>yen</a:t>
            </a:r>
            <a:endParaRPr lang="ja-JP" altLang="en-US" dirty="0">
              <a:solidFill>
                <a:schemeClr val="tx1"/>
              </a:solidFill>
              <a:latin typeface="Arial" pitchFamily="34" charset="0"/>
              <a:ea typeface="メイリオ" pitchFamily="50" charset="-128"/>
              <a:cs typeface="メイリオ" pitchFamily="50" charset="-128"/>
            </a:endParaRPr>
          </a:p>
        </p:txBody>
      </p:sp>
      <p:sp>
        <p:nvSpPr>
          <p:cNvPr id="18" name="テキスト ボックス 1"/>
          <p:cNvSpPr txBox="1"/>
          <p:nvPr/>
        </p:nvSpPr>
        <p:spPr bwMode="auto">
          <a:xfrm>
            <a:off x="1167024" y="3023800"/>
            <a:ext cx="1346451" cy="504076"/>
          </a:xfrm>
          <a:prstGeom prst="rect">
            <a:avLst/>
          </a:prstGeom>
          <a:noFill/>
          <a:ln>
            <a:noFill/>
          </a:ln>
        </p:spPr>
        <p:txBody>
          <a:bodyPr wrap="none" lIns="0" tIns="7200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buClr>
                <a:srgbClr val="FFFFFF"/>
              </a:buClr>
            </a:pPr>
            <a:r>
              <a:rPr lang="en-US" altLang="ja-JP" dirty="0">
                <a:latin typeface="Arial" pitchFamily="34" charset="0"/>
                <a:ea typeface="メイリオ" pitchFamily="50" charset="-128"/>
                <a:cs typeface="メイリオ" pitchFamily="50" charset="-128"/>
              </a:rPr>
              <a:t>1 billion</a:t>
            </a:r>
          </a:p>
          <a:p>
            <a:pPr eaLnBrk="1" hangingPunct="1">
              <a:buClr>
                <a:srgbClr val="FFFFFF"/>
              </a:buClr>
            </a:pPr>
            <a:r>
              <a:rPr lang="en-US" altLang="ja-JP" dirty="0">
                <a:latin typeface="Arial" pitchFamily="34" charset="0"/>
                <a:ea typeface="メイリオ" pitchFamily="50" charset="-128"/>
                <a:cs typeface="メイリオ" pitchFamily="50" charset="-128"/>
              </a:rPr>
              <a:t>yen</a:t>
            </a:r>
            <a:endParaRPr lang="ja-JP" altLang="en-US" dirty="0">
              <a:latin typeface="Arial" pitchFamily="34" charset="0"/>
              <a:ea typeface="メイリオ" pitchFamily="50" charset="-128"/>
              <a:cs typeface="メイリオ" pitchFamily="50" charset="-128"/>
            </a:endParaRPr>
          </a:p>
        </p:txBody>
      </p:sp>
      <p:sp>
        <p:nvSpPr>
          <p:cNvPr id="19" name="矢印: 右 3">
            <a:extLst>
              <a:ext uri="{FF2B5EF4-FFF2-40B4-BE49-F238E27FC236}">
                <a16:creationId xmlns:a16="http://schemas.microsoft.com/office/drawing/2014/main" id="{218FE771-9101-40DE-9A0B-1079B567D2A7}"/>
              </a:ext>
            </a:extLst>
          </p:cNvPr>
          <p:cNvSpPr/>
          <p:nvPr/>
        </p:nvSpPr>
        <p:spPr bwMode="auto">
          <a:xfrm rot="20180694">
            <a:off x="2821949" y="3514617"/>
            <a:ext cx="6112608" cy="305150"/>
          </a:xfrm>
          <a:prstGeom prst="rightArrow">
            <a:avLst/>
          </a:prstGeom>
          <a:solidFill>
            <a:srgbClr val="62AE33"/>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
                <a:srgbClr val="FFFFFF"/>
              </a:buClr>
              <a:buSzTx/>
              <a:tabLst/>
            </a:pPr>
            <a:endParaRPr kumimoji="1" lang="ja-JP" altLang="en-US" sz="1400" b="0" i="0" u="none" strike="noStrike" cap="none" normalizeH="0" baseline="0" dirty="0">
              <a:ln>
                <a:noFill/>
              </a:ln>
              <a:solidFill>
                <a:srgbClr val="FFFFFF"/>
              </a:solidFill>
              <a:effectLst/>
              <a:latin typeface="Arial" charset="0"/>
              <a:ea typeface="ＭＳ Ｐゴシック" pitchFamily="50" charset="-128"/>
            </a:endParaRPr>
          </a:p>
        </p:txBody>
      </p:sp>
    </p:spTree>
    <p:extLst>
      <p:ext uri="{BB962C8B-B14F-4D97-AF65-F5344CB8AC3E}">
        <p14:creationId xmlns:p14="http://schemas.microsoft.com/office/powerpoint/2010/main" val="1644774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850603980"/>
              </p:ext>
            </p:extLst>
          </p:nvPr>
        </p:nvGraphicFramePr>
        <p:xfrm>
          <a:off x="200472" y="869948"/>
          <a:ext cx="9577062" cy="5555834"/>
        </p:xfrm>
        <a:graphic>
          <a:graphicData uri="http://schemas.openxmlformats.org/drawingml/2006/table">
            <a:tbl>
              <a:tblPr firstRow="1" bandRow="1">
                <a:tableStyleId>{5C22544A-7EE6-4342-B048-85BDC9FD1C3A}</a:tableStyleId>
              </a:tblPr>
              <a:tblGrid>
                <a:gridCol w="1462149">
                  <a:extLst>
                    <a:ext uri="{9D8B030D-6E8A-4147-A177-3AD203B41FA5}">
                      <a16:colId xmlns:a16="http://schemas.microsoft.com/office/drawing/2014/main" val="3378017024"/>
                    </a:ext>
                  </a:extLst>
                </a:gridCol>
                <a:gridCol w="3866443">
                  <a:extLst>
                    <a:ext uri="{9D8B030D-6E8A-4147-A177-3AD203B41FA5}">
                      <a16:colId xmlns:a16="http://schemas.microsoft.com/office/drawing/2014/main" val="2774332946"/>
                    </a:ext>
                  </a:extLst>
                </a:gridCol>
                <a:gridCol w="4248470">
                  <a:extLst>
                    <a:ext uri="{9D8B030D-6E8A-4147-A177-3AD203B41FA5}">
                      <a16:colId xmlns:a16="http://schemas.microsoft.com/office/drawing/2014/main" val="2547380670"/>
                    </a:ext>
                  </a:extLst>
                </a:gridCol>
              </a:tblGrid>
              <a:tr h="542828">
                <a:tc>
                  <a:txBody>
                    <a:bodyPr/>
                    <a:lstStyle/>
                    <a:p>
                      <a:pPr algn="ctr"/>
                      <a:endParaRPr kumimoji="1" lang="ja-JP" altLang="en-US" dirty="0"/>
                    </a:p>
                  </a:txBody>
                  <a:tcPr anchor="ctr">
                    <a:noFill/>
                  </a:tcPr>
                </a:tc>
                <a:tc>
                  <a:txBody>
                    <a:bodyPr/>
                    <a:lstStyle/>
                    <a:p>
                      <a:pPr algn="ctr"/>
                      <a:r>
                        <a:rPr kumimoji="1" lang="en-US" altLang="ja-JP" sz="2000" dirty="0">
                          <a:latin typeface="Arial" panose="020B0604020202020204" pitchFamily="34" charset="0"/>
                          <a:ea typeface="メイリオ" panose="020B0604030504040204" pitchFamily="50" charset="-128"/>
                          <a:cs typeface="Arial" panose="020B0604020202020204" pitchFamily="34" charset="0"/>
                        </a:rPr>
                        <a:t>FY2021</a:t>
                      </a:r>
                      <a:endParaRPr kumimoji="1" lang="ja-JP" altLang="en-US" sz="2000" dirty="0">
                        <a:latin typeface="Arial" panose="020B0604020202020204" pitchFamily="34" charset="0"/>
                        <a:ea typeface="メイリオ" panose="020B0604030504040204" pitchFamily="50" charset="-128"/>
                        <a:cs typeface="Arial" panose="020B0604020202020204" pitchFamily="34" charset="0"/>
                      </a:endParaRPr>
                    </a:p>
                  </a:txBody>
                  <a:tcPr anchor="ctr">
                    <a:solidFill>
                      <a:srgbClr val="264C27"/>
                    </a:solidFill>
                  </a:tcPr>
                </a:tc>
                <a:tc>
                  <a:txBody>
                    <a:bodyPr/>
                    <a:lstStyle/>
                    <a:p>
                      <a:pPr algn="ctr"/>
                      <a:r>
                        <a:rPr kumimoji="1" lang="en-US" altLang="ja-JP" sz="2000" dirty="0">
                          <a:latin typeface="Arial" panose="020B0604020202020204" pitchFamily="34" charset="0"/>
                          <a:ea typeface="メイリオ" panose="020B0604030504040204" pitchFamily="50" charset="-128"/>
                          <a:cs typeface="Arial" panose="020B0604020202020204" pitchFamily="34" charset="0"/>
                        </a:rPr>
                        <a:t>FY2022</a:t>
                      </a:r>
                      <a:r>
                        <a:rPr kumimoji="1" lang="ja-JP" altLang="en-US" sz="2000" dirty="0">
                          <a:latin typeface="Arial" panose="020B0604020202020204" pitchFamily="34" charset="0"/>
                          <a:ea typeface="メイリオ" panose="020B0604030504040204" pitchFamily="50" charset="-128"/>
                          <a:cs typeface="Arial" panose="020B0604020202020204" pitchFamily="34" charset="0"/>
                        </a:rPr>
                        <a:t> </a:t>
                      </a:r>
                      <a:r>
                        <a:rPr kumimoji="1" lang="en-US" altLang="ja-JP" sz="2000" dirty="0">
                          <a:latin typeface="Arial" panose="020B0604020202020204" pitchFamily="34" charset="0"/>
                          <a:ea typeface="メイリオ" panose="020B0604030504040204" pitchFamily="50" charset="-128"/>
                          <a:cs typeface="Arial" panose="020B0604020202020204" pitchFamily="34" charset="0"/>
                        </a:rPr>
                        <a:t>– FY2025</a:t>
                      </a:r>
                      <a:endParaRPr kumimoji="1" lang="ja-JP" altLang="en-US" sz="2000" dirty="0">
                        <a:latin typeface="Arial" panose="020B0604020202020204" pitchFamily="34" charset="0"/>
                        <a:ea typeface="メイリオ" panose="020B0604030504040204" pitchFamily="50" charset="-128"/>
                        <a:cs typeface="Arial" panose="020B0604020202020204" pitchFamily="34" charset="0"/>
                      </a:endParaRPr>
                    </a:p>
                  </a:txBody>
                  <a:tcPr anchor="ctr">
                    <a:solidFill>
                      <a:srgbClr val="264C27"/>
                    </a:solidFill>
                  </a:tcPr>
                </a:tc>
                <a:extLst>
                  <a:ext uri="{0D108BD9-81ED-4DB2-BD59-A6C34878D82A}">
                    <a16:rowId xmlns:a16="http://schemas.microsoft.com/office/drawing/2014/main" val="1529649349"/>
                  </a:ext>
                </a:extLst>
              </a:tr>
              <a:tr h="1969884">
                <a:tc>
                  <a:txBody>
                    <a:bodyPr/>
                    <a:lstStyle/>
                    <a:p>
                      <a:pPr algn="ctr"/>
                      <a:r>
                        <a:rPr kumimoji="1" lang="en-US" altLang="ja-JP" sz="2000" b="1" dirty="0">
                          <a:latin typeface="Arial" panose="020B0604020202020204" pitchFamily="34" charset="0"/>
                          <a:ea typeface="メイリオ" panose="020B0604030504040204" pitchFamily="50" charset="-128"/>
                          <a:cs typeface="Arial" panose="020B0604020202020204" pitchFamily="34" charset="0"/>
                        </a:rPr>
                        <a:t>Sales</a:t>
                      </a:r>
                      <a:endParaRPr kumimoji="1" lang="ja-JP" altLang="en-US" sz="2000" b="1" dirty="0">
                        <a:latin typeface="Arial" panose="020B0604020202020204" pitchFamily="34" charset="0"/>
                        <a:ea typeface="メイリオ" panose="020B0604030504040204" pitchFamily="50" charset="-128"/>
                        <a:cs typeface="Arial" panose="020B0604020202020204" pitchFamily="34" charset="0"/>
                      </a:endParaRPr>
                    </a:p>
                  </a:txBody>
                  <a:tcPr anchor="ctr">
                    <a:solidFill>
                      <a:srgbClr val="62AE33"/>
                    </a:solidFill>
                  </a:tcPr>
                </a:tc>
                <a:tc>
                  <a:txBody>
                    <a:bodyPr/>
                    <a:lstStyle/>
                    <a:p>
                      <a:pPr marL="285750" indent="-285750">
                        <a:buFont typeface="Wingdings" panose="05000000000000000000" pitchFamily="2" charset="2"/>
                        <a:buChar char="Ø"/>
                      </a:pPr>
                      <a:r>
                        <a:rPr kumimoji="1" lang="en-US" altLang="ja-JP" sz="1400" kern="1200" dirty="0">
                          <a:solidFill>
                            <a:schemeClr val="dk1"/>
                          </a:solidFill>
                          <a:effectLst/>
                          <a:latin typeface="Arial" panose="020B0604020202020204" pitchFamily="34" charset="0"/>
                          <a:ea typeface="+mn-ea"/>
                          <a:cs typeface="Arial" panose="020B0604020202020204" pitchFamily="34" charset="0"/>
                        </a:rPr>
                        <a:t>Franchise </a:t>
                      </a:r>
                      <a:r>
                        <a:rPr kumimoji="1" lang="en-US" altLang="ja-JP" sz="1400" kern="1200" dirty="0" smtClean="0">
                          <a:solidFill>
                            <a:schemeClr val="dk1"/>
                          </a:solidFill>
                          <a:effectLst/>
                          <a:latin typeface="Arial" panose="020B0604020202020204" pitchFamily="34" charset="0"/>
                          <a:ea typeface="+mn-ea"/>
                          <a:cs typeface="Arial" panose="020B0604020202020204" pitchFamily="34" charset="0"/>
                        </a:rPr>
                        <a:t>chains </a:t>
                      </a:r>
                      <a:r>
                        <a:rPr kumimoji="1" lang="en-US" altLang="ja-JP" sz="1400" kern="1200" dirty="0">
                          <a:solidFill>
                            <a:schemeClr val="dk1"/>
                          </a:solidFill>
                          <a:effectLst/>
                          <a:latin typeface="Arial" panose="020B0604020202020204" pitchFamily="34" charset="0"/>
                          <a:ea typeface="+mn-ea"/>
                          <a:cs typeface="Arial" panose="020B0604020202020204" pitchFamily="34" charset="0"/>
                        </a:rPr>
                        <a:t>are expected to raise around 700 million yen every year</a:t>
                      </a:r>
                      <a:endParaRPr kumimoji="1" lang="en-US" altLang="ja-JP" sz="1400" dirty="0">
                        <a:latin typeface="Arial" panose="020B0604020202020204" pitchFamily="34" charset="0"/>
                        <a:ea typeface="メイリオ" panose="020B0604030504040204" pitchFamily="50" charset="-128"/>
                        <a:cs typeface="Arial" panose="020B0604020202020204" pitchFamily="34" charset="0"/>
                      </a:endParaRPr>
                    </a:p>
                    <a:p>
                      <a:pPr marL="285750" indent="-285750">
                        <a:buFont typeface="Wingdings" panose="05000000000000000000" pitchFamily="2" charset="2"/>
                        <a:buChar char="Ø"/>
                      </a:pPr>
                      <a:r>
                        <a:rPr kumimoji="1" lang="en-US" altLang="ja-JP" sz="1400" kern="1200" dirty="0">
                          <a:solidFill>
                            <a:schemeClr val="dk1"/>
                          </a:solidFill>
                          <a:effectLst/>
                          <a:latin typeface="Arial" panose="020B0604020202020204" pitchFamily="34" charset="0"/>
                          <a:ea typeface="+mn-ea"/>
                          <a:cs typeface="Arial" panose="020B0604020202020204" pitchFamily="34" charset="0"/>
                        </a:rPr>
                        <a:t>Facilities for the elderly are shifting to </a:t>
                      </a:r>
                      <a:r>
                        <a:rPr kumimoji="1" lang="en-US" altLang="ja-JP" sz="1400" kern="1200" dirty="0" smtClean="0">
                          <a:solidFill>
                            <a:schemeClr val="dk1"/>
                          </a:solidFill>
                          <a:effectLst/>
                          <a:latin typeface="Arial" panose="020B0604020202020204" pitchFamily="34" charset="0"/>
                          <a:ea typeface="+mn-ea"/>
                          <a:cs typeface="Arial" panose="020B0604020202020204" pitchFamily="34" charset="0"/>
                        </a:rPr>
                        <a:t>frozen</a:t>
                      </a:r>
                      <a:r>
                        <a:rPr kumimoji="1" lang="en-US" altLang="ja-JP" sz="1400" kern="1200" baseline="0" dirty="0" smtClean="0">
                          <a:solidFill>
                            <a:schemeClr val="dk1"/>
                          </a:solidFill>
                          <a:effectLst/>
                          <a:latin typeface="Arial" panose="020B0604020202020204" pitchFamily="34" charset="0"/>
                          <a:ea typeface="+mn-ea"/>
                          <a:cs typeface="Arial" panose="020B0604020202020204" pitchFamily="34" charset="0"/>
                        </a:rPr>
                        <a:t> food-packs</a:t>
                      </a:r>
                      <a:endParaRPr kumimoji="1" lang="en-US" altLang="ja-JP" sz="1400" kern="1200" dirty="0">
                        <a:solidFill>
                          <a:schemeClr val="dk1"/>
                        </a:solidFill>
                        <a:effectLst/>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Ø"/>
                      </a:pPr>
                      <a:r>
                        <a:rPr kumimoji="1" lang="en-US" altLang="ja-JP" sz="1400" kern="1200" dirty="0">
                          <a:solidFill>
                            <a:schemeClr val="dk1"/>
                          </a:solidFill>
                          <a:effectLst/>
                          <a:latin typeface="Arial" panose="020B0604020202020204" pitchFamily="34" charset="0"/>
                          <a:ea typeface="+mn-ea"/>
                          <a:cs typeface="Arial" panose="020B0604020202020204" pitchFamily="34" charset="0"/>
                        </a:rPr>
                        <a:t>OEM sales are expected to decline</a:t>
                      </a:r>
                    </a:p>
                    <a:p>
                      <a:pPr marL="285750" indent="-285750">
                        <a:buFont typeface="Wingdings" panose="05000000000000000000" pitchFamily="2" charset="2"/>
                        <a:buChar char="Ø"/>
                      </a:pPr>
                      <a:r>
                        <a:rPr kumimoji="1" lang="en-US" altLang="ja-JP" sz="1400" kern="1200" dirty="0">
                          <a:solidFill>
                            <a:schemeClr val="dk1"/>
                          </a:solidFill>
                          <a:effectLst/>
                          <a:latin typeface="Arial" panose="020B0604020202020204" pitchFamily="34" charset="0"/>
                          <a:ea typeface="+mn-ea"/>
                          <a:cs typeface="Arial" panose="020B0604020202020204" pitchFamily="34" charset="0"/>
                        </a:rPr>
                        <a:t>Direct sales are adjusting shipment until the production system is in order</a:t>
                      </a:r>
                      <a:endParaRPr kumimoji="1" lang="ja-JP" altLang="en-US" sz="1400" dirty="0">
                        <a:latin typeface="Arial" panose="020B0604020202020204" pitchFamily="34" charset="0"/>
                        <a:ea typeface="メイリオ" panose="020B0604030504040204" pitchFamily="50" charset="-128"/>
                        <a:cs typeface="Arial" panose="020B0604020202020204" pitchFamily="34" charset="0"/>
                      </a:endParaRPr>
                    </a:p>
                  </a:txBody>
                  <a:tcPr anchor="ctr">
                    <a:solidFill>
                      <a:srgbClr val="E2EFDA"/>
                    </a:solidFill>
                  </a:tcPr>
                </a:tc>
                <a:tc>
                  <a:txBody>
                    <a:bodyPr/>
                    <a:lstStyle/>
                    <a:p>
                      <a:pPr marL="285750" indent="-285750">
                        <a:buFont typeface="Wingdings" panose="05000000000000000000" pitchFamily="2" charset="2"/>
                        <a:buChar char="Ø"/>
                      </a:pPr>
                      <a:r>
                        <a:rPr kumimoji="1" lang="en-US" altLang="ja-JP" sz="1400" kern="1200" dirty="0">
                          <a:solidFill>
                            <a:schemeClr val="dk1"/>
                          </a:solidFill>
                          <a:effectLst/>
                          <a:latin typeface="Arial" panose="020B0604020202020204" pitchFamily="34" charset="0"/>
                          <a:ea typeface="+mn-ea"/>
                          <a:cs typeface="Arial" panose="020B0604020202020204" pitchFamily="34" charset="0"/>
                        </a:rPr>
                        <a:t>Franchise </a:t>
                      </a:r>
                      <a:r>
                        <a:rPr kumimoji="1" lang="en-US" altLang="ja-JP" sz="1400" kern="1200" dirty="0" smtClean="0">
                          <a:solidFill>
                            <a:schemeClr val="dk1"/>
                          </a:solidFill>
                          <a:effectLst/>
                          <a:latin typeface="Arial" panose="020B0604020202020204" pitchFamily="34" charset="0"/>
                          <a:ea typeface="+mn-ea"/>
                          <a:cs typeface="Arial" panose="020B0604020202020204" pitchFamily="34" charset="0"/>
                        </a:rPr>
                        <a:t>chains </a:t>
                      </a:r>
                      <a:r>
                        <a:rPr kumimoji="1" lang="en-US" altLang="ja-JP" sz="1400" kern="1200" dirty="0">
                          <a:solidFill>
                            <a:schemeClr val="dk1"/>
                          </a:solidFill>
                          <a:effectLst/>
                          <a:latin typeface="Arial" panose="020B0604020202020204" pitchFamily="34" charset="0"/>
                          <a:ea typeface="+mn-ea"/>
                          <a:cs typeface="Arial" panose="020B0604020202020204" pitchFamily="34" charset="0"/>
                        </a:rPr>
                        <a:t>will shift their chilled production to a new factory and after stable running, with the expectation of starting a third brand, the growth will accelerate </a:t>
                      </a:r>
                    </a:p>
                    <a:p>
                      <a:pPr marL="285750" indent="-285750">
                        <a:buFont typeface="Wingdings" panose="05000000000000000000" pitchFamily="2" charset="2"/>
                        <a:buChar char="Ø"/>
                      </a:pPr>
                      <a:r>
                        <a:rPr kumimoji="1" lang="en-US" altLang="ja-JP" sz="1400" kern="1200" dirty="0">
                          <a:solidFill>
                            <a:schemeClr val="dk1"/>
                          </a:solidFill>
                          <a:effectLst/>
                          <a:latin typeface="Arial" panose="020B0604020202020204" pitchFamily="34" charset="0"/>
                          <a:ea typeface="メイリオ" panose="020B0604030504040204" pitchFamily="50" charset="-128"/>
                          <a:cs typeface="Arial" panose="020B0604020202020204" pitchFamily="34" charset="0"/>
                        </a:rPr>
                        <a:t>F</a:t>
                      </a:r>
                      <a:r>
                        <a:rPr kumimoji="1" lang="en-US" altLang="ja-JP" sz="1400" kern="1200" dirty="0">
                          <a:solidFill>
                            <a:schemeClr val="dk1"/>
                          </a:solidFill>
                          <a:effectLst/>
                          <a:latin typeface="Arial" panose="020B0604020202020204" pitchFamily="34" charset="0"/>
                          <a:ea typeface="+mn-ea"/>
                          <a:cs typeface="Arial" panose="020B0604020202020204" pitchFamily="34" charset="0"/>
                        </a:rPr>
                        <a:t>acilities for the elderly continue the shift to </a:t>
                      </a:r>
                      <a:r>
                        <a:rPr kumimoji="1" lang="en-US" altLang="ja-JP" sz="1400" kern="1200" dirty="0" smtClean="0">
                          <a:solidFill>
                            <a:schemeClr val="dk1"/>
                          </a:solidFill>
                          <a:effectLst/>
                          <a:latin typeface="Arial" panose="020B0604020202020204" pitchFamily="34" charset="0"/>
                          <a:ea typeface="+mn-ea"/>
                          <a:cs typeface="Arial" panose="020B0604020202020204" pitchFamily="34" charset="0"/>
                        </a:rPr>
                        <a:t>frozen</a:t>
                      </a:r>
                      <a:r>
                        <a:rPr kumimoji="1" lang="en-US" altLang="ja-JP" sz="1400" kern="1200" baseline="0" dirty="0" smtClean="0">
                          <a:solidFill>
                            <a:schemeClr val="dk1"/>
                          </a:solidFill>
                          <a:effectLst/>
                          <a:latin typeface="Arial" panose="020B0604020202020204" pitchFamily="34" charset="0"/>
                          <a:ea typeface="+mn-ea"/>
                          <a:cs typeface="Arial" panose="020B0604020202020204" pitchFamily="34" charset="0"/>
                        </a:rPr>
                        <a:t> food-packs</a:t>
                      </a:r>
                      <a:endParaRPr kumimoji="1" lang="en-US" altLang="ja-JP" sz="1400" dirty="0">
                        <a:latin typeface="Arial" panose="020B0604020202020204" pitchFamily="34" charset="0"/>
                        <a:ea typeface="メイリオ" panose="020B0604030504040204" pitchFamily="50" charset="-128"/>
                        <a:cs typeface="Arial" panose="020B0604020202020204" pitchFamily="34" charset="0"/>
                      </a:endParaRPr>
                    </a:p>
                    <a:p>
                      <a:pPr marL="285750" indent="-285750">
                        <a:buFont typeface="Wingdings" panose="05000000000000000000" pitchFamily="2" charset="2"/>
                        <a:buChar char="Ø"/>
                      </a:pPr>
                      <a:r>
                        <a:rPr kumimoji="1" lang="en-US" altLang="ja-JP" sz="1400" kern="1200" dirty="0">
                          <a:solidFill>
                            <a:schemeClr val="dk1"/>
                          </a:solidFill>
                          <a:effectLst/>
                          <a:latin typeface="Arial" panose="020B0604020202020204" pitchFamily="34" charset="0"/>
                          <a:ea typeface="+mn-ea"/>
                          <a:cs typeface="Arial" panose="020B0604020202020204" pitchFamily="34" charset="0"/>
                        </a:rPr>
                        <a:t>We aim to acquire new OEM sales brands</a:t>
                      </a:r>
                    </a:p>
                    <a:p>
                      <a:pPr marL="285750" indent="-285750">
                        <a:buFont typeface="Wingdings" panose="05000000000000000000" pitchFamily="2" charset="2"/>
                        <a:buChar char="Ø"/>
                      </a:pPr>
                      <a:r>
                        <a:rPr kumimoji="1" lang="en-US" altLang="ja-JP" sz="1400" kern="1200" dirty="0">
                          <a:solidFill>
                            <a:schemeClr val="dk1"/>
                          </a:solidFill>
                          <a:effectLst/>
                          <a:latin typeface="Arial" panose="020B0604020202020204" pitchFamily="34" charset="0"/>
                          <a:ea typeface="+mn-ea"/>
                          <a:cs typeface="Arial" panose="020B0604020202020204" pitchFamily="34" charset="0"/>
                        </a:rPr>
                        <a:t>Direct sales aim to increase sales by gradually increasing production</a:t>
                      </a:r>
                      <a:endParaRPr kumimoji="1" lang="ja-JP" altLang="en-US" sz="1400" dirty="0">
                        <a:latin typeface="Arial" panose="020B0604020202020204" pitchFamily="34" charset="0"/>
                        <a:ea typeface="メイリオ" panose="020B0604030504040204" pitchFamily="50" charset="-128"/>
                        <a:cs typeface="Arial" panose="020B0604020202020204" pitchFamily="34" charset="0"/>
                      </a:endParaRPr>
                    </a:p>
                  </a:txBody>
                  <a:tcPr anchor="ctr">
                    <a:solidFill>
                      <a:srgbClr val="E2EFDA"/>
                    </a:solidFill>
                  </a:tcPr>
                </a:tc>
                <a:extLst>
                  <a:ext uri="{0D108BD9-81ED-4DB2-BD59-A6C34878D82A}">
                    <a16:rowId xmlns:a16="http://schemas.microsoft.com/office/drawing/2014/main" val="2679893097"/>
                  </a:ext>
                </a:extLst>
              </a:tr>
              <a:tr h="1500663">
                <a:tc>
                  <a:txBody>
                    <a:bodyPr/>
                    <a:lstStyle/>
                    <a:p>
                      <a:pPr algn="ctr"/>
                      <a:r>
                        <a:rPr kumimoji="1" lang="en-US" altLang="ja-JP" sz="2000" b="1" dirty="0">
                          <a:latin typeface="Arial" panose="020B0604020202020204" pitchFamily="34" charset="0"/>
                          <a:ea typeface="メイリオ" panose="020B0604030504040204" pitchFamily="50" charset="-128"/>
                          <a:cs typeface="Arial" panose="020B0604020202020204" pitchFamily="34" charset="0"/>
                        </a:rPr>
                        <a:t>Cost</a:t>
                      </a:r>
                      <a:endParaRPr kumimoji="1" lang="ja-JP" altLang="en-US" sz="2000" b="1" dirty="0">
                        <a:latin typeface="Arial" panose="020B0604020202020204" pitchFamily="34" charset="0"/>
                        <a:ea typeface="メイリオ" panose="020B0604030504040204" pitchFamily="50" charset="-128"/>
                        <a:cs typeface="Arial" panose="020B0604020202020204" pitchFamily="34" charset="0"/>
                      </a:endParaRPr>
                    </a:p>
                  </a:txBody>
                  <a:tcPr anchor="ctr">
                    <a:solidFill>
                      <a:srgbClr val="62AE33"/>
                    </a:solidFill>
                  </a:tcPr>
                </a:tc>
                <a:tc>
                  <a:txBody>
                    <a:bodyPr/>
                    <a:lstStyle/>
                    <a:p>
                      <a:pPr marL="285750" indent="-285750">
                        <a:buFont typeface="Wingdings" panose="05000000000000000000" pitchFamily="2" charset="2"/>
                        <a:buChar char="Ø"/>
                      </a:pPr>
                      <a:r>
                        <a:rPr kumimoji="1" lang="en-US" altLang="ja-JP" sz="1400" kern="1200" dirty="0">
                          <a:solidFill>
                            <a:schemeClr val="dk1"/>
                          </a:solidFill>
                          <a:effectLst/>
                          <a:latin typeface="Arial" panose="020B0604020202020204" pitchFamily="34" charset="0"/>
                          <a:ea typeface="+mn-ea"/>
                          <a:cs typeface="Arial" panose="020B0604020202020204" pitchFamily="34" charset="0"/>
                        </a:rPr>
                        <a:t>Increase in depreciation cost and personnel due to running the 2nd factory</a:t>
                      </a:r>
                    </a:p>
                    <a:p>
                      <a:pPr marL="285750" indent="-285750">
                        <a:buFont typeface="Wingdings" panose="05000000000000000000" pitchFamily="2" charset="2"/>
                        <a:buChar char="Ø"/>
                      </a:pPr>
                      <a:r>
                        <a:rPr kumimoji="1" lang="en-US" altLang="ja-JP" sz="1400" kern="1200" dirty="0">
                          <a:solidFill>
                            <a:schemeClr val="dk1"/>
                          </a:solidFill>
                          <a:effectLst/>
                          <a:latin typeface="Arial" panose="020B0604020202020204" pitchFamily="34" charset="0"/>
                          <a:ea typeface="+mn-ea"/>
                          <a:cs typeface="Arial" panose="020B0604020202020204" pitchFamily="34" charset="0"/>
                        </a:rPr>
                        <a:t>A short-term cost rate increase to establish the production system</a:t>
                      </a:r>
                    </a:p>
                    <a:p>
                      <a:pPr marL="285750" indent="-285750">
                        <a:buFont typeface="Wingdings" panose="05000000000000000000" pitchFamily="2" charset="2"/>
                        <a:buChar char="Ø"/>
                      </a:pPr>
                      <a:r>
                        <a:rPr kumimoji="1" lang="en-US" altLang="ja-JP" sz="1400" kern="1200" dirty="0">
                          <a:solidFill>
                            <a:schemeClr val="dk1"/>
                          </a:solidFill>
                          <a:effectLst/>
                          <a:latin typeface="Arial" panose="020B0604020202020204" pitchFamily="34" charset="0"/>
                          <a:ea typeface="+mn-ea"/>
                          <a:cs typeface="Arial" panose="020B0604020202020204" pitchFamily="34" charset="0"/>
                        </a:rPr>
                        <a:t>Renovated the 1st factory to a dedicated freezing factory</a:t>
                      </a:r>
                      <a:endParaRPr kumimoji="1" lang="ja-JP" altLang="ja-JP" sz="1400" kern="1200" dirty="0">
                        <a:solidFill>
                          <a:schemeClr val="dk1"/>
                        </a:solidFill>
                        <a:effectLst/>
                        <a:latin typeface="Arial" panose="020B0604020202020204" pitchFamily="34" charset="0"/>
                        <a:ea typeface="+mn-ea"/>
                        <a:cs typeface="Arial" panose="020B0604020202020204" pitchFamily="34" charset="0"/>
                      </a:endParaRPr>
                    </a:p>
                  </a:txBody>
                  <a:tcPr anchor="ctr">
                    <a:solidFill>
                      <a:srgbClr val="E2EFDA"/>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400" dirty="0">
                          <a:latin typeface="Arial" panose="020B0604020202020204" pitchFamily="34" charset="0"/>
                          <a:ea typeface="メイリオ" panose="020B0604030504040204" pitchFamily="50" charset="-128"/>
                          <a:cs typeface="Arial" panose="020B0604020202020204" pitchFamily="34" charset="0"/>
                        </a:rPr>
                        <a:t>The cost rate improved after 2</a:t>
                      </a:r>
                      <a:r>
                        <a:rPr kumimoji="1" lang="en-US" altLang="ja-JP" sz="1400" baseline="30000" dirty="0">
                          <a:latin typeface="Arial" panose="020B0604020202020204" pitchFamily="34" charset="0"/>
                          <a:ea typeface="メイリオ" panose="020B0604030504040204" pitchFamily="50" charset="-128"/>
                          <a:cs typeface="Arial" panose="020B0604020202020204" pitchFamily="34" charset="0"/>
                        </a:rPr>
                        <a:t>nd</a:t>
                      </a:r>
                      <a:r>
                        <a:rPr kumimoji="1" lang="en-US" altLang="ja-JP" sz="1400" dirty="0">
                          <a:latin typeface="Arial" panose="020B0604020202020204" pitchFamily="34" charset="0"/>
                          <a:ea typeface="メイリオ" panose="020B0604030504040204" pitchFamily="50" charset="-128"/>
                          <a:cs typeface="Arial" panose="020B0604020202020204" pitchFamily="34" charset="0"/>
                        </a:rPr>
                        <a:t> factory started running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400" kern="1200" dirty="0">
                          <a:solidFill>
                            <a:schemeClr val="dk1"/>
                          </a:solidFill>
                          <a:effectLst/>
                          <a:latin typeface="Arial" panose="020B0604020202020204" pitchFamily="34" charset="0"/>
                          <a:ea typeface="+mn-ea"/>
                          <a:cs typeface="Arial" panose="020B0604020202020204" pitchFamily="34" charset="0"/>
                        </a:rPr>
                        <a:t>Investment to improve production efficiency at 1st and 2nd factories</a:t>
                      </a:r>
                      <a:endParaRPr kumimoji="1" lang="ja-JP" altLang="en-US" sz="1400" dirty="0">
                        <a:latin typeface="Arial" panose="020B0604020202020204" pitchFamily="34" charset="0"/>
                        <a:ea typeface="メイリオ" panose="020B0604030504040204" pitchFamily="50" charset="-128"/>
                        <a:cs typeface="Arial" panose="020B0604020202020204" pitchFamily="34" charset="0"/>
                      </a:endParaRPr>
                    </a:p>
                  </a:txBody>
                  <a:tcPr anchor="ctr">
                    <a:solidFill>
                      <a:srgbClr val="E2EFDA"/>
                    </a:solidFill>
                  </a:tcPr>
                </a:tc>
                <a:extLst>
                  <a:ext uri="{0D108BD9-81ED-4DB2-BD59-A6C34878D82A}">
                    <a16:rowId xmlns:a16="http://schemas.microsoft.com/office/drawing/2014/main" val="758529394"/>
                  </a:ext>
                </a:extLst>
              </a:tr>
              <a:tr h="1500663">
                <a:tc>
                  <a:txBody>
                    <a:bodyPr/>
                    <a:lstStyle/>
                    <a:p>
                      <a:pPr algn="ctr"/>
                      <a:r>
                        <a:rPr kumimoji="1" lang="en-US" altLang="ja-JP" sz="1600" b="1" dirty="0">
                          <a:latin typeface="Arial" panose="020B0604020202020204" pitchFamily="34" charset="0"/>
                          <a:ea typeface="メイリオ" panose="020B0604030504040204" pitchFamily="50" charset="-128"/>
                          <a:cs typeface="Arial" panose="020B0604020202020204" pitchFamily="34" charset="0"/>
                        </a:rPr>
                        <a:t>Selling &amp; Management Expenses</a:t>
                      </a:r>
                      <a:endParaRPr kumimoji="1" lang="ja-JP" altLang="en-US" sz="1600" b="1" dirty="0">
                        <a:latin typeface="Arial" panose="020B0604020202020204" pitchFamily="34" charset="0"/>
                        <a:ea typeface="メイリオ" panose="020B0604030504040204" pitchFamily="50" charset="-128"/>
                        <a:cs typeface="Arial" panose="020B0604020202020204" pitchFamily="34" charset="0"/>
                      </a:endParaRPr>
                    </a:p>
                  </a:txBody>
                  <a:tcPr anchor="ctr">
                    <a:solidFill>
                      <a:srgbClr val="62AE33"/>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400" kern="1200" dirty="0">
                          <a:solidFill>
                            <a:schemeClr val="dk1"/>
                          </a:solidFill>
                          <a:effectLst/>
                          <a:latin typeface="Arial" panose="020B0604020202020204" pitchFamily="34" charset="0"/>
                          <a:ea typeface="+mn-ea"/>
                          <a:cs typeface="Arial" panose="020B0604020202020204" pitchFamily="34" charset="0"/>
                        </a:rPr>
                        <a:t>250 million yen investment for production management systems, etc.</a:t>
                      </a:r>
                      <a:r>
                        <a:rPr kumimoji="1" lang="en-US" altLang="ja-JP" sz="1800" kern="1200" dirty="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400" kern="1200" dirty="0">
                          <a:solidFill>
                            <a:schemeClr val="dk1"/>
                          </a:solidFill>
                          <a:effectLst/>
                          <a:latin typeface="Arial" panose="020B0604020202020204" pitchFamily="34" charset="0"/>
                          <a:ea typeface="+mn-ea"/>
                          <a:cs typeface="Arial" panose="020B0604020202020204" pitchFamily="34" charset="0"/>
                        </a:rPr>
                        <a:t>* Expected to be launched and in-service before the 2nd factory starts running</a:t>
                      </a:r>
                      <a:endParaRPr kumimoji="1" lang="en-US" altLang="ja-JP" sz="1400" dirty="0">
                        <a:latin typeface="Arial" panose="020B0604020202020204" pitchFamily="34" charset="0"/>
                        <a:ea typeface="メイリオ" panose="020B0604030504040204" pitchFamily="50" charset="-128"/>
                        <a:cs typeface="Arial" panose="020B0604020202020204" pitchFamily="34" charset="0"/>
                      </a:endParaRPr>
                    </a:p>
                  </a:txBody>
                  <a:tcPr anchor="ctr">
                    <a:solidFill>
                      <a:srgbClr val="E2EFDA"/>
                    </a:solidFill>
                  </a:tcPr>
                </a:tc>
                <a:tc>
                  <a:txBody>
                    <a:bodyPr/>
                    <a:lstStyle/>
                    <a:p>
                      <a:pPr marL="285750" indent="-285750">
                        <a:buFont typeface="Wingdings" panose="05000000000000000000" pitchFamily="2" charset="2"/>
                        <a:buChar char="Ø"/>
                      </a:pPr>
                      <a:r>
                        <a:rPr kumimoji="1" lang="en-US" altLang="ja-JP" sz="1400" dirty="0">
                          <a:latin typeface="メイリオ" panose="020B0604030504040204" pitchFamily="50" charset="-128"/>
                          <a:ea typeface="メイリオ" panose="020B0604030504040204" pitchFamily="50" charset="-128"/>
                        </a:rPr>
                        <a:t>Start running the new warehouse (total </a:t>
                      </a:r>
                      <a:r>
                        <a:rPr kumimoji="1" lang="en-US" altLang="ja-JP" sz="1400" dirty="0">
                          <a:latin typeface="Arial" panose="020B0604020202020204" pitchFamily="34" charset="0"/>
                          <a:ea typeface="メイリオ" panose="020B0604030504040204" pitchFamily="50" charset="-128"/>
                          <a:cs typeface="Arial" panose="020B0604020202020204" pitchFamily="34" charset="0"/>
                        </a:rPr>
                        <a:t>investment of 900 million yen planned beyond 2021) </a:t>
                      </a:r>
                    </a:p>
                    <a:p>
                      <a:pPr marL="0" indent="0">
                        <a:buFont typeface="Wingdings" panose="05000000000000000000" pitchFamily="2" charset="2"/>
                        <a:buNone/>
                      </a:pPr>
                      <a:r>
                        <a:rPr kumimoji="1" lang="en-US" altLang="ja-JP" sz="1300" dirty="0">
                          <a:latin typeface="Arial" panose="020B0604020202020204" pitchFamily="34" charset="0"/>
                          <a:ea typeface="メイリオ" panose="020B0604030504040204" pitchFamily="50" charset="-128"/>
                          <a:cs typeface="Arial" panose="020B0604020202020204" pitchFamily="34" charset="0"/>
                        </a:rPr>
                        <a:t>*Establishment of a frozen bento picking system</a:t>
                      </a:r>
                    </a:p>
                    <a:p>
                      <a:pPr marL="285750" indent="-285750">
                        <a:buFont typeface="Wingdings" panose="05000000000000000000" pitchFamily="2" charset="2"/>
                        <a:buChar char="Ø"/>
                      </a:pPr>
                      <a:r>
                        <a:rPr kumimoji="1" lang="en-US" altLang="ja-JP" sz="1400" kern="1200" dirty="0">
                          <a:solidFill>
                            <a:schemeClr val="dk1"/>
                          </a:solidFill>
                          <a:effectLst/>
                          <a:latin typeface="Arial" panose="020B0604020202020204" pitchFamily="34" charset="0"/>
                          <a:ea typeface="+mn-ea"/>
                          <a:cs typeface="Arial" panose="020B0604020202020204" pitchFamily="34" charset="0"/>
                        </a:rPr>
                        <a:t>Resuming sales of frozen bento’s and using expenses for advertising</a:t>
                      </a:r>
                      <a:endParaRPr kumimoji="1" lang="ja-JP" altLang="en-US" sz="1400" dirty="0">
                        <a:latin typeface="Arial" panose="020B0604020202020204" pitchFamily="34" charset="0"/>
                        <a:ea typeface="メイリオ" panose="020B0604030504040204" pitchFamily="50" charset="-128"/>
                        <a:cs typeface="Arial" panose="020B0604020202020204" pitchFamily="34" charset="0"/>
                      </a:endParaRPr>
                    </a:p>
                  </a:txBody>
                  <a:tcPr anchor="ctr">
                    <a:solidFill>
                      <a:srgbClr val="E2EFDA"/>
                    </a:solidFill>
                  </a:tcPr>
                </a:tc>
                <a:extLst>
                  <a:ext uri="{0D108BD9-81ED-4DB2-BD59-A6C34878D82A}">
                    <a16:rowId xmlns:a16="http://schemas.microsoft.com/office/drawing/2014/main" val="490137451"/>
                  </a:ext>
                </a:extLst>
              </a:tr>
            </a:tbl>
          </a:graphicData>
        </a:graphic>
      </p:graphicFrame>
      <p:sp>
        <p:nvSpPr>
          <p:cNvPr id="5" name="Rectangle 2">
            <a:extLst>
              <a:ext uri="{FF2B5EF4-FFF2-40B4-BE49-F238E27FC236}">
                <a16:creationId xmlns:a16="http://schemas.microsoft.com/office/drawing/2014/main" id="{95BDB551-3290-465A-8D8A-B7692F626282}"/>
              </a:ext>
            </a:extLst>
          </p:cNvPr>
          <p:cNvSpPr txBox="1">
            <a:spLocks noChangeArrowheads="1"/>
          </p:cNvSpPr>
          <p:nvPr/>
        </p:nvSpPr>
        <p:spPr bwMode="auto">
          <a:xfrm>
            <a:off x="271463" y="144463"/>
            <a:ext cx="8283575" cy="620712"/>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pPr algn="just"/>
            <a:r>
              <a:rPr lang="en-US" altLang="ja-JP" sz="2400" kern="100" dirty="0">
                <a:solidFill>
                  <a:schemeClr val="tx1"/>
                </a:solidFill>
                <a:effectLst/>
                <a:latin typeface="Arial" panose="020B0604020202020204" pitchFamily="34" charset="0"/>
                <a:ea typeface="游明朝" panose="02020400000000000000" pitchFamily="18" charset="-128"/>
                <a:cs typeface="Times New Roman" panose="02020603050405020304" pitchFamily="18" charset="0"/>
              </a:rPr>
              <a:t>The Basis for 5-year Numerical Plan</a:t>
            </a:r>
            <a:endParaRPr lang="ja-JP" altLang="ja-JP" sz="24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860246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矢印 2"/>
          <p:cNvSpPr/>
          <p:nvPr/>
        </p:nvSpPr>
        <p:spPr bwMode="auto">
          <a:xfrm>
            <a:off x="4520952" y="5420265"/>
            <a:ext cx="720080" cy="432048"/>
          </a:xfrm>
          <a:prstGeom prst="downArrow">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
                <a:srgbClr val="FFFFFF"/>
              </a:buClr>
              <a:buSzTx/>
              <a:tabLst/>
            </a:pPr>
            <a:endParaRPr kumimoji="1" lang="ja-JP" altLang="en-US" sz="1400" b="0" i="0" u="none" strike="noStrike" cap="none" normalizeH="0" baseline="0" dirty="0">
              <a:ln>
                <a:noFill/>
              </a:ln>
              <a:solidFill>
                <a:srgbClr val="FFFFFF"/>
              </a:solidFill>
              <a:effectLst/>
              <a:latin typeface="Arial" charset="0"/>
              <a:ea typeface="ＭＳ Ｐゴシック" pitchFamily="50" charset="-128"/>
            </a:endParaRPr>
          </a:p>
        </p:txBody>
      </p:sp>
      <p:sp>
        <p:nvSpPr>
          <p:cNvPr id="4" name="テキスト ボックス 3"/>
          <p:cNvSpPr txBox="1"/>
          <p:nvPr/>
        </p:nvSpPr>
        <p:spPr bwMode="auto">
          <a:xfrm>
            <a:off x="488504" y="5852313"/>
            <a:ext cx="9000999" cy="565146"/>
          </a:xfrm>
          <a:prstGeom prst="rect">
            <a:avLst/>
          </a:prstGeom>
          <a:noFill/>
          <a:ln>
            <a:noFill/>
          </a:ln>
        </p:spPr>
        <p:txBody>
          <a:bodyPr wrap="square" lIns="0" tIns="72000" rIns="0" bIns="0" rtlCol="0" anchor="ctr">
            <a:spAutoFit/>
          </a:bodyPr>
          <a:lstStyle/>
          <a:p>
            <a:pPr algn="just"/>
            <a:r>
              <a:rPr lang="en-US" altLang="ja-JP" sz="1600" kern="100" dirty="0">
                <a:effectLst/>
                <a:latin typeface="Arial" panose="020B0604020202020204" pitchFamily="34" charset="0"/>
                <a:ea typeface="游明朝" panose="02020400000000000000" pitchFamily="18" charset="-128"/>
                <a:cs typeface="Times New Roman" panose="02020603050405020304" pitchFamily="18" charset="0"/>
              </a:rPr>
              <a:t>By 2025, when the number of late-stage elderly people will increase, we will build our in-house infrastructure, lay out the foundation, and aim for the No. 1 share in the market expansion period.</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Rectangle 2">
            <a:extLst>
              <a:ext uri="{FF2B5EF4-FFF2-40B4-BE49-F238E27FC236}">
                <a16:creationId xmlns:a16="http://schemas.microsoft.com/office/drawing/2014/main" id="{95BDB551-3290-465A-8D8A-B7692F626282}"/>
              </a:ext>
            </a:extLst>
          </p:cNvPr>
          <p:cNvSpPr txBox="1">
            <a:spLocks noChangeArrowheads="1"/>
          </p:cNvSpPr>
          <p:nvPr/>
        </p:nvSpPr>
        <p:spPr bwMode="auto">
          <a:xfrm>
            <a:off x="271463" y="144463"/>
            <a:ext cx="8283575" cy="620712"/>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pPr>
              <a:defRPr/>
            </a:pPr>
            <a:r>
              <a:rPr lang="en-US" altLang="ja-JP" sz="2400" kern="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Investment Plan</a:t>
            </a:r>
            <a:endParaRPr lang="ja-JP" altLang="en-US" sz="2400" kern="0" dirty="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p:txBody>
      </p:sp>
      <p:graphicFrame>
        <p:nvGraphicFramePr>
          <p:cNvPr id="6" name="表 5"/>
          <p:cNvGraphicFramePr>
            <a:graphicFrameLocks noGrp="1"/>
          </p:cNvGraphicFramePr>
          <p:nvPr>
            <p:extLst/>
          </p:nvPr>
        </p:nvGraphicFramePr>
        <p:xfrm>
          <a:off x="344487" y="836712"/>
          <a:ext cx="9217024" cy="4438087"/>
        </p:xfrm>
        <a:graphic>
          <a:graphicData uri="http://schemas.openxmlformats.org/drawingml/2006/table">
            <a:tbl>
              <a:tblPr firstRow="1" bandRow="1">
                <a:tableStyleId>{5C22544A-7EE6-4342-B048-85BDC9FD1C3A}</a:tableStyleId>
              </a:tblPr>
              <a:tblGrid>
                <a:gridCol w="1152129">
                  <a:extLst>
                    <a:ext uri="{9D8B030D-6E8A-4147-A177-3AD203B41FA5}">
                      <a16:colId xmlns:a16="http://schemas.microsoft.com/office/drawing/2014/main" val="3378017024"/>
                    </a:ext>
                  </a:extLst>
                </a:gridCol>
                <a:gridCol w="1512168">
                  <a:extLst>
                    <a:ext uri="{9D8B030D-6E8A-4147-A177-3AD203B41FA5}">
                      <a16:colId xmlns:a16="http://schemas.microsoft.com/office/drawing/2014/main" val="1619291645"/>
                    </a:ext>
                  </a:extLst>
                </a:gridCol>
                <a:gridCol w="1872208">
                  <a:extLst>
                    <a:ext uri="{9D8B030D-6E8A-4147-A177-3AD203B41FA5}">
                      <a16:colId xmlns:a16="http://schemas.microsoft.com/office/drawing/2014/main" val="2774332946"/>
                    </a:ext>
                  </a:extLst>
                </a:gridCol>
                <a:gridCol w="4680519">
                  <a:extLst>
                    <a:ext uri="{9D8B030D-6E8A-4147-A177-3AD203B41FA5}">
                      <a16:colId xmlns:a16="http://schemas.microsoft.com/office/drawing/2014/main" val="2547380670"/>
                    </a:ext>
                  </a:extLst>
                </a:gridCol>
              </a:tblGrid>
              <a:tr h="504056">
                <a:tc>
                  <a:txBody>
                    <a:bodyPr/>
                    <a:lstStyle/>
                    <a:p>
                      <a:pPr algn="ctr"/>
                      <a:r>
                        <a:rPr kumimoji="1" lang="en-US" altLang="ja-JP" sz="1400" dirty="0">
                          <a:latin typeface="Arial" panose="020B0604020202020204" pitchFamily="34" charset="0"/>
                          <a:cs typeface="Arial" panose="020B0604020202020204" pitchFamily="34" charset="0"/>
                        </a:rPr>
                        <a:t>Investment</a:t>
                      </a:r>
                      <a:endParaRPr kumimoji="1" lang="ja-JP" altLang="en-US" sz="1400" dirty="0">
                        <a:latin typeface="Arial" panose="020B0604020202020204" pitchFamily="34" charset="0"/>
                        <a:cs typeface="Arial" panose="020B0604020202020204" pitchFamily="34" charset="0"/>
                      </a:endParaRPr>
                    </a:p>
                  </a:txBody>
                  <a:tcPr anchor="ctr">
                    <a:solidFill>
                      <a:srgbClr val="264C27"/>
                    </a:solidFill>
                  </a:tcPr>
                </a:tc>
                <a:tc>
                  <a:txBody>
                    <a:bodyPr/>
                    <a:lstStyle/>
                    <a:p>
                      <a:pPr algn="ctr"/>
                      <a:r>
                        <a:rPr kumimoji="1" lang="en-US" altLang="ja-JP" sz="1200" dirty="0">
                          <a:latin typeface="Arial" panose="020B0604020202020204" pitchFamily="34" charset="0"/>
                          <a:cs typeface="Arial" panose="020B0604020202020204" pitchFamily="34" charset="0"/>
                        </a:rPr>
                        <a:t>Investment Amount</a:t>
                      </a:r>
                      <a:endParaRPr kumimoji="1" lang="ja-JP" altLang="en-US" sz="1200" dirty="0">
                        <a:latin typeface="Arial" panose="020B0604020202020204" pitchFamily="34" charset="0"/>
                        <a:cs typeface="Arial" panose="020B0604020202020204" pitchFamily="34" charset="0"/>
                      </a:endParaRPr>
                    </a:p>
                  </a:txBody>
                  <a:tcPr anchor="ctr">
                    <a:solidFill>
                      <a:srgbClr val="264C27"/>
                    </a:solidFill>
                  </a:tcPr>
                </a:tc>
                <a:tc>
                  <a:txBody>
                    <a:bodyPr/>
                    <a:lstStyle/>
                    <a:p>
                      <a:pPr algn="ctr"/>
                      <a:r>
                        <a:rPr kumimoji="1" lang="en-US" altLang="ja-JP" sz="1200" b="1" kern="1200" dirty="0">
                          <a:solidFill>
                            <a:schemeClr val="lt1"/>
                          </a:solidFill>
                          <a:effectLst/>
                          <a:latin typeface="Arial" panose="020B0604020202020204" pitchFamily="34" charset="0"/>
                          <a:ea typeface="+mn-ea"/>
                          <a:cs typeface="Arial" panose="020B0604020202020204" pitchFamily="34" charset="0"/>
                        </a:rPr>
                        <a:t>Investment</a:t>
                      </a:r>
                    </a:p>
                    <a:p>
                      <a:pPr algn="ctr"/>
                      <a:r>
                        <a:rPr kumimoji="1" lang="en-US" altLang="ja-JP" sz="1200" b="1" kern="1200" dirty="0">
                          <a:solidFill>
                            <a:schemeClr val="lt1"/>
                          </a:solidFill>
                          <a:effectLst/>
                          <a:latin typeface="Arial" panose="020B0604020202020204" pitchFamily="34" charset="0"/>
                          <a:ea typeface="+mn-ea"/>
                          <a:cs typeface="Arial" panose="020B0604020202020204" pitchFamily="34" charset="0"/>
                        </a:rPr>
                        <a:t>Content</a:t>
                      </a:r>
                      <a:endParaRPr kumimoji="1" lang="ja-JP" altLang="en-US" sz="1200" dirty="0">
                        <a:latin typeface="Arial" panose="020B0604020202020204" pitchFamily="34" charset="0"/>
                        <a:cs typeface="Arial" panose="020B0604020202020204" pitchFamily="34" charset="0"/>
                      </a:endParaRPr>
                    </a:p>
                  </a:txBody>
                  <a:tcPr anchor="ctr">
                    <a:solidFill>
                      <a:srgbClr val="264C27"/>
                    </a:solidFill>
                  </a:tcPr>
                </a:tc>
                <a:tc>
                  <a:txBody>
                    <a:bodyPr/>
                    <a:lstStyle/>
                    <a:p>
                      <a:pPr algn="ctr"/>
                      <a:r>
                        <a:rPr kumimoji="1" lang="en-US" altLang="ja-JP" sz="1600" b="1" kern="1200" dirty="0">
                          <a:solidFill>
                            <a:schemeClr val="lt1"/>
                          </a:solidFill>
                          <a:effectLst/>
                          <a:latin typeface="+mn-lt"/>
                          <a:ea typeface="+mn-ea"/>
                          <a:cs typeface="+mn-cs"/>
                        </a:rPr>
                        <a:t>Investment Results</a:t>
                      </a:r>
                      <a:endParaRPr kumimoji="1" lang="ja-JP" altLang="en-US" sz="1600" dirty="0">
                        <a:latin typeface="Arial" panose="020B0604020202020204" pitchFamily="34" charset="0"/>
                        <a:cs typeface="Arial" panose="020B0604020202020204" pitchFamily="34" charset="0"/>
                      </a:endParaRPr>
                    </a:p>
                  </a:txBody>
                  <a:tcPr anchor="ctr">
                    <a:solidFill>
                      <a:srgbClr val="264C27"/>
                    </a:solidFill>
                  </a:tcPr>
                </a:tc>
                <a:extLst>
                  <a:ext uri="{0D108BD9-81ED-4DB2-BD59-A6C34878D82A}">
                    <a16:rowId xmlns:a16="http://schemas.microsoft.com/office/drawing/2014/main" val="1529649349"/>
                  </a:ext>
                </a:extLst>
              </a:tr>
              <a:tr h="870791">
                <a:tc>
                  <a:txBody>
                    <a:bodyPr/>
                    <a:lstStyle/>
                    <a:p>
                      <a:pPr algn="ctr"/>
                      <a:r>
                        <a:rPr kumimoji="1" lang="en-US" altLang="ja-JP" sz="1500" b="1" dirty="0">
                          <a:latin typeface="Arial" panose="020B0604020202020204" pitchFamily="34" charset="0"/>
                          <a:ea typeface="メイリオ" panose="020B0604030504040204" pitchFamily="50" charset="-128"/>
                          <a:cs typeface="Arial" panose="020B0604020202020204" pitchFamily="34" charset="0"/>
                        </a:rPr>
                        <a:t>1</a:t>
                      </a:r>
                      <a:r>
                        <a:rPr kumimoji="1" lang="en-US" altLang="ja-JP" sz="1500" b="1" baseline="30000" dirty="0">
                          <a:latin typeface="Arial" panose="020B0604020202020204" pitchFamily="34" charset="0"/>
                          <a:ea typeface="メイリオ" panose="020B0604030504040204" pitchFamily="50" charset="-128"/>
                          <a:cs typeface="Arial" panose="020B0604020202020204" pitchFamily="34" charset="0"/>
                        </a:rPr>
                        <a:t>st</a:t>
                      </a:r>
                    </a:p>
                    <a:p>
                      <a:pPr algn="ctr"/>
                      <a:r>
                        <a:rPr kumimoji="1" lang="en-US" altLang="ja-JP" sz="1500" b="1" dirty="0">
                          <a:latin typeface="Arial" panose="020B0604020202020204" pitchFamily="34" charset="0"/>
                          <a:ea typeface="メイリオ" panose="020B0604030504040204" pitchFamily="50" charset="-128"/>
                          <a:cs typeface="Arial" panose="020B0604020202020204" pitchFamily="34" charset="0"/>
                        </a:rPr>
                        <a:t>Factory</a:t>
                      </a:r>
                      <a:endParaRPr kumimoji="1" lang="ja-JP" altLang="en-US" sz="1500" b="1" dirty="0">
                        <a:latin typeface="Arial" panose="020B0604020202020204" pitchFamily="34" charset="0"/>
                        <a:ea typeface="メイリオ" panose="020B0604030504040204" pitchFamily="50" charset="-128"/>
                        <a:cs typeface="Arial" panose="020B0604020202020204" pitchFamily="34" charset="0"/>
                      </a:endParaRPr>
                    </a:p>
                  </a:txBody>
                  <a:tcPr anchor="ctr">
                    <a:solidFill>
                      <a:srgbClr val="E2EFDA"/>
                    </a:solidFill>
                  </a:tcPr>
                </a:tc>
                <a:tc>
                  <a:txBody>
                    <a:bodyPr/>
                    <a:lstStyle/>
                    <a:p>
                      <a:pPr algn="r"/>
                      <a:r>
                        <a:rPr kumimoji="1" lang="en-US" altLang="ja-JP" sz="1200" dirty="0">
                          <a:latin typeface="Arial" panose="020B0604020202020204" pitchFamily="34" charset="0"/>
                          <a:ea typeface="メイリオ" panose="020B0604030504040204" pitchFamily="50" charset="-128"/>
                          <a:cs typeface="Arial" panose="020B0604020202020204" pitchFamily="34" charset="0"/>
                        </a:rPr>
                        <a:t>200 million yen</a:t>
                      </a:r>
                    </a:p>
                    <a:p>
                      <a:pPr algn="r"/>
                      <a:r>
                        <a:rPr kumimoji="1" lang="en-US" altLang="ja-JP" sz="1050" dirty="0">
                          <a:solidFill>
                            <a:schemeClr val="tx1"/>
                          </a:solidFill>
                          <a:latin typeface="Arial" panose="020B0604020202020204" pitchFamily="34" charset="0"/>
                          <a:ea typeface="メイリオ" panose="020B0604030504040204" pitchFamily="50" charset="-128"/>
                          <a:cs typeface="Arial" panose="020B0604020202020204" pitchFamily="34" charset="0"/>
                        </a:rPr>
                        <a:t>(additional investment amount</a:t>
                      </a:r>
                      <a:r>
                        <a:rPr kumimoji="1" lang="ja-JP" altLang="en-US" sz="1050" dirty="0">
                          <a:solidFill>
                            <a:schemeClr val="tx1"/>
                          </a:solidFill>
                          <a:latin typeface="Arial" panose="020B0604020202020204" pitchFamily="34" charset="0"/>
                          <a:ea typeface="メイリオ" panose="020B0604030504040204" pitchFamily="50" charset="-128"/>
                          <a:cs typeface="Arial" panose="020B0604020202020204" pitchFamily="34" charset="0"/>
                        </a:rPr>
                        <a:t>）</a:t>
                      </a:r>
                    </a:p>
                  </a:txBody>
                  <a:tcPr anchor="ctr">
                    <a:solidFill>
                      <a:srgbClr val="E2EFDA"/>
                    </a:solidFill>
                  </a:tcPr>
                </a:tc>
                <a:tc>
                  <a:txBody>
                    <a:bodyPr/>
                    <a:lstStyle/>
                    <a:p>
                      <a:pPr algn="ctr"/>
                      <a:r>
                        <a:rPr kumimoji="1" lang="en-US" altLang="ja-JP" sz="1100" kern="1200" dirty="0" smtClean="0">
                          <a:solidFill>
                            <a:schemeClr val="tx1"/>
                          </a:solidFill>
                          <a:effectLst/>
                          <a:latin typeface="Arial" panose="020B0604020202020204" pitchFamily="34" charset="0"/>
                          <a:ea typeface="+mn-ea"/>
                          <a:cs typeface="Arial" panose="020B0604020202020204" pitchFamily="34" charset="0"/>
                        </a:rPr>
                        <a:t>Frozen</a:t>
                      </a:r>
                      <a:r>
                        <a:rPr kumimoji="1" lang="en-US" altLang="ja-JP" sz="1100" kern="1200" baseline="0" dirty="0" smtClean="0">
                          <a:solidFill>
                            <a:schemeClr val="tx1"/>
                          </a:solidFill>
                          <a:effectLst/>
                          <a:latin typeface="Arial" panose="020B0604020202020204" pitchFamily="34" charset="0"/>
                          <a:ea typeface="+mn-ea"/>
                          <a:cs typeface="Arial" panose="020B0604020202020204" pitchFamily="34" charset="0"/>
                        </a:rPr>
                        <a:t> foods</a:t>
                      </a:r>
                      <a:r>
                        <a:rPr kumimoji="1" lang="en-US" altLang="ja-JP" sz="1100" kern="1200" dirty="0" smtClean="0">
                          <a:solidFill>
                            <a:schemeClr val="tx1"/>
                          </a:solidFill>
                          <a:effectLst/>
                          <a:latin typeface="Arial" panose="020B0604020202020204" pitchFamily="34" charset="0"/>
                          <a:ea typeface="+mn-ea"/>
                          <a:cs typeface="Arial" panose="020B0604020202020204" pitchFamily="34" charset="0"/>
                        </a:rPr>
                        <a:t> </a:t>
                      </a:r>
                      <a:r>
                        <a:rPr kumimoji="1" lang="en-US" altLang="ja-JP" sz="1100" kern="1200" dirty="0">
                          <a:solidFill>
                            <a:schemeClr val="tx1"/>
                          </a:solidFill>
                          <a:effectLst/>
                          <a:latin typeface="Arial" panose="020B0604020202020204" pitchFamily="34" charset="0"/>
                          <a:ea typeface="+mn-ea"/>
                          <a:cs typeface="Arial" panose="020B0604020202020204" pitchFamily="34" charset="0"/>
                        </a:rPr>
                        <a:t>Factory</a:t>
                      </a:r>
                      <a:endParaRPr kumimoji="1" lang="ja-JP" altLang="ja-JP" sz="1100" kern="1200" dirty="0">
                        <a:solidFill>
                          <a:schemeClr val="tx1"/>
                        </a:solidFill>
                        <a:effectLst/>
                        <a:latin typeface="Arial" panose="020B0604020202020204" pitchFamily="34" charset="0"/>
                        <a:ea typeface="+mn-ea"/>
                        <a:cs typeface="Arial" panose="020B0604020202020204" pitchFamily="34" charset="0"/>
                      </a:endParaRPr>
                    </a:p>
                    <a:p>
                      <a:pPr algn="ctr"/>
                      <a:r>
                        <a:rPr kumimoji="1" lang="en-US" altLang="ja-JP" sz="1100" kern="1200" dirty="0">
                          <a:solidFill>
                            <a:schemeClr val="tx1"/>
                          </a:solidFill>
                          <a:effectLst/>
                          <a:latin typeface="Arial" panose="020B0604020202020204" pitchFamily="34" charset="0"/>
                          <a:ea typeface="+mn-ea"/>
                          <a:cs typeface="Arial" panose="020B0604020202020204" pitchFamily="34" charset="0"/>
                        </a:rPr>
                        <a:t>to replace </a:t>
                      </a:r>
                      <a:r>
                        <a:rPr kumimoji="1" lang="en-US" altLang="ja-JP" sz="1100" kern="1200" dirty="0" smtClean="0">
                          <a:solidFill>
                            <a:schemeClr val="tx1"/>
                          </a:solidFill>
                          <a:effectLst/>
                          <a:latin typeface="Arial" panose="020B0604020202020204" pitchFamily="34" charset="0"/>
                          <a:ea typeface="+mn-ea"/>
                          <a:cs typeface="Arial" panose="020B0604020202020204" pitchFamily="34" charset="0"/>
                        </a:rPr>
                        <a:t>chilled </a:t>
                      </a:r>
                      <a:r>
                        <a:rPr kumimoji="1" lang="en-US" altLang="ja-JP" sz="1100" kern="1200" dirty="0">
                          <a:solidFill>
                            <a:schemeClr val="tx1"/>
                          </a:solidFill>
                          <a:effectLst/>
                          <a:latin typeface="Arial" panose="020B0604020202020204" pitchFamily="34" charset="0"/>
                          <a:ea typeface="+mn-ea"/>
                          <a:cs typeface="Arial" panose="020B0604020202020204" pitchFamily="34" charset="0"/>
                        </a:rPr>
                        <a:t>&amp; </a:t>
                      </a:r>
                      <a:r>
                        <a:rPr kumimoji="1" lang="en-US" altLang="ja-JP" sz="1100" kern="1200" dirty="0" smtClean="0">
                          <a:solidFill>
                            <a:schemeClr val="tx1"/>
                          </a:solidFill>
                          <a:effectLst/>
                          <a:latin typeface="Arial" panose="020B0604020202020204" pitchFamily="34" charset="0"/>
                          <a:ea typeface="+mn-ea"/>
                          <a:cs typeface="Arial" panose="020B0604020202020204" pitchFamily="34" charset="0"/>
                        </a:rPr>
                        <a:t>frozen</a:t>
                      </a:r>
                      <a:r>
                        <a:rPr kumimoji="1" lang="en-US" altLang="ja-JP" sz="1100" kern="1200" baseline="0" dirty="0" smtClean="0">
                          <a:solidFill>
                            <a:schemeClr val="tx1"/>
                          </a:solidFill>
                          <a:effectLst/>
                          <a:latin typeface="Arial" panose="020B0604020202020204" pitchFamily="34" charset="0"/>
                          <a:ea typeface="+mn-ea"/>
                          <a:cs typeface="Arial" panose="020B0604020202020204" pitchFamily="34" charset="0"/>
                        </a:rPr>
                        <a:t> foods</a:t>
                      </a:r>
                      <a:r>
                        <a:rPr kumimoji="1" lang="en-US" altLang="ja-JP" sz="1100" kern="1200" dirty="0" smtClean="0">
                          <a:solidFill>
                            <a:schemeClr val="tx1"/>
                          </a:solidFill>
                          <a:effectLst/>
                          <a:latin typeface="Arial" panose="020B0604020202020204" pitchFamily="34" charset="0"/>
                          <a:ea typeface="+mn-ea"/>
                          <a:cs typeface="Arial" panose="020B0604020202020204" pitchFamily="34" charset="0"/>
                        </a:rPr>
                        <a:t> </a:t>
                      </a:r>
                      <a:r>
                        <a:rPr kumimoji="1" lang="en-US" altLang="ja-JP" sz="1100" kern="1200" dirty="0">
                          <a:solidFill>
                            <a:schemeClr val="tx1"/>
                          </a:solidFill>
                          <a:effectLst/>
                          <a:latin typeface="Arial" panose="020B0604020202020204" pitchFamily="34" charset="0"/>
                          <a:ea typeface="+mn-ea"/>
                          <a:cs typeface="Arial" panose="020B0604020202020204" pitchFamily="34" charset="0"/>
                        </a:rPr>
                        <a:t>factory</a:t>
                      </a:r>
                    </a:p>
                    <a:p>
                      <a:pPr algn="ctr"/>
                      <a:endParaRPr kumimoji="1" lang="ja-JP" altLang="ja-JP" sz="1100" kern="1200" dirty="0">
                        <a:solidFill>
                          <a:schemeClr val="tx1"/>
                        </a:solidFill>
                        <a:effectLst/>
                        <a:latin typeface="Arial" panose="020B0604020202020204" pitchFamily="34" charset="0"/>
                        <a:ea typeface="+mn-ea"/>
                        <a:cs typeface="Arial" panose="020B0604020202020204" pitchFamily="34" charset="0"/>
                      </a:endParaRPr>
                    </a:p>
                    <a:p>
                      <a:pPr algn="ctr"/>
                      <a:r>
                        <a:rPr kumimoji="1" lang="en-US" altLang="ja-JP" sz="1100" kern="1200" dirty="0">
                          <a:solidFill>
                            <a:schemeClr val="tx1"/>
                          </a:solidFill>
                          <a:effectLst/>
                          <a:latin typeface="Arial" panose="020B0604020202020204" pitchFamily="34" charset="0"/>
                          <a:ea typeface="+mn-ea"/>
                          <a:cs typeface="Arial" panose="020B0604020202020204" pitchFamily="34" charset="0"/>
                        </a:rPr>
                        <a:t>Products for OEM &amp; Direct Sales</a:t>
                      </a:r>
                      <a:endParaRPr kumimoji="1" lang="ja-JP" altLang="ja-JP" sz="1100" kern="1200" dirty="0">
                        <a:solidFill>
                          <a:schemeClr val="tx1"/>
                        </a:solidFill>
                        <a:effectLst/>
                        <a:latin typeface="Arial" panose="020B0604020202020204" pitchFamily="34" charset="0"/>
                        <a:ea typeface="+mn-ea"/>
                        <a:cs typeface="Arial" panose="020B0604020202020204" pitchFamily="34" charset="0"/>
                      </a:endParaRPr>
                    </a:p>
                  </a:txBody>
                  <a:tcPr anchor="ctr">
                    <a:solidFill>
                      <a:srgbClr val="E2EFDA"/>
                    </a:solidFill>
                  </a:tcPr>
                </a:tc>
                <a:tc>
                  <a:txBody>
                    <a:bodyPr/>
                    <a:lstStyle/>
                    <a:p>
                      <a:pPr marL="285750" indent="-285750" algn="l">
                        <a:buFont typeface="Wingdings" panose="05000000000000000000" pitchFamily="2" charset="2"/>
                        <a:buChar char="Ø"/>
                      </a:pPr>
                      <a:r>
                        <a:rPr kumimoji="1" lang="en-US" altLang="ja-JP" sz="1300" kern="1200" dirty="0">
                          <a:solidFill>
                            <a:schemeClr val="dk1"/>
                          </a:solidFill>
                          <a:effectLst/>
                          <a:latin typeface="Arial" panose="020B0604020202020204" pitchFamily="34" charset="0"/>
                          <a:ea typeface="+mn-ea"/>
                          <a:cs typeface="Arial" panose="020B0604020202020204" pitchFamily="34" charset="0"/>
                        </a:rPr>
                        <a:t>Increase in production volume and improved productivity specializing in manufacturing frozen products instead of both frozen and </a:t>
                      </a:r>
                      <a:r>
                        <a:rPr kumimoji="1" lang="en-US" altLang="ja-JP" sz="1300" kern="1200" dirty="0" smtClean="0">
                          <a:solidFill>
                            <a:schemeClr val="dk1"/>
                          </a:solidFill>
                          <a:effectLst/>
                          <a:latin typeface="Arial" panose="020B0604020202020204" pitchFamily="34" charset="0"/>
                          <a:ea typeface="+mn-ea"/>
                          <a:cs typeface="Arial" panose="020B0604020202020204" pitchFamily="34" charset="0"/>
                        </a:rPr>
                        <a:t>chilled</a:t>
                      </a:r>
                      <a:r>
                        <a:rPr kumimoji="1" lang="en-US" altLang="ja-JP" sz="1300" kern="1200" baseline="0" dirty="0" smtClean="0">
                          <a:solidFill>
                            <a:schemeClr val="dk1"/>
                          </a:solidFill>
                          <a:effectLst/>
                          <a:latin typeface="Arial" panose="020B0604020202020204" pitchFamily="34" charset="0"/>
                          <a:ea typeface="+mn-ea"/>
                          <a:cs typeface="Arial" panose="020B0604020202020204" pitchFamily="34" charset="0"/>
                        </a:rPr>
                        <a:t> foods</a:t>
                      </a:r>
                      <a:r>
                        <a:rPr kumimoji="1" lang="en-US" altLang="ja-JP" sz="1300" kern="1200" dirty="0" smtClean="0">
                          <a:solidFill>
                            <a:schemeClr val="dk1"/>
                          </a:solidFill>
                          <a:effectLst/>
                          <a:latin typeface="Arial" panose="020B0604020202020204" pitchFamily="34" charset="0"/>
                          <a:ea typeface="+mn-ea"/>
                          <a:cs typeface="Arial" panose="020B0604020202020204" pitchFamily="34" charset="0"/>
                        </a:rPr>
                        <a:t> </a:t>
                      </a:r>
                      <a:r>
                        <a:rPr kumimoji="1" lang="en-US" altLang="ja-JP" sz="1300" kern="1200" dirty="0">
                          <a:solidFill>
                            <a:schemeClr val="dk1"/>
                          </a:solidFill>
                          <a:effectLst/>
                          <a:latin typeface="Arial" panose="020B0604020202020204" pitchFamily="34" charset="0"/>
                          <a:ea typeface="+mn-ea"/>
                          <a:cs typeface="Arial" panose="020B0604020202020204" pitchFamily="34" charset="0"/>
                        </a:rPr>
                        <a:t>products</a:t>
                      </a:r>
                      <a:endParaRPr kumimoji="1" lang="en-US" altLang="ja-JP" sz="1300" dirty="0">
                        <a:latin typeface="Arial" panose="020B0604020202020204" pitchFamily="34" charset="0"/>
                        <a:ea typeface="メイリオ" panose="020B0604030504040204" pitchFamily="50" charset="-128"/>
                        <a:cs typeface="Arial" panose="020B0604020202020204" pitchFamily="34" charset="0"/>
                      </a:endParaRPr>
                    </a:p>
                  </a:txBody>
                  <a:tcPr anchor="ctr">
                    <a:solidFill>
                      <a:srgbClr val="E2EFDA"/>
                    </a:solidFill>
                  </a:tcPr>
                </a:tc>
                <a:extLst>
                  <a:ext uri="{0D108BD9-81ED-4DB2-BD59-A6C34878D82A}">
                    <a16:rowId xmlns:a16="http://schemas.microsoft.com/office/drawing/2014/main" val="2679893097"/>
                  </a:ext>
                </a:extLst>
              </a:tr>
              <a:tr h="870791">
                <a:tc>
                  <a:txBody>
                    <a:bodyPr/>
                    <a:lstStyle/>
                    <a:p>
                      <a:pPr algn="ctr"/>
                      <a:r>
                        <a:rPr kumimoji="1" lang="en-US" altLang="ja-JP" sz="1500" b="1" dirty="0">
                          <a:latin typeface="Arial" panose="020B0604020202020204" pitchFamily="34" charset="0"/>
                          <a:ea typeface="メイリオ" panose="020B0604030504040204" pitchFamily="50" charset="-128"/>
                          <a:cs typeface="Arial" panose="020B0604020202020204" pitchFamily="34" charset="0"/>
                        </a:rPr>
                        <a:t>2</a:t>
                      </a:r>
                      <a:r>
                        <a:rPr kumimoji="1" lang="en-US" altLang="ja-JP" sz="1500" b="1" baseline="30000" dirty="0">
                          <a:latin typeface="Arial" panose="020B0604020202020204" pitchFamily="34" charset="0"/>
                          <a:ea typeface="メイリオ" panose="020B0604030504040204" pitchFamily="50" charset="-128"/>
                          <a:cs typeface="Arial" panose="020B0604020202020204" pitchFamily="34" charset="0"/>
                        </a:rPr>
                        <a:t>nd</a:t>
                      </a:r>
                    </a:p>
                    <a:p>
                      <a:pPr algn="ctr"/>
                      <a:r>
                        <a:rPr kumimoji="1" lang="en-US" altLang="ja-JP" sz="1500" b="1" dirty="0">
                          <a:latin typeface="Arial" panose="020B0604020202020204" pitchFamily="34" charset="0"/>
                          <a:ea typeface="メイリオ" panose="020B0604030504040204" pitchFamily="50" charset="-128"/>
                          <a:cs typeface="Arial" panose="020B0604020202020204" pitchFamily="34" charset="0"/>
                        </a:rPr>
                        <a:t>Factory</a:t>
                      </a:r>
                      <a:endParaRPr kumimoji="1" lang="ja-JP" altLang="en-US" sz="1500" b="1" dirty="0">
                        <a:latin typeface="Arial" panose="020B0604020202020204" pitchFamily="34" charset="0"/>
                        <a:ea typeface="メイリオ" panose="020B0604030504040204" pitchFamily="50" charset="-128"/>
                        <a:cs typeface="Arial" panose="020B0604020202020204" pitchFamily="34" charset="0"/>
                      </a:endParaRPr>
                    </a:p>
                  </a:txBody>
                  <a:tcPr anchor="ctr">
                    <a:solidFill>
                      <a:srgbClr val="E2EFDA"/>
                    </a:solidFill>
                  </a:tcPr>
                </a:tc>
                <a:tc>
                  <a:txBody>
                    <a:bodyPr/>
                    <a:lstStyle/>
                    <a:p>
                      <a:pPr algn="r"/>
                      <a:r>
                        <a:rPr kumimoji="1" lang="en-US" altLang="ja-JP" sz="1400" dirty="0">
                          <a:latin typeface="Arial" panose="020B0604020202020204" pitchFamily="34" charset="0"/>
                          <a:ea typeface="メイリオ" panose="020B0604030504040204" pitchFamily="50" charset="-128"/>
                          <a:cs typeface="Arial" panose="020B0604020202020204" pitchFamily="34" charset="0"/>
                        </a:rPr>
                        <a:t>3.7 billion yen</a:t>
                      </a:r>
                      <a:endParaRPr kumimoji="1" lang="ja-JP" altLang="en-US" sz="1400" dirty="0">
                        <a:latin typeface="Arial" panose="020B0604020202020204" pitchFamily="34" charset="0"/>
                        <a:ea typeface="メイリオ" panose="020B0604030504040204" pitchFamily="50" charset="-128"/>
                        <a:cs typeface="Arial" panose="020B0604020202020204" pitchFamily="34" charset="0"/>
                      </a:endParaRPr>
                    </a:p>
                  </a:txBody>
                  <a:tcPr anchor="ctr">
                    <a:solidFill>
                      <a:srgbClr val="E2EFDA"/>
                    </a:solidFill>
                  </a:tcPr>
                </a:tc>
                <a:tc>
                  <a:txBody>
                    <a:bodyPr/>
                    <a:lstStyle/>
                    <a:p>
                      <a:pPr algn="ctr"/>
                      <a:r>
                        <a:rPr kumimoji="1" lang="en-US" altLang="ja-JP" sz="1200" kern="1200" baseline="0" dirty="0" err="1" smtClean="0">
                          <a:solidFill>
                            <a:schemeClr val="dk1"/>
                          </a:solidFill>
                          <a:effectLst/>
                          <a:latin typeface="Arial" panose="020B0604020202020204" pitchFamily="34" charset="0"/>
                          <a:ea typeface="+mn-ea"/>
                          <a:cs typeface="Arial" panose="020B0604020202020204" pitchFamily="34" charset="0"/>
                        </a:rPr>
                        <a:t>Cilled</a:t>
                      </a:r>
                      <a:r>
                        <a:rPr kumimoji="1" lang="en-US" altLang="ja-JP" sz="1200" kern="1200" baseline="0" dirty="0" smtClean="0">
                          <a:solidFill>
                            <a:schemeClr val="dk1"/>
                          </a:solidFill>
                          <a:effectLst/>
                          <a:latin typeface="Arial" panose="020B0604020202020204" pitchFamily="34" charset="0"/>
                          <a:ea typeface="+mn-ea"/>
                          <a:cs typeface="Arial" panose="020B0604020202020204" pitchFamily="34" charset="0"/>
                        </a:rPr>
                        <a:t> foods</a:t>
                      </a:r>
                      <a:r>
                        <a:rPr kumimoji="1" lang="en-US" altLang="ja-JP" sz="1200" kern="1200" dirty="0" smtClean="0">
                          <a:solidFill>
                            <a:schemeClr val="dk1"/>
                          </a:solidFill>
                          <a:effectLst/>
                          <a:latin typeface="Arial" panose="020B0604020202020204" pitchFamily="34" charset="0"/>
                          <a:ea typeface="+mn-ea"/>
                          <a:cs typeface="Arial" panose="020B0604020202020204" pitchFamily="34" charset="0"/>
                        </a:rPr>
                        <a:t> </a:t>
                      </a:r>
                      <a:r>
                        <a:rPr kumimoji="1" lang="en-US" altLang="ja-JP" sz="1200" kern="1200" dirty="0">
                          <a:solidFill>
                            <a:schemeClr val="dk1"/>
                          </a:solidFill>
                          <a:effectLst/>
                          <a:latin typeface="Arial" panose="020B0604020202020204" pitchFamily="34" charset="0"/>
                          <a:ea typeface="+mn-ea"/>
                          <a:cs typeface="Arial" panose="020B0604020202020204" pitchFamily="34" charset="0"/>
                        </a:rPr>
                        <a:t>Factory</a:t>
                      </a:r>
                      <a:endParaRPr kumimoji="1" lang="ja-JP" altLang="ja-JP" sz="1200" kern="1200" dirty="0">
                        <a:solidFill>
                          <a:schemeClr val="dk1"/>
                        </a:solidFill>
                        <a:effectLst/>
                        <a:latin typeface="Arial" panose="020B0604020202020204" pitchFamily="34" charset="0"/>
                        <a:ea typeface="+mn-ea"/>
                        <a:cs typeface="Arial" panose="020B0604020202020204" pitchFamily="34" charset="0"/>
                      </a:endParaRPr>
                    </a:p>
                    <a:p>
                      <a:pPr algn="ctr"/>
                      <a:r>
                        <a:rPr kumimoji="1" lang="en-US" altLang="ja-JP" sz="1000" kern="1200" dirty="0">
                          <a:solidFill>
                            <a:schemeClr val="dk1"/>
                          </a:solidFill>
                          <a:effectLst/>
                          <a:latin typeface="Arial" panose="020B0604020202020204" pitchFamily="34" charset="0"/>
                          <a:ea typeface="+mn-ea"/>
                          <a:cs typeface="Arial" panose="020B0604020202020204" pitchFamily="34" charset="0"/>
                        </a:rPr>
                        <a:t>(Vacuum packing method)</a:t>
                      </a:r>
                      <a:endParaRPr kumimoji="1" lang="ja-JP" altLang="ja-JP" sz="1000" kern="1200" dirty="0">
                        <a:solidFill>
                          <a:schemeClr val="dk1"/>
                        </a:solidFill>
                        <a:effectLst/>
                        <a:latin typeface="Arial" panose="020B0604020202020204" pitchFamily="34" charset="0"/>
                        <a:ea typeface="+mn-ea"/>
                        <a:cs typeface="Arial" panose="020B0604020202020204" pitchFamily="34" charset="0"/>
                      </a:endParaRPr>
                    </a:p>
                    <a:p>
                      <a:pPr algn="ctr"/>
                      <a:r>
                        <a:rPr kumimoji="1" lang="en-US" altLang="ja-JP" sz="1200" kern="1200" dirty="0">
                          <a:solidFill>
                            <a:schemeClr val="dk1"/>
                          </a:solidFill>
                          <a:effectLst/>
                          <a:latin typeface="Arial" panose="020B0604020202020204" pitchFamily="34" charset="0"/>
                          <a:ea typeface="+mn-ea"/>
                          <a:cs typeface="Arial" panose="020B0604020202020204" pitchFamily="34" charset="0"/>
                        </a:rPr>
                        <a:t>Products for FC stores and facilities</a:t>
                      </a:r>
                      <a:endParaRPr kumimoji="1" lang="ja-JP" altLang="ja-JP" sz="1200" kern="1200" dirty="0">
                        <a:solidFill>
                          <a:schemeClr val="dk1"/>
                        </a:solidFill>
                        <a:effectLst/>
                        <a:latin typeface="Arial" panose="020B0604020202020204" pitchFamily="34" charset="0"/>
                        <a:ea typeface="+mn-ea"/>
                        <a:cs typeface="Arial" panose="020B0604020202020204" pitchFamily="34" charset="0"/>
                      </a:endParaRPr>
                    </a:p>
                  </a:txBody>
                  <a:tcPr anchor="ctr">
                    <a:solidFill>
                      <a:srgbClr val="E2EFDA"/>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300" kern="1200" dirty="0">
                          <a:solidFill>
                            <a:schemeClr val="dk1"/>
                          </a:solidFill>
                          <a:effectLst/>
                          <a:latin typeface="Arial" panose="020B0604020202020204" pitchFamily="34" charset="0"/>
                          <a:ea typeface="+mn-ea"/>
                          <a:cs typeface="Arial" panose="020B0604020202020204" pitchFamily="34" charset="0"/>
                        </a:rPr>
                        <a:t>Maximum 150,000 meals / day manufacturing capability</a:t>
                      </a:r>
                      <a:endParaRPr kumimoji="1" lang="ja-JP" altLang="ja-JP" sz="1300" kern="1200" dirty="0">
                        <a:solidFill>
                          <a:schemeClr val="dk1"/>
                        </a:solidFill>
                        <a:effectLst/>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Ø"/>
                      </a:pPr>
                      <a:r>
                        <a:rPr kumimoji="1" lang="en-US" altLang="ja-JP" sz="1300" kern="1200" dirty="0">
                          <a:solidFill>
                            <a:schemeClr val="dk1"/>
                          </a:solidFill>
                          <a:effectLst/>
                          <a:latin typeface="Arial" panose="020B0604020202020204" pitchFamily="34" charset="0"/>
                          <a:ea typeface="+mn-ea"/>
                          <a:cs typeface="Arial" panose="020B0604020202020204" pitchFamily="34" charset="0"/>
                        </a:rPr>
                        <a:t>The decrease in the amount of deliveries due to the extended expiration date</a:t>
                      </a:r>
                      <a:endParaRPr kumimoji="1" lang="ja-JP" altLang="en-US" sz="1300" dirty="0">
                        <a:latin typeface="Arial" panose="020B0604020202020204" pitchFamily="34" charset="0"/>
                        <a:ea typeface="メイリオ" panose="020B0604030504040204" pitchFamily="50" charset="-128"/>
                        <a:cs typeface="Arial" panose="020B0604020202020204" pitchFamily="34" charset="0"/>
                      </a:endParaRPr>
                    </a:p>
                  </a:txBody>
                  <a:tcPr anchor="ctr">
                    <a:solidFill>
                      <a:srgbClr val="E2EFDA"/>
                    </a:solidFill>
                  </a:tcPr>
                </a:tc>
                <a:extLst>
                  <a:ext uri="{0D108BD9-81ED-4DB2-BD59-A6C34878D82A}">
                    <a16:rowId xmlns:a16="http://schemas.microsoft.com/office/drawing/2014/main" val="357344720"/>
                  </a:ext>
                </a:extLst>
              </a:tr>
              <a:tr h="870791">
                <a:tc>
                  <a:txBody>
                    <a:bodyPr/>
                    <a:lstStyle/>
                    <a:p>
                      <a:pPr algn="ctr"/>
                      <a:r>
                        <a:rPr kumimoji="1" lang="en-US" altLang="ja-JP" sz="1450" b="1" dirty="0" smtClean="0">
                          <a:latin typeface="Arial" panose="020B0604020202020204" pitchFamily="34" charset="0"/>
                          <a:ea typeface="メイリオ" panose="020B0604030504040204" pitchFamily="50" charset="-128"/>
                          <a:cs typeface="Arial" panose="020B0604020202020204" pitchFamily="34" charset="0"/>
                        </a:rPr>
                        <a:t>Frozen</a:t>
                      </a:r>
                      <a:r>
                        <a:rPr kumimoji="1" lang="ja-JP" altLang="en-US" sz="1450" b="1" dirty="0" smtClean="0">
                          <a:latin typeface="Arial" panose="020B0604020202020204" pitchFamily="34" charset="0"/>
                          <a:ea typeface="メイリオ" panose="020B0604030504040204" pitchFamily="50" charset="-128"/>
                          <a:cs typeface="Arial" panose="020B0604020202020204" pitchFamily="34" charset="0"/>
                        </a:rPr>
                        <a:t> </a:t>
                      </a:r>
                      <a:r>
                        <a:rPr kumimoji="1" lang="en-US" altLang="ja-JP" sz="1450" b="1" dirty="0">
                          <a:latin typeface="Arial" panose="020B0604020202020204" pitchFamily="34" charset="0"/>
                          <a:ea typeface="メイリオ" panose="020B0604030504040204" pitchFamily="50" charset="-128"/>
                          <a:cs typeface="Arial" panose="020B0604020202020204" pitchFamily="34" charset="0"/>
                        </a:rPr>
                        <a:t>warehouse</a:t>
                      </a:r>
                      <a:endParaRPr kumimoji="1" lang="ja-JP" altLang="en-US" sz="1450" b="1" dirty="0">
                        <a:latin typeface="Arial" panose="020B0604020202020204" pitchFamily="34" charset="0"/>
                        <a:ea typeface="メイリオ" panose="020B0604030504040204" pitchFamily="50" charset="-128"/>
                        <a:cs typeface="Arial" panose="020B0604020202020204" pitchFamily="34" charset="0"/>
                      </a:endParaRPr>
                    </a:p>
                  </a:txBody>
                  <a:tcPr anchor="ctr">
                    <a:solidFill>
                      <a:srgbClr val="E2EFDA"/>
                    </a:solidFill>
                  </a:tcPr>
                </a:tc>
                <a:tc>
                  <a:txBody>
                    <a:bodyPr/>
                    <a:lstStyle/>
                    <a:p>
                      <a:pPr algn="r"/>
                      <a:r>
                        <a:rPr kumimoji="1" lang="en-US" altLang="ja-JP" sz="1400" dirty="0">
                          <a:latin typeface="Arial" panose="020B0604020202020204" pitchFamily="34" charset="0"/>
                          <a:ea typeface="メイリオ" panose="020B0604030504040204" pitchFamily="50" charset="-128"/>
                          <a:cs typeface="Arial" panose="020B0604020202020204" pitchFamily="34" charset="0"/>
                        </a:rPr>
                        <a:t>900 million yen</a:t>
                      </a:r>
                      <a:endParaRPr kumimoji="1" lang="ja-JP" altLang="en-US" sz="1400" dirty="0">
                        <a:latin typeface="Arial" panose="020B0604020202020204" pitchFamily="34" charset="0"/>
                        <a:ea typeface="メイリオ" panose="020B0604030504040204" pitchFamily="50" charset="-128"/>
                        <a:cs typeface="Arial" panose="020B0604020202020204" pitchFamily="34" charset="0"/>
                      </a:endParaRPr>
                    </a:p>
                  </a:txBody>
                  <a:tcPr anchor="ctr">
                    <a:solidFill>
                      <a:srgbClr val="E2EFDA"/>
                    </a:solidFill>
                  </a:tcPr>
                </a:tc>
                <a:tc>
                  <a:txBody>
                    <a:bodyPr/>
                    <a:lstStyle/>
                    <a:p>
                      <a:pPr algn="ctr"/>
                      <a:r>
                        <a:rPr kumimoji="1" lang="en-US" altLang="ja-JP" sz="1400" kern="1200" dirty="0" smtClean="0">
                          <a:solidFill>
                            <a:schemeClr val="dk1"/>
                          </a:solidFill>
                          <a:effectLst/>
                          <a:latin typeface="Arial" panose="020B0604020202020204" pitchFamily="34" charset="0"/>
                          <a:ea typeface="+mn-ea"/>
                          <a:cs typeface="Arial" panose="020B0604020202020204" pitchFamily="34" charset="0"/>
                        </a:rPr>
                        <a:t>Frozen</a:t>
                      </a:r>
                      <a:r>
                        <a:rPr kumimoji="1" lang="en-US" altLang="ja-JP" sz="1400" kern="1200" baseline="0" dirty="0" smtClean="0">
                          <a:solidFill>
                            <a:schemeClr val="dk1"/>
                          </a:solidFill>
                          <a:effectLst/>
                          <a:latin typeface="Arial" panose="020B0604020202020204" pitchFamily="34" charset="0"/>
                          <a:ea typeface="+mn-ea"/>
                          <a:cs typeface="Arial" panose="020B0604020202020204" pitchFamily="34" charset="0"/>
                        </a:rPr>
                        <a:t> foods</a:t>
                      </a:r>
                      <a:r>
                        <a:rPr kumimoji="1" lang="en-US" altLang="ja-JP" sz="1400" kern="1200" dirty="0" smtClean="0">
                          <a:solidFill>
                            <a:schemeClr val="dk1"/>
                          </a:solidFill>
                          <a:effectLst/>
                          <a:latin typeface="Arial" panose="020B0604020202020204" pitchFamily="34" charset="0"/>
                          <a:ea typeface="+mn-ea"/>
                          <a:cs typeface="Arial" panose="020B0604020202020204" pitchFamily="34" charset="0"/>
                        </a:rPr>
                        <a:t> </a:t>
                      </a:r>
                      <a:r>
                        <a:rPr kumimoji="1" lang="en-US" altLang="ja-JP" sz="1400" kern="1200" dirty="0">
                          <a:solidFill>
                            <a:schemeClr val="dk1"/>
                          </a:solidFill>
                          <a:effectLst/>
                          <a:latin typeface="Arial" panose="020B0604020202020204" pitchFamily="34" charset="0"/>
                          <a:ea typeface="+mn-ea"/>
                          <a:cs typeface="Arial" panose="020B0604020202020204" pitchFamily="34" charset="0"/>
                        </a:rPr>
                        <a:t>Warehouse</a:t>
                      </a:r>
                      <a:endParaRPr kumimoji="1" lang="ja-JP" altLang="ja-JP" sz="1400" kern="1200" dirty="0">
                        <a:solidFill>
                          <a:schemeClr val="dk1"/>
                        </a:solidFill>
                        <a:effectLst/>
                        <a:latin typeface="Arial" panose="020B0604020202020204" pitchFamily="34" charset="0"/>
                        <a:ea typeface="+mn-ea"/>
                        <a:cs typeface="Arial" panose="020B0604020202020204" pitchFamily="34" charset="0"/>
                      </a:endParaRPr>
                    </a:p>
                  </a:txBody>
                  <a:tcPr anchor="ctr">
                    <a:solidFill>
                      <a:srgbClr val="E2EFDA"/>
                    </a:solidFill>
                  </a:tcPr>
                </a:tc>
                <a:tc>
                  <a:txBody>
                    <a:bodyPr/>
                    <a:lstStyle/>
                    <a:p>
                      <a:pPr marL="285750" indent="-285750">
                        <a:buFont typeface="Wingdings" panose="05000000000000000000" pitchFamily="2" charset="2"/>
                        <a:buChar char="Ø"/>
                      </a:pPr>
                      <a:r>
                        <a:rPr kumimoji="1" lang="en-US" altLang="ja-JP" sz="1300" kern="1200" dirty="0">
                          <a:solidFill>
                            <a:schemeClr val="dk1"/>
                          </a:solidFill>
                          <a:effectLst/>
                          <a:latin typeface="Arial" panose="020B0604020202020204" pitchFamily="34" charset="0"/>
                          <a:ea typeface="+mn-ea"/>
                          <a:cs typeface="Arial" panose="020B0604020202020204" pitchFamily="34" charset="0"/>
                        </a:rPr>
                        <a:t>Eliminating bottlenecks to </a:t>
                      </a:r>
                      <a:r>
                        <a:rPr kumimoji="1" lang="en-US" altLang="ja-JP" sz="1300" kern="1200" dirty="0" smtClean="0">
                          <a:solidFill>
                            <a:schemeClr val="dk1"/>
                          </a:solidFill>
                          <a:effectLst/>
                          <a:latin typeface="Arial" panose="020B0604020202020204" pitchFamily="34" charset="0"/>
                          <a:ea typeface="+mn-ea"/>
                          <a:cs typeface="Arial" panose="020B0604020202020204" pitchFamily="34" charset="0"/>
                        </a:rPr>
                        <a:t>frozen bento </a:t>
                      </a:r>
                      <a:r>
                        <a:rPr kumimoji="1" lang="en-US" altLang="ja-JP" sz="1300" kern="1200" dirty="0">
                          <a:solidFill>
                            <a:schemeClr val="dk1"/>
                          </a:solidFill>
                          <a:effectLst/>
                          <a:latin typeface="Arial" panose="020B0604020202020204" pitchFamily="34" charset="0"/>
                          <a:ea typeface="+mn-ea"/>
                          <a:cs typeface="Arial" panose="020B0604020202020204" pitchFamily="34" charset="0"/>
                        </a:rPr>
                        <a:t>product sales that have a large growing demand by creating a warehouse exclusive to frozen products</a:t>
                      </a:r>
                    </a:p>
                    <a:p>
                      <a:pPr marL="285750" indent="-285750">
                        <a:buFont typeface="Wingdings" panose="05000000000000000000" pitchFamily="2" charset="2"/>
                        <a:buChar char="Ø"/>
                      </a:pPr>
                      <a:r>
                        <a:rPr kumimoji="1" lang="en-US" altLang="ja-JP" sz="1300" kern="1200" dirty="0">
                          <a:solidFill>
                            <a:schemeClr val="dk1"/>
                          </a:solidFill>
                          <a:effectLst/>
                          <a:latin typeface="Arial" panose="020B0604020202020204" pitchFamily="34" charset="0"/>
                          <a:ea typeface="メイリオ" panose="020B0604030504040204" pitchFamily="50" charset="-128"/>
                          <a:cs typeface="Arial" panose="020B0604020202020204" pitchFamily="34" charset="0"/>
                        </a:rPr>
                        <a:t>I</a:t>
                      </a:r>
                      <a:r>
                        <a:rPr kumimoji="1" lang="en-US" altLang="ja-JP" sz="1300" kern="1200" dirty="0">
                          <a:solidFill>
                            <a:schemeClr val="dk1"/>
                          </a:solidFill>
                          <a:effectLst/>
                          <a:latin typeface="Arial" panose="020B0604020202020204" pitchFamily="34" charset="0"/>
                          <a:ea typeface="+mn-ea"/>
                          <a:cs typeface="Arial" panose="020B0604020202020204" pitchFamily="34" charset="0"/>
                        </a:rPr>
                        <a:t>mproving productivity by consolidating warehouses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300" kern="1200" dirty="0">
                          <a:solidFill>
                            <a:schemeClr val="dk1"/>
                          </a:solidFill>
                          <a:effectLst/>
                          <a:latin typeface="Arial" panose="020B0604020202020204" pitchFamily="34" charset="0"/>
                          <a:ea typeface="+mn-ea"/>
                          <a:cs typeface="Arial" panose="020B0604020202020204" pitchFamily="34" charset="0"/>
                        </a:rPr>
                        <a:t>Reduction of external warehouse costs</a:t>
                      </a:r>
                      <a:endParaRPr kumimoji="1" lang="ja-JP" altLang="ja-JP" sz="1300" kern="1200" dirty="0">
                        <a:solidFill>
                          <a:schemeClr val="dk1"/>
                        </a:solidFill>
                        <a:effectLst/>
                        <a:latin typeface="Arial" panose="020B0604020202020204" pitchFamily="34" charset="0"/>
                        <a:ea typeface="+mn-ea"/>
                        <a:cs typeface="Arial" panose="020B0604020202020204" pitchFamily="34" charset="0"/>
                      </a:endParaRPr>
                    </a:p>
                  </a:txBody>
                  <a:tcPr anchor="ctr">
                    <a:solidFill>
                      <a:srgbClr val="E2EFDA"/>
                    </a:solidFill>
                  </a:tcPr>
                </a:tc>
                <a:extLst>
                  <a:ext uri="{0D108BD9-81ED-4DB2-BD59-A6C34878D82A}">
                    <a16:rowId xmlns:a16="http://schemas.microsoft.com/office/drawing/2014/main" val="758529394"/>
                  </a:ext>
                </a:extLst>
              </a:tr>
              <a:tr h="870791">
                <a:tc>
                  <a:txBody>
                    <a:bodyPr/>
                    <a:lstStyle/>
                    <a:p>
                      <a:pPr algn="ctr"/>
                      <a:r>
                        <a:rPr kumimoji="1" lang="en-US" altLang="ja-JP" sz="1500" b="1" dirty="0">
                          <a:latin typeface="Arial" panose="020B0604020202020204" pitchFamily="34" charset="0"/>
                          <a:ea typeface="メイリオ" panose="020B0604030504040204" pitchFamily="50" charset="-128"/>
                          <a:cs typeface="Arial" panose="020B0604020202020204" pitchFamily="34" charset="0"/>
                        </a:rPr>
                        <a:t>Software</a:t>
                      </a:r>
                      <a:endParaRPr kumimoji="1" lang="ja-JP" altLang="en-US" sz="1500" b="1" dirty="0">
                        <a:latin typeface="Arial" panose="020B0604020202020204" pitchFamily="34" charset="0"/>
                        <a:ea typeface="メイリオ" panose="020B0604030504040204" pitchFamily="50" charset="-128"/>
                        <a:cs typeface="Arial" panose="020B0604020202020204" pitchFamily="34" charset="0"/>
                      </a:endParaRPr>
                    </a:p>
                  </a:txBody>
                  <a:tcPr anchor="ctr">
                    <a:solidFill>
                      <a:srgbClr val="E2EFDA"/>
                    </a:solidFill>
                  </a:tcPr>
                </a:tc>
                <a:tc>
                  <a:txBody>
                    <a:bodyPr/>
                    <a:lstStyle/>
                    <a:p>
                      <a:pPr algn="r"/>
                      <a:r>
                        <a:rPr kumimoji="1" lang="en-US" altLang="ja-JP" sz="1400" dirty="0">
                          <a:latin typeface="Arial" panose="020B0604020202020204" pitchFamily="34" charset="0"/>
                          <a:ea typeface="メイリオ" panose="020B0604030504040204" pitchFamily="50" charset="-128"/>
                          <a:cs typeface="Arial" panose="020B0604020202020204" pitchFamily="34" charset="0"/>
                        </a:rPr>
                        <a:t>250 million yen</a:t>
                      </a:r>
                      <a:endParaRPr kumimoji="1" lang="ja-JP" altLang="en-US" sz="1400" dirty="0">
                        <a:latin typeface="Arial" panose="020B0604020202020204" pitchFamily="34" charset="0"/>
                        <a:ea typeface="メイリオ" panose="020B0604030504040204" pitchFamily="50" charset="-128"/>
                        <a:cs typeface="Arial" panose="020B0604020202020204" pitchFamily="34" charset="0"/>
                      </a:endParaRPr>
                    </a:p>
                  </a:txBody>
                  <a:tcPr anchor="ctr">
                    <a:solidFill>
                      <a:srgbClr val="E2EFDA"/>
                    </a:solidFill>
                  </a:tcPr>
                </a:tc>
                <a:tc>
                  <a:txBody>
                    <a:bodyPr/>
                    <a:lstStyle/>
                    <a:p>
                      <a:pPr algn="ctr"/>
                      <a:r>
                        <a:rPr kumimoji="1" lang="en-US" altLang="ja-JP" sz="1400" kern="1200" dirty="0">
                          <a:solidFill>
                            <a:schemeClr val="dk1"/>
                          </a:solidFill>
                          <a:effectLst/>
                          <a:latin typeface="Arial" panose="020B0604020202020204" pitchFamily="34" charset="0"/>
                          <a:ea typeface="+mn-ea"/>
                          <a:cs typeface="Arial" panose="020B0604020202020204" pitchFamily="34" charset="0"/>
                        </a:rPr>
                        <a:t>Production Management System</a:t>
                      </a:r>
                      <a:endParaRPr kumimoji="1" lang="ja-JP" altLang="ja-JP" sz="1400" kern="1200" dirty="0">
                        <a:solidFill>
                          <a:schemeClr val="dk1"/>
                        </a:solidFill>
                        <a:effectLst/>
                        <a:latin typeface="Arial" panose="020B0604020202020204" pitchFamily="34" charset="0"/>
                        <a:ea typeface="+mn-ea"/>
                        <a:cs typeface="Arial" panose="020B0604020202020204" pitchFamily="34" charset="0"/>
                      </a:endParaRPr>
                    </a:p>
                  </a:txBody>
                  <a:tcPr anchor="ctr">
                    <a:solidFill>
                      <a:srgbClr val="E2EFDA"/>
                    </a:solidFill>
                  </a:tcPr>
                </a:tc>
                <a:tc>
                  <a:txBody>
                    <a:bodyPr/>
                    <a:lstStyle/>
                    <a:p>
                      <a:pPr marL="285750" indent="-285750">
                        <a:buFont typeface="Wingdings" panose="05000000000000000000" pitchFamily="2" charset="2"/>
                        <a:buChar char="Ø"/>
                      </a:pPr>
                      <a:r>
                        <a:rPr kumimoji="1" lang="en-US" altLang="ja-JP" sz="1300" kern="1200" dirty="0">
                          <a:solidFill>
                            <a:schemeClr val="dk1"/>
                          </a:solidFill>
                          <a:effectLst/>
                          <a:latin typeface="Arial" panose="020B0604020202020204" pitchFamily="34" charset="0"/>
                          <a:ea typeface="+mn-ea"/>
                          <a:cs typeface="Arial" panose="020B0604020202020204" pitchFamily="34" charset="0"/>
                        </a:rPr>
                        <a:t>Visualization and efficiency improvement of production management by integrating production management and measuring systems</a:t>
                      </a:r>
                    </a:p>
                    <a:p>
                      <a:pPr marL="285750" indent="-285750">
                        <a:buFont typeface="Wingdings" panose="05000000000000000000" pitchFamily="2" charset="2"/>
                        <a:buChar char="Ø"/>
                      </a:pPr>
                      <a:r>
                        <a:rPr kumimoji="1" lang="en-US" altLang="ja-JP" sz="1300" kern="1200" dirty="0">
                          <a:solidFill>
                            <a:schemeClr val="dk1"/>
                          </a:solidFill>
                          <a:effectLst/>
                          <a:latin typeface="Arial" panose="020B0604020202020204" pitchFamily="34" charset="0"/>
                          <a:ea typeface="+mn-ea"/>
                          <a:cs typeface="Arial" panose="020B0604020202020204" pitchFamily="34" charset="0"/>
                        </a:rPr>
                        <a:t>Production and management system cooperation by ERP</a:t>
                      </a:r>
                      <a:endParaRPr kumimoji="1" lang="ja-JP" altLang="en-US" sz="1300" dirty="0">
                        <a:latin typeface="Arial" panose="020B0604020202020204" pitchFamily="34" charset="0"/>
                        <a:ea typeface="メイリオ" panose="020B0604030504040204" pitchFamily="50" charset="-128"/>
                        <a:cs typeface="Arial" panose="020B0604020202020204" pitchFamily="34" charset="0"/>
                      </a:endParaRPr>
                    </a:p>
                  </a:txBody>
                  <a:tcPr anchor="ctr">
                    <a:solidFill>
                      <a:srgbClr val="E2EFDA"/>
                    </a:solidFill>
                  </a:tcPr>
                </a:tc>
                <a:extLst>
                  <a:ext uri="{0D108BD9-81ED-4DB2-BD59-A6C34878D82A}">
                    <a16:rowId xmlns:a16="http://schemas.microsoft.com/office/drawing/2014/main" val="490137451"/>
                  </a:ext>
                </a:extLst>
              </a:tr>
            </a:tbl>
          </a:graphicData>
        </a:graphic>
      </p:graphicFrame>
    </p:spTree>
    <p:extLst>
      <p:ext uri="{BB962C8B-B14F-4D97-AF65-F5344CB8AC3E}">
        <p14:creationId xmlns:p14="http://schemas.microsoft.com/office/powerpoint/2010/main" val="2571262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4270" y="908720"/>
            <a:ext cx="9361040" cy="3693319"/>
          </a:xfrm>
          <a:prstGeom prst="rect">
            <a:avLst/>
          </a:prstGeom>
          <a:noFill/>
        </p:spPr>
        <p:txBody>
          <a:bodyPr wrap="square" rtlCol="0">
            <a:spAutoFit/>
          </a:bodyPr>
          <a:lstStyle/>
          <a:p>
            <a:pPr marL="285750" indent="-285750" algn="l">
              <a:buFont typeface="Wingdings" panose="05000000000000000000" pitchFamily="2" charset="2"/>
              <a:buChar char="n"/>
            </a:pPr>
            <a:r>
              <a:rPr lang="en-US" altLang="ja-JP" sz="1800" dirty="0">
                <a:effectLst/>
                <a:latin typeface="Arial" panose="020B0604020202020204" pitchFamily="34" charset="0"/>
                <a:ea typeface="游明朝" panose="02020400000000000000" pitchFamily="18" charset="-128"/>
              </a:rPr>
              <a:t>The statements in this document regarding future-prospects are based on current information and may fluctuate due to economic trends, market environment, our related industry trends, and other internal and external factors. Therefore, please have in mind that there are risks and uncertainties that the actual results may differ from those described in this document regarding future-prospects.</a:t>
            </a:r>
          </a:p>
          <a:p>
            <a:pPr marL="285750" indent="-285750" algn="l">
              <a:buFont typeface="Wingdings" panose="05000000000000000000" pitchFamily="2" charset="2"/>
              <a:buChar char="n"/>
            </a:pPr>
            <a:r>
              <a:rPr lang="en-US" altLang="ja-JP" sz="1800" dirty="0">
                <a:effectLst/>
                <a:latin typeface="Arial" panose="020B0604020202020204" pitchFamily="34" charset="0"/>
                <a:ea typeface="游明朝" panose="02020400000000000000" pitchFamily="18" charset="-128"/>
              </a:rPr>
              <a:t>This document does not constitute or solicit an application for acquisition of any securities, an application for sale, or an application for purchase (hereinafter referred to as “solicitation”) and is not intended to perform any </a:t>
            </a:r>
            <a:r>
              <a:rPr lang="en-US" altLang="ja-JP" sz="1800" dirty="0">
                <a:effectLst/>
                <a:latin typeface="Arial" panose="020B0604020202020204" pitchFamily="34" charset="0"/>
                <a:ea typeface="游明朝" panose="02020400000000000000" pitchFamily="18" charset="-128"/>
                <a:cs typeface="Arial" panose="020B0604020202020204" pitchFamily="34" charset="0"/>
              </a:rPr>
              <a:t>solicitation </a:t>
            </a:r>
            <a:r>
              <a:rPr lang="en-US" altLang="ja-JP" sz="1800" dirty="0">
                <a:latin typeface="Arial" panose="020B0604020202020204" pitchFamily="34" charset="0"/>
                <a:cs typeface="Arial" panose="020B0604020202020204" pitchFamily="34" charset="0"/>
              </a:rPr>
              <a:t>activities </a:t>
            </a:r>
            <a:r>
              <a:rPr lang="en-US" altLang="ja-JP" sz="1800" dirty="0">
                <a:effectLst/>
                <a:latin typeface="Arial" panose="020B0604020202020204" pitchFamily="34" charset="0"/>
                <a:ea typeface="游明朝" panose="02020400000000000000" pitchFamily="18" charset="-128"/>
                <a:cs typeface="Arial" panose="020B0604020202020204" pitchFamily="34" charset="0"/>
              </a:rPr>
              <a:t>and </a:t>
            </a:r>
            <a:r>
              <a:rPr lang="en-US" altLang="ja-JP" sz="1800" dirty="0">
                <a:effectLst/>
                <a:latin typeface="Arial" panose="020B0604020202020204" pitchFamily="34" charset="0"/>
                <a:ea typeface="游明朝" panose="02020400000000000000" pitchFamily="18" charset="-128"/>
              </a:rPr>
              <a:t>may not be the basis of any contracts or obligations.</a:t>
            </a:r>
          </a:p>
          <a:p>
            <a:pPr marL="285750" indent="-285750" algn="l">
              <a:buFont typeface="Wingdings" panose="05000000000000000000" pitchFamily="2" charset="2"/>
              <a:buChar char="n"/>
            </a:pPr>
            <a:r>
              <a:rPr lang="en-US" altLang="ja-JP" sz="1800" dirty="0">
                <a:effectLst/>
                <a:latin typeface="Arial" panose="020B0604020202020204" pitchFamily="34" charset="0"/>
                <a:ea typeface="游明朝" panose="02020400000000000000" pitchFamily="18" charset="-128"/>
              </a:rPr>
              <a:t>Although we take the utmost care for the information in this document, there may be errors in the posted information, and you may experience damage from data falsification or data downloaded by a third party, </a:t>
            </a:r>
            <a:r>
              <a:rPr lang="en-US" altLang="ja-JP" sz="1800" dirty="0">
                <a:latin typeface="Arial" panose="020B0604020202020204" pitchFamily="34" charset="0"/>
                <a:ea typeface="游明朝" panose="02020400000000000000" pitchFamily="18" charset="-128"/>
              </a:rPr>
              <a:t>but we </a:t>
            </a:r>
            <a:r>
              <a:rPr lang="en-US" altLang="ja-JP" sz="1800" dirty="0">
                <a:effectLst/>
                <a:latin typeface="Arial" panose="020B0604020202020204" pitchFamily="34" charset="0"/>
                <a:ea typeface="游明朝" panose="02020400000000000000" pitchFamily="18" charset="-128"/>
              </a:rPr>
              <a:t>do not take any responsibility for any reason.</a:t>
            </a:r>
            <a:endParaRPr lang="en-US" altLang="ja-JP" sz="1800" dirty="0">
              <a:latin typeface="メイリオ" panose="020B0604030504040204" pitchFamily="50" charset="-128"/>
              <a:ea typeface="メイリオ" panose="020B0604030504040204" pitchFamily="50" charset="-128"/>
            </a:endParaRPr>
          </a:p>
        </p:txBody>
      </p:sp>
      <p:sp>
        <p:nvSpPr>
          <p:cNvPr id="5" name="Rectangle 2"/>
          <p:cNvSpPr txBox="1">
            <a:spLocks noChangeArrowheads="1"/>
          </p:cNvSpPr>
          <p:nvPr/>
        </p:nvSpPr>
        <p:spPr bwMode="auto">
          <a:xfrm>
            <a:off x="271463" y="144463"/>
            <a:ext cx="8280000" cy="612000"/>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pPr algn="just"/>
            <a:r>
              <a:rPr lang="en-US" altLang="ja-JP" sz="2200" kern="100" dirty="0">
                <a:solidFill>
                  <a:schemeClr val="tx1"/>
                </a:solidFill>
                <a:effectLst/>
                <a:latin typeface="Arial" panose="020B0604020202020204" pitchFamily="34" charset="0"/>
                <a:ea typeface="游明朝" panose="02020400000000000000" pitchFamily="18" charset="-128"/>
                <a:cs typeface="Times New Roman" panose="02020603050405020304" pitchFamily="18" charset="0"/>
              </a:rPr>
              <a:t>Handling of this Document</a:t>
            </a:r>
            <a:endParaRPr lang="ja-JP" altLang="ja-JP" sz="22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 name="図 1"/>
          <p:cNvPicPr>
            <a:picLocks noChangeAspect="1"/>
          </p:cNvPicPr>
          <p:nvPr/>
        </p:nvPicPr>
        <p:blipFill>
          <a:blip r:embed="rId3"/>
          <a:stretch>
            <a:fillRect/>
          </a:stretch>
        </p:blipFill>
        <p:spPr>
          <a:xfrm>
            <a:off x="4808984" y="4467963"/>
            <a:ext cx="4499238" cy="2158171"/>
          </a:xfrm>
          <a:prstGeom prst="rect">
            <a:avLst/>
          </a:prstGeom>
        </p:spPr>
      </p:pic>
    </p:spTree>
    <p:extLst>
      <p:ext uri="{BB962C8B-B14F-4D97-AF65-F5344CB8AC3E}">
        <p14:creationId xmlns:p14="http://schemas.microsoft.com/office/powerpoint/2010/main" val="1771730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704528" y="1124744"/>
            <a:ext cx="2232248" cy="1584176"/>
          </a:xfrm>
          <a:prstGeom prst="rect">
            <a:avLst/>
          </a:prstGeom>
          <a:solidFill>
            <a:srgbClr val="62AE33"/>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
                <a:srgbClr val="FFFFFF"/>
              </a:buClr>
              <a:buSzTx/>
              <a:tabLst/>
            </a:pPr>
            <a:r>
              <a:rPr kumimoji="1" lang="en-US" altLang="ja-JP" sz="2000" b="0" i="0" u="none" strike="noStrike" cap="none" normalizeH="0" baseline="0" dirty="0">
                <a:ln>
                  <a:noFill/>
                </a:ln>
                <a:solidFill>
                  <a:srgbClr val="FFFFFF"/>
                </a:solidFill>
                <a:effectLst/>
                <a:latin typeface="Arial" panose="020B0604020202020204" pitchFamily="34" charset="0"/>
                <a:cs typeface="Arial" panose="020B0604020202020204" pitchFamily="34" charset="0"/>
              </a:rPr>
              <a:t>Franchise </a:t>
            </a:r>
            <a:r>
              <a:rPr kumimoji="1" lang="en-US" altLang="ja-JP" sz="2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chains</a:t>
            </a:r>
            <a:endParaRPr kumimoji="1" lang="ja-JP" altLang="en-US" sz="2000" b="0"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638" y="2973325"/>
            <a:ext cx="4421882" cy="3316412"/>
          </a:xfrm>
          <a:prstGeom prst="rect">
            <a:avLst/>
          </a:prstGeom>
        </p:spPr>
      </p:pic>
      <p:sp>
        <p:nvSpPr>
          <p:cNvPr id="7" name="Rectangle 2"/>
          <p:cNvSpPr txBox="1">
            <a:spLocks noChangeArrowheads="1"/>
          </p:cNvSpPr>
          <p:nvPr/>
        </p:nvSpPr>
        <p:spPr bwMode="auto">
          <a:xfrm>
            <a:off x="271463" y="144463"/>
            <a:ext cx="8280000" cy="612000"/>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2100" kern="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Sales per Category: Franchise </a:t>
            </a:r>
            <a:r>
              <a:rPr lang="en-US" altLang="ja-JP" sz="2100" kern="0" dirty="0" smtClean="0">
                <a:solidFill>
                  <a:schemeClr val="tx1"/>
                </a:solidFill>
                <a:effectLst/>
                <a:latin typeface="Arial" panose="020B0604020202020204" pitchFamily="34" charset="0"/>
                <a:ea typeface="メイリオ" panose="020B0604030504040204" pitchFamily="50" charset="-128"/>
                <a:cs typeface="Arial" panose="020B0604020202020204" pitchFamily="34" charset="0"/>
              </a:rPr>
              <a:t>Chains</a:t>
            </a:r>
            <a:endParaRPr lang="en-US" altLang="ja-JP" sz="2100" kern="0" dirty="0">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p:txBody>
      </p:sp>
      <p:sp>
        <p:nvSpPr>
          <p:cNvPr id="8" name="テキスト ボックス 7"/>
          <p:cNvSpPr txBox="1"/>
          <p:nvPr/>
        </p:nvSpPr>
        <p:spPr bwMode="auto">
          <a:xfrm>
            <a:off x="461294" y="2739038"/>
            <a:ext cx="891305" cy="226591"/>
          </a:xfrm>
          <a:prstGeom prst="rect">
            <a:avLst/>
          </a:prstGeom>
          <a:noFill/>
          <a:ln>
            <a:noFill/>
          </a:ln>
        </p:spPr>
        <p:txBody>
          <a:bodyPr wrap="square" lIns="0" tIns="72000" rIns="0" bIns="0" rtlCol="0" anchor="ctr">
            <a:spAutoFit/>
          </a:bodyPr>
          <a:lstStyle/>
          <a:p>
            <a:pPr eaLnBrk="1" hangingPunct="1">
              <a:buClr>
                <a:srgbClr val="FFFFFF"/>
              </a:buClr>
            </a:pPr>
            <a:r>
              <a:rPr lang="en-US" altLang="ja-JP" sz="1000" dirty="0">
                <a:latin typeface="Arial" pitchFamily="34" charset="0"/>
                <a:ea typeface="メイリオ" pitchFamily="50" charset="-128"/>
                <a:cs typeface="メイリオ" pitchFamily="50" charset="-128"/>
              </a:rPr>
              <a:t>(Millions of yen)</a:t>
            </a:r>
            <a:endParaRPr lang="ja-JP" altLang="en-US" sz="1000" dirty="0">
              <a:latin typeface="Arial" pitchFamily="34" charset="0"/>
              <a:ea typeface="メイリオ" pitchFamily="50" charset="-128"/>
              <a:cs typeface="メイリオ" pitchFamily="50" charset="-128"/>
            </a:endParaRPr>
          </a:p>
        </p:txBody>
      </p:sp>
      <p:sp>
        <p:nvSpPr>
          <p:cNvPr id="11" name="正方形/長方形 10"/>
          <p:cNvSpPr/>
          <p:nvPr/>
        </p:nvSpPr>
        <p:spPr bwMode="auto">
          <a:xfrm>
            <a:off x="2936776" y="1133553"/>
            <a:ext cx="6696744" cy="1584176"/>
          </a:xfrm>
          <a:prstGeom prst="rect">
            <a:avLst/>
          </a:prstGeom>
          <a:noFill/>
          <a:ln w="9525" cap="flat" cmpd="sng" algn="ctr">
            <a:solidFill>
              <a:srgbClr val="62AE3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
                <a:srgbClr val="FFFFFF"/>
              </a:buClr>
              <a:buSzTx/>
              <a:tabLst/>
            </a:pPr>
            <a:r>
              <a:rPr lang="en-US" altLang="ja-JP" b="1" dirty="0" smtClean="0">
                <a:latin typeface="Arial" charset="0"/>
              </a:rPr>
              <a:t>Sales </a:t>
            </a:r>
            <a:r>
              <a:rPr lang="en-US" altLang="ja-JP" b="1" dirty="0">
                <a:latin typeface="Arial" charset="0"/>
              </a:rPr>
              <a:t>6,350 million </a:t>
            </a:r>
            <a:r>
              <a:rPr lang="en-US" altLang="ja-JP" b="1" dirty="0" smtClean="0">
                <a:latin typeface="Arial" charset="0"/>
              </a:rPr>
              <a:t>yen</a:t>
            </a:r>
            <a:r>
              <a:rPr lang="en-US" altLang="ja-JP" sz="1400" b="1" dirty="0" smtClean="0">
                <a:latin typeface="Arial" charset="0"/>
              </a:rPr>
              <a:t>  (YoY</a:t>
            </a:r>
            <a:r>
              <a:rPr lang="ja-JP" altLang="en-US" sz="1400" b="1" dirty="0" smtClean="0">
                <a:latin typeface="Arial" charset="0"/>
              </a:rPr>
              <a:t> </a:t>
            </a:r>
            <a:r>
              <a:rPr lang="en-US" altLang="ja-JP" sz="1400" b="1" dirty="0" smtClean="0">
                <a:latin typeface="Arial" charset="0"/>
              </a:rPr>
              <a:t>+13.2%)</a:t>
            </a:r>
            <a:endParaRPr lang="en-US" altLang="ja-JP" sz="1400" dirty="0">
              <a:latin typeface="Arial" charset="0"/>
            </a:endParaRPr>
          </a:p>
          <a:p>
            <a:pPr marL="0" marR="0" indent="0" algn="l" defTabSz="914400" rtl="0" eaLnBrk="1" fontAlgn="base" latinLnBrk="0" hangingPunct="1">
              <a:lnSpc>
                <a:spcPct val="100000"/>
              </a:lnSpc>
              <a:spcBef>
                <a:spcPct val="0"/>
              </a:spcBef>
              <a:spcAft>
                <a:spcPct val="0"/>
              </a:spcAft>
              <a:buClr>
                <a:srgbClr val="FFFFFF"/>
              </a:buClr>
              <a:buSzTx/>
              <a:tabLst/>
            </a:pPr>
            <a:endParaRPr lang="en-US" altLang="ja-JP" sz="1400" dirty="0">
              <a:latin typeface="Arial" charset="0"/>
            </a:endParaRPr>
          </a:p>
          <a:p>
            <a:pPr algn="just"/>
            <a:r>
              <a:rPr lang="en-US" altLang="ja-JP" sz="1200" dirty="0">
                <a:latin typeface="Arial" charset="0"/>
              </a:rPr>
              <a:t>Number of stores: 834 </a:t>
            </a:r>
            <a:r>
              <a:rPr lang="en-US" altLang="ja-JP" sz="1200" kern="100" dirty="0">
                <a:effectLst/>
                <a:latin typeface="Arial" panose="020B0604020202020204" pitchFamily="34" charset="0"/>
                <a:ea typeface="游明朝" panose="02020400000000000000" pitchFamily="18" charset="-128"/>
                <a:cs typeface="Times New Roman" panose="02020603050405020304" pitchFamily="18" charset="0"/>
              </a:rPr>
              <a:t>(+105 stores at the end of the previous fiscal year)</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200" kern="100" dirty="0">
                <a:effectLst/>
                <a:latin typeface="Arial" panose="020B0604020202020204" pitchFamily="34" charset="0"/>
                <a:ea typeface="游明朝" panose="02020400000000000000" pitchFamily="18" charset="-128"/>
                <a:cs typeface="Times New Roman" panose="02020603050405020304" pitchFamily="18" charset="0"/>
              </a:rPr>
              <a:t>Despite a 4% price cut from July 2019, sales increased 13.2% year-on-year</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indent="0" algn="l" defTabSz="914400" rtl="0" eaLnBrk="1" fontAlgn="base" latinLnBrk="0" hangingPunct="1">
              <a:lnSpc>
                <a:spcPct val="100000"/>
              </a:lnSpc>
              <a:spcBef>
                <a:spcPct val="0"/>
              </a:spcBef>
              <a:spcAft>
                <a:spcPct val="0"/>
              </a:spcAft>
              <a:buClr>
                <a:srgbClr val="FFFFFF"/>
              </a:buClr>
              <a:buSzTx/>
              <a:tabLst/>
            </a:pPr>
            <a:endParaRPr lang="en-US" altLang="ja-JP" sz="1400" dirty="0">
              <a:latin typeface="Arial" charset="0"/>
            </a:endParaRPr>
          </a:p>
        </p:txBody>
      </p:sp>
      <p:pic>
        <p:nvPicPr>
          <p:cNvPr id="2" name="図 1"/>
          <p:cNvPicPr>
            <a:picLocks noChangeAspect="1"/>
          </p:cNvPicPr>
          <p:nvPr/>
        </p:nvPicPr>
        <p:blipFill>
          <a:blip r:embed="rId4"/>
          <a:stretch>
            <a:fillRect/>
          </a:stretch>
        </p:blipFill>
        <p:spPr>
          <a:xfrm>
            <a:off x="704527" y="3049007"/>
            <a:ext cx="4314347" cy="3240730"/>
          </a:xfrm>
          <a:prstGeom prst="rect">
            <a:avLst/>
          </a:prstGeom>
        </p:spPr>
      </p:pic>
    </p:spTree>
    <p:extLst>
      <p:ext uri="{BB962C8B-B14F-4D97-AF65-F5344CB8AC3E}">
        <p14:creationId xmlns:p14="http://schemas.microsoft.com/office/powerpoint/2010/main" val="1931396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704528" y="908720"/>
            <a:ext cx="2232248" cy="1778496"/>
          </a:xfrm>
          <a:prstGeom prst="rect">
            <a:avLst/>
          </a:prstGeom>
          <a:solidFill>
            <a:srgbClr val="62AE33"/>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altLang="ja-JP" sz="2000" dirty="0">
                <a:solidFill>
                  <a:schemeClr val="bg1"/>
                </a:solidFill>
                <a:latin typeface="Arial" panose="020B0604020202020204" pitchFamily="34" charset="0"/>
                <a:cs typeface="Arial" panose="020B0604020202020204" pitchFamily="34" charset="0"/>
              </a:rPr>
              <a:t>Facilities for the </a:t>
            </a:r>
            <a:r>
              <a:rPr lang="en-US" altLang="ja-JP" sz="2000" dirty="0" smtClean="0">
                <a:solidFill>
                  <a:schemeClr val="bg1"/>
                </a:solidFill>
                <a:latin typeface="Arial" panose="020B0604020202020204" pitchFamily="34" charset="0"/>
                <a:cs typeface="Arial" panose="020B0604020202020204" pitchFamily="34" charset="0"/>
              </a:rPr>
              <a:t>elderly</a:t>
            </a:r>
            <a:endParaRPr lang="ja-JP" altLang="ja-JP" sz="2000" dirty="0">
              <a:solidFill>
                <a:schemeClr val="bg1"/>
              </a:solidFill>
              <a:latin typeface="Arial" panose="020B0604020202020204" pitchFamily="34" charset="0"/>
              <a:cs typeface="Arial" panose="020B0604020202020204" pitchFamily="34" charset="0"/>
            </a:endParaRPr>
          </a:p>
        </p:txBody>
      </p:sp>
      <p:pic>
        <p:nvPicPr>
          <p:cNvPr id="10" name="図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61965" y="2996952"/>
            <a:ext cx="4318133" cy="3326404"/>
          </a:xfrm>
          <a:prstGeom prst="rect">
            <a:avLst/>
          </a:prstGeom>
        </p:spPr>
      </p:pic>
      <p:sp>
        <p:nvSpPr>
          <p:cNvPr id="9" name="Rectangle 2"/>
          <p:cNvSpPr txBox="1">
            <a:spLocks noChangeArrowheads="1"/>
          </p:cNvSpPr>
          <p:nvPr/>
        </p:nvSpPr>
        <p:spPr bwMode="auto">
          <a:xfrm>
            <a:off x="271463" y="144463"/>
            <a:ext cx="8280000" cy="612000"/>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2100" kern="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Sales per Category: </a:t>
            </a:r>
            <a:r>
              <a:rPr lang="en-US" altLang="ja-JP" sz="2100" kern="0" dirty="0">
                <a:solidFill>
                  <a:schemeClr val="tx1"/>
                </a:solidFill>
                <a:effectLst/>
                <a:latin typeface="Arial"/>
                <a:ea typeface="メイリオ" panose="020B0604030504040204" pitchFamily="50" charset="-128"/>
              </a:rPr>
              <a:t>Facilities for the Elderly, etc.</a:t>
            </a:r>
          </a:p>
        </p:txBody>
      </p:sp>
      <p:sp>
        <p:nvSpPr>
          <p:cNvPr id="11" name="テキスト ボックス 10"/>
          <p:cNvSpPr txBox="1"/>
          <p:nvPr/>
        </p:nvSpPr>
        <p:spPr bwMode="auto">
          <a:xfrm>
            <a:off x="461294" y="2739039"/>
            <a:ext cx="891305" cy="226591"/>
          </a:xfrm>
          <a:prstGeom prst="rect">
            <a:avLst/>
          </a:prstGeom>
          <a:noFill/>
          <a:ln>
            <a:noFill/>
          </a:ln>
        </p:spPr>
        <p:txBody>
          <a:bodyPr wrap="square" lIns="0" tIns="72000" rIns="0" bIns="0" rtlCol="0" anchor="ctr">
            <a:spAutoFit/>
          </a:bodyPr>
          <a:lstStyle/>
          <a:p>
            <a:pPr eaLnBrk="1" hangingPunct="1">
              <a:buClr>
                <a:srgbClr val="FFFFFF"/>
              </a:buClr>
            </a:pPr>
            <a:r>
              <a:rPr lang="en-US" altLang="ja-JP" sz="1000" dirty="0">
                <a:latin typeface="Arial" pitchFamily="34" charset="0"/>
                <a:ea typeface="メイリオ" pitchFamily="50" charset="-128"/>
                <a:cs typeface="メイリオ" pitchFamily="50" charset="-128"/>
              </a:rPr>
              <a:t>(Millions of yen)</a:t>
            </a:r>
            <a:endParaRPr lang="ja-JP" altLang="en-US" sz="1000" dirty="0">
              <a:latin typeface="Arial" pitchFamily="34" charset="0"/>
              <a:ea typeface="メイリオ" pitchFamily="50" charset="-128"/>
              <a:cs typeface="メイリオ" pitchFamily="50" charset="-128"/>
            </a:endParaRPr>
          </a:p>
        </p:txBody>
      </p:sp>
      <p:sp>
        <p:nvSpPr>
          <p:cNvPr id="14" name="正方形/長方形 13"/>
          <p:cNvSpPr/>
          <p:nvPr/>
        </p:nvSpPr>
        <p:spPr bwMode="auto">
          <a:xfrm>
            <a:off x="2936777" y="908720"/>
            <a:ext cx="6696744" cy="1778495"/>
          </a:xfrm>
          <a:prstGeom prst="rect">
            <a:avLst/>
          </a:prstGeom>
          <a:noFill/>
          <a:ln w="9525" cap="flat" cmpd="sng" algn="ctr">
            <a:solidFill>
              <a:srgbClr val="62AE3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l">
              <a:buClr>
                <a:srgbClr val="FFFFFF"/>
              </a:buClr>
            </a:pPr>
            <a:r>
              <a:rPr lang="en-US" altLang="ja-JP" b="1" dirty="0" smtClean="0">
                <a:latin typeface="Arial" panose="020B0604020202020204" pitchFamily="34" charset="0"/>
                <a:cs typeface="Arial" panose="020B0604020202020204" pitchFamily="34" charset="0"/>
              </a:rPr>
              <a:t>Sales </a:t>
            </a:r>
            <a:r>
              <a:rPr lang="en-US" altLang="ja-JP" b="1" dirty="0">
                <a:latin typeface="Arial" panose="020B0604020202020204" pitchFamily="34" charset="0"/>
                <a:cs typeface="Arial" panose="020B0604020202020204" pitchFamily="34" charset="0"/>
              </a:rPr>
              <a:t>1,191 million </a:t>
            </a:r>
            <a:r>
              <a:rPr lang="en-US" altLang="ja-JP" b="1" dirty="0" smtClean="0">
                <a:latin typeface="Arial" panose="020B0604020202020204" pitchFamily="34" charset="0"/>
                <a:cs typeface="Arial" panose="020B0604020202020204" pitchFamily="34" charset="0"/>
              </a:rPr>
              <a:t>yen </a:t>
            </a:r>
            <a:r>
              <a:rPr lang="ja-JP" altLang="en-US" sz="1400" b="1" dirty="0" smtClean="0">
                <a:latin typeface="Arial" panose="020B0604020202020204" pitchFamily="34" charset="0"/>
                <a:cs typeface="Arial" panose="020B0604020202020204" pitchFamily="34" charset="0"/>
              </a:rPr>
              <a:t>（</a:t>
            </a:r>
            <a:r>
              <a:rPr lang="en-US" altLang="ja-JP" sz="1400" b="1" dirty="0" smtClean="0">
                <a:latin typeface="Arial" panose="020B0604020202020204" pitchFamily="34" charset="0"/>
                <a:cs typeface="Arial" panose="020B0604020202020204" pitchFamily="34" charset="0"/>
              </a:rPr>
              <a:t>YoY -</a:t>
            </a:r>
            <a:r>
              <a:rPr lang="en-US" altLang="ja-JP" sz="1400" b="1" dirty="0" smtClean="0">
                <a:solidFill>
                  <a:prstClr val="black"/>
                </a:solidFill>
                <a:latin typeface="Arial" panose="020B0604020202020204" pitchFamily="34" charset="0"/>
                <a:cs typeface="Arial" panose="020B0604020202020204" pitchFamily="34" charset="0"/>
              </a:rPr>
              <a:t>5.4%</a:t>
            </a:r>
            <a:r>
              <a:rPr lang="ja-JP" altLang="en-US" sz="1400" b="1" dirty="0" smtClean="0">
                <a:latin typeface="Arial" panose="020B0604020202020204" pitchFamily="34" charset="0"/>
                <a:cs typeface="Arial" panose="020B0604020202020204" pitchFamily="34" charset="0"/>
              </a:rPr>
              <a:t>）</a:t>
            </a:r>
            <a:endParaRPr lang="en-US" altLang="ja-JP" sz="1400" dirty="0">
              <a:latin typeface="Arial" panose="020B0604020202020204" pitchFamily="34" charset="0"/>
              <a:cs typeface="Arial" panose="020B0604020202020204" pitchFamily="34" charset="0"/>
            </a:endParaRPr>
          </a:p>
          <a:p>
            <a:pPr lvl="0" algn="l">
              <a:buClr>
                <a:srgbClr val="FFFFFF"/>
              </a:buClr>
              <a:defRPr/>
            </a:pPr>
            <a:endParaRPr lang="en-US" altLang="ja-JP" sz="1400" dirty="0">
              <a:latin typeface="Arial" charset="0"/>
            </a:endParaRPr>
          </a:p>
          <a:p>
            <a:pPr algn="just"/>
            <a:r>
              <a:rPr lang="en-US" altLang="ja-JP" sz="1200" kern="100" dirty="0">
                <a:effectLst/>
                <a:latin typeface="Arial" panose="020B0604020202020204" pitchFamily="34" charset="0"/>
                <a:ea typeface="游明朝" panose="02020400000000000000" pitchFamily="18" charset="-128"/>
                <a:cs typeface="Arial" panose="020B0604020202020204" pitchFamily="34" charset="0"/>
              </a:rPr>
              <a:t>Number of contracted facilities: 6,057 (+628 facilities </a:t>
            </a:r>
            <a:r>
              <a:rPr lang="en-US" altLang="ja-JP" sz="12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compared to the previous </a:t>
            </a:r>
            <a:r>
              <a:rPr lang="en-US" altLang="ja-JP" sz="1200" kern="100" dirty="0">
                <a:effectLst/>
                <a:latin typeface="Arial" panose="020B0604020202020204" pitchFamily="34" charset="0"/>
                <a:ea typeface="游明朝" panose="02020400000000000000" pitchFamily="18" charset="-128"/>
                <a:cs typeface="Arial" panose="020B0604020202020204" pitchFamily="34" charset="0"/>
              </a:rPr>
              <a:t>fiscal year)</a:t>
            </a:r>
            <a:endParaRPr lang="ja-JP" altLang="ja-JP" sz="1200" kern="100" dirty="0">
              <a:effectLst/>
              <a:latin typeface="Arial" panose="020B0604020202020204" pitchFamily="34" charset="0"/>
              <a:ea typeface="游明朝" panose="02020400000000000000" pitchFamily="18" charset="-128"/>
              <a:cs typeface="Arial" panose="020B0604020202020204" pitchFamily="34" charset="0"/>
            </a:endParaRPr>
          </a:p>
          <a:p>
            <a:pPr algn="just"/>
            <a:r>
              <a:rPr lang="en-US" altLang="ja-JP" sz="1200" kern="100" dirty="0">
                <a:effectLst/>
                <a:latin typeface="Arial" panose="020B0604020202020204" pitchFamily="34" charset="0"/>
                <a:ea typeface="游明朝" panose="02020400000000000000" pitchFamily="18" charset="-128"/>
                <a:cs typeface="Arial" panose="020B0604020202020204" pitchFamily="34" charset="0"/>
              </a:rPr>
              <a:t>Sales of refrigerated foods continued to decline due to the </a:t>
            </a:r>
            <a:r>
              <a:rPr lang="en-US" altLang="ja-JP" sz="12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abolition of fractional packs, but </a:t>
            </a:r>
            <a:r>
              <a:rPr lang="en-US" altLang="ja-JP" sz="1200" kern="100" dirty="0">
                <a:effectLst/>
                <a:latin typeface="Arial" panose="020B0604020202020204" pitchFamily="34" charset="0"/>
                <a:ea typeface="游明朝" panose="02020400000000000000" pitchFamily="18" charset="-128"/>
                <a:cs typeface="Arial" panose="020B0604020202020204" pitchFamily="34" charset="0"/>
              </a:rPr>
              <a:t>the rate of decline gradually slowed down.</a:t>
            </a:r>
            <a:endParaRPr lang="ja-JP" altLang="ja-JP" sz="1200" kern="100" dirty="0">
              <a:effectLst/>
              <a:latin typeface="Arial" panose="020B0604020202020204" pitchFamily="34" charset="0"/>
              <a:ea typeface="游明朝" panose="02020400000000000000" pitchFamily="18" charset="-128"/>
              <a:cs typeface="Arial" panose="020B0604020202020204" pitchFamily="34" charset="0"/>
            </a:endParaRPr>
          </a:p>
          <a:p>
            <a:pPr algn="just"/>
            <a:r>
              <a:rPr lang="en-US" altLang="ja-JP" sz="1200" kern="100" dirty="0">
                <a:effectLst/>
                <a:latin typeface="Arial" panose="020B0604020202020204" pitchFamily="34" charset="0"/>
                <a:ea typeface="游明朝" panose="02020400000000000000" pitchFamily="18" charset="-128"/>
                <a:cs typeface="Arial" panose="020B0604020202020204" pitchFamily="34" charset="0"/>
              </a:rPr>
              <a:t>As a recovery measure, we started selling frozen </a:t>
            </a:r>
            <a:r>
              <a:rPr lang="en-US" altLang="ja-JP" sz="1200" kern="100" dirty="0" smtClean="0">
                <a:effectLst/>
                <a:latin typeface="Arial" panose="020B0604020202020204" pitchFamily="34" charset="0"/>
                <a:ea typeface="游明朝" panose="02020400000000000000" pitchFamily="18" charset="-128"/>
                <a:cs typeface="Arial" panose="020B0604020202020204" pitchFamily="34" charset="0"/>
              </a:rPr>
              <a:t>food-packs </a:t>
            </a:r>
            <a:r>
              <a:rPr lang="en-US" altLang="ja-JP" sz="1200" kern="100" dirty="0">
                <a:effectLst/>
                <a:latin typeface="Arial" panose="020B0604020202020204" pitchFamily="34" charset="0"/>
                <a:ea typeface="游明朝" panose="02020400000000000000" pitchFamily="18" charset="-128"/>
                <a:cs typeface="Arial" panose="020B0604020202020204" pitchFamily="34" charset="0"/>
              </a:rPr>
              <a:t>from April 2020, but due to the impact of the COVID-19 (especially in the state of emergency from April to June), we could not actively do sales activities, and the contribution to sales was small.</a:t>
            </a:r>
            <a:endParaRPr lang="ja-JP" altLang="ja-JP" sz="1200" kern="100" dirty="0">
              <a:effectLst/>
              <a:latin typeface="Arial" panose="020B0604020202020204" pitchFamily="34" charset="0"/>
              <a:ea typeface="游明朝" panose="02020400000000000000" pitchFamily="18" charset="-128"/>
              <a:cs typeface="Arial" panose="020B0604020202020204" pitchFamily="34" charset="0"/>
            </a:endParaRPr>
          </a:p>
        </p:txBody>
      </p:sp>
      <p:pic>
        <p:nvPicPr>
          <p:cNvPr id="3" name="図 2"/>
          <p:cNvPicPr>
            <a:picLocks noChangeAspect="1"/>
          </p:cNvPicPr>
          <p:nvPr/>
        </p:nvPicPr>
        <p:blipFill>
          <a:blip r:embed="rId3"/>
          <a:stretch>
            <a:fillRect/>
          </a:stretch>
        </p:blipFill>
        <p:spPr>
          <a:xfrm>
            <a:off x="678858" y="3017454"/>
            <a:ext cx="4418158" cy="3370230"/>
          </a:xfrm>
          <a:prstGeom prst="rect">
            <a:avLst/>
          </a:prstGeom>
        </p:spPr>
      </p:pic>
    </p:spTree>
    <p:extLst>
      <p:ext uri="{BB962C8B-B14F-4D97-AF65-F5344CB8AC3E}">
        <p14:creationId xmlns:p14="http://schemas.microsoft.com/office/powerpoint/2010/main" val="430107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740532" y="1087438"/>
            <a:ext cx="2232248" cy="1599778"/>
          </a:xfrm>
          <a:prstGeom prst="rect">
            <a:avLst/>
          </a:prstGeom>
          <a:solidFill>
            <a:srgbClr val="62AE33"/>
          </a:solidFill>
          <a:ln w="9525" cap="flat" cmpd="sng" algn="ctr">
            <a:solidFill>
              <a:srgbClr val="5096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buClr>
                <a:srgbClr val="FFFFFF"/>
              </a:buClr>
            </a:pPr>
            <a:r>
              <a:rPr kumimoji="1" lang="en-US" altLang="ja-JP" sz="2000" b="0" i="0" u="none" strike="noStrike" cap="none" normalizeH="0" baseline="0" dirty="0">
                <a:ln>
                  <a:noFill/>
                </a:ln>
                <a:solidFill>
                  <a:srgbClr val="FFFFFF"/>
                </a:solidFill>
                <a:effectLst/>
                <a:latin typeface="Arial" charset="0"/>
                <a:ea typeface="ＭＳ Ｐゴシック" pitchFamily="50" charset="-128"/>
              </a:rPr>
              <a:t>OEM / Other Operations </a:t>
            </a:r>
            <a:endParaRPr kumimoji="1" lang="ja-JP" altLang="en-US" sz="2000" b="0" i="0" u="none" strike="noStrike" cap="none" normalizeH="0" baseline="0" dirty="0">
              <a:ln>
                <a:noFill/>
              </a:ln>
              <a:solidFill>
                <a:srgbClr val="FFFFFF"/>
              </a:solidFill>
              <a:effectLst/>
              <a:latin typeface="Arial" charset="0"/>
              <a:ea typeface="ＭＳ Ｐゴシック" pitchFamily="50" charset="-128"/>
            </a:endParaRP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1957" y="4644769"/>
            <a:ext cx="2063179" cy="1646547"/>
          </a:xfrm>
          <a:prstGeom prst="rect">
            <a:avLst/>
          </a:prstGeom>
        </p:spPr>
      </p:pic>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1033" y="3017454"/>
            <a:ext cx="2664295" cy="1905711"/>
          </a:xfrm>
          <a:prstGeom prst="rect">
            <a:avLst/>
          </a:prstGeom>
        </p:spPr>
      </p:pic>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88088" y="4293096"/>
            <a:ext cx="2545432" cy="2016224"/>
          </a:xfrm>
          <a:prstGeom prst="rect">
            <a:avLst/>
          </a:prstGeom>
        </p:spPr>
      </p:pic>
      <p:sp>
        <p:nvSpPr>
          <p:cNvPr id="12" name="Rectangle 2"/>
          <p:cNvSpPr txBox="1">
            <a:spLocks noChangeArrowheads="1"/>
          </p:cNvSpPr>
          <p:nvPr/>
        </p:nvSpPr>
        <p:spPr bwMode="auto">
          <a:xfrm>
            <a:off x="271463" y="144463"/>
            <a:ext cx="8280000" cy="612000"/>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2100" kern="0" dirty="0">
                <a:solidFill>
                  <a:schemeClr val="tx1"/>
                </a:solidFill>
                <a:effectLst/>
                <a:latin typeface="Arial" panose="020B0604020202020204" pitchFamily="34" charset="0"/>
                <a:ea typeface="メイリオ" panose="020B0604030504040204" pitchFamily="50" charset="-128"/>
                <a:cs typeface="Arial" panose="020B0604020202020204" pitchFamily="34" charset="0"/>
              </a:rPr>
              <a:t>Sales per Category: </a:t>
            </a:r>
            <a:r>
              <a:rPr lang="en-US" altLang="ja-JP" sz="2100" kern="0" dirty="0">
                <a:solidFill>
                  <a:schemeClr val="tx1"/>
                </a:solidFill>
                <a:effectLst/>
                <a:latin typeface="Arial"/>
                <a:ea typeface="メイリオ" panose="020B0604030504040204" pitchFamily="50" charset="-128"/>
              </a:rPr>
              <a:t>OEM / Other Operations</a:t>
            </a:r>
          </a:p>
        </p:txBody>
      </p:sp>
      <p:sp>
        <p:nvSpPr>
          <p:cNvPr id="13" name="テキスト ボックス 12"/>
          <p:cNvSpPr txBox="1"/>
          <p:nvPr/>
        </p:nvSpPr>
        <p:spPr bwMode="auto">
          <a:xfrm>
            <a:off x="461294" y="2739039"/>
            <a:ext cx="891305" cy="226591"/>
          </a:xfrm>
          <a:prstGeom prst="rect">
            <a:avLst/>
          </a:prstGeom>
          <a:noFill/>
          <a:ln>
            <a:noFill/>
          </a:ln>
        </p:spPr>
        <p:txBody>
          <a:bodyPr wrap="square" lIns="0" tIns="72000" rIns="0" bIns="0" rtlCol="0" anchor="ctr">
            <a:spAutoFit/>
          </a:bodyPr>
          <a:lstStyle/>
          <a:p>
            <a:pPr eaLnBrk="1" hangingPunct="1">
              <a:buClr>
                <a:srgbClr val="FFFFFF"/>
              </a:buClr>
            </a:pPr>
            <a:r>
              <a:rPr lang="en-US" altLang="ja-JP" sz="1000" dirty="0">
                <a:latin typeface="Arial" pitchFamily="34" charset="0"/>
                <a:ea typeface="メイリオ" pitchFamily="50" charset="-128"/>
                <a:cs typeface="メイリオ" pitchFamily="50" charset="-128"/>
              </a:rPr>
              <a:t>(Millions of yen)</a:t>
            </a:r>
            <a:endParaRPr lang="ja-JP" altLang="en-US" sz="1000" dirty="0">
              <a:latin typeface="Arial" pitchFamily="34" charset="0"/>
              <a:ea typeface="メイリオ" pitchFamily="50" charset="-128"/>
              <a:cs typeface="メイリオ" pitchFamily="50" charset="-128"/>
            </a:endParaRPr>
          </a:p>
        </p:txBody>
      </p:sp>
      <p:sp>
        <p:nvSpPr>
          <p:cNvPr id="14" name="正方形/長方形 13"/>
          <p:cNvSpPr/>
          <p:nvPr/>
        </p:nvSpPr>
        <p:spPr bwMode="auto">
          <a:xfrm>
            <a:off x="2972780" y="1087438"/>
            <a:ext cx="6661534" cy="1599778"/>
          </a:xfrm>
          <a:prstGeom prst="rect">
            <a:avLst/>
          </a:prstGeom>
          <a:noFill/>
          <a:ln w="9525" cap="flat" cmpd="sng" algn="ctr">
            <a:solidFill>
              <a:srgbClr val="62AE3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
                <a:srgbClr val="FFFFFF"/>
              </a:buClr>
              <a:buSzTx/>
              <a:tabLst/>
            </a:pPr>
            <a:r>
              <a:rPr lang="en-US" altLang="ja-JP" b="1" dirty="0" smtClean="0">
                <a:latin typeface="Arial" panose="020B0604020202020204" pitchFamily="34" charset="0"/>
                <a:cs typeface="Arial" panose="020B0604020202020204" pitchFamily="34" charset="0"/>
              </a:rPr>
              <a:t>Sales</a:t>
            </a:r>
            <a:r>
              <a:rPr lang="ja-JP" altLang="en-US" b="1" dirty="0" smtClean="0">
                <a:latin typeface="Arial" panose="020B0604020202020204" pitchFamily="34" charset="0"/>
                <a:cs typeface="Arial" panose="020B0604020202020204" pitchFamily="34" charset="0"/>
              </a:rPr>
              <a:t> </a:t>
            </a:r>
            <a:r>
              <a:rPr lang="en-US" altLang="ja-JP" b="1" dirty="0">
                <a:latin typeface="Arial" panose="020B0604020202020204" pitchFamily="34" charset="0"/>
                <a:cs typeface="Arial" panose="020B0604020202020204" pitchFamily="34" charset="0"/>
              </a:rPr>
              <a:t>1,290</a:t>
            </a:r>
            <a:r>
              <a:rPr lang="ja-JP" altLang="en-US" b="1" dirty="0">
                <a:latin typeface="Arial" panose="020B0604020202020204" pitchFamily="34" charset="0"/>
                <a:cs typeface="Arial" panose="020B0604020202020204" pitchFamily="34" charset="0"/>
              </a:rPr>
              <a:t> </a:t>
            </a:r>
            <a:r>
              <a:rPr lang="en-US" altLang="ja-JP" b="1" dirty="0">
                <a:latin typeface="Arial" panose="020B0604020202020204" pitchFamily="34" charset="0"/>
                <a:cs typeface="Arial" panose="020B0604020202020204" pitchFamily="34" charset="0"/>
              </a:rPr>
              <a:t>million yen</a:t>
            </a:r>
            <a:r>
              <a:rPr lang="ja-JP" altLang="en-US" sz="1400" b="1" dirty="0" smtClean="0">
                <a:latin typeface="Arial" panose="020B0604020202020204" pitchFamily="34" charset="0"/>
                <a:cs typeface="Arial" panose="020B0604020202020204" pitchFamily="34" charset="0"/>
              </a:rPr>
              <a:t>（</a:t>
            </a:r>
            <a:r>
              <a:rPr lang="en-US" altLang="ja-JP" sz="1400" b="1" dirty="0" smtClean="0">
                <a:latin typeface="Arial" panose="020B0604020202020204" pitchFamily="34" charset="0"/>
                <a:cs typeface="Arial" panose="020B0604020202020204" pitchFamily="34" charset="0"/>
              </a:rPr>
              <a:t>YoY +38.4%</a:t>
            </a:r>
            <a:r>
              <a:rPr lang="ja-JP" altLang="en-US" sz="1400" b="1" dirty="0" smtClean="0">
                <a:latin typeface="Arial" panose="020B0604020202020204" pitchFamily="34" charset="0"/>
                <a:cs typeface="Arial" panose="020B0604020202020204" pitchFamily="34" charset="0"/>
              </a:rPr>
              <a:t>）</a:t>
            </a:r>
            <a:endParaRPr lang="en-US" altLang="ja-JP" sz="1400" dirty="0">
              <a:latin typeface="Arial" panose="020B0604020202020204" pitchFamily="34" charset="0"/>
              <a:cs typeface="Arial" panose="020B0604020202020204" pitchFamily="34" charset="0"/>
            </a:endParaRPr>
          </a:p>
          <a:p>
            <a:pPr lvl="0" algn="l">
              <a:buClr>
                <a:srgbClr val="FFFFFF"/>
              </a:buClr>
              <a:defRPr/>
            </a:pPr>
            <a:endParaRPr lang="en-US" altLang="ja-JP" sz="1400" dirty="0">
              <a:latin typeface="Arial" charset="0"/>
            </a:endParaRPr>
          </a:p>
          <a:p>
            <a:pPr algn="just"/>
            <a:r>
              <a:rPr lang="en-US" altLang="ja-JP" sz="1200" kern="100" dirty="0">
                <a:effectLst/>
                <a:latin typeface="Arial" panose="020B0604020202020204" pitchFamily="34" charset="0"/>
                <a:ea typeface="游明朝" panose="02020400000000000000" pitchFamily="18" charset="-128"/>
                <a:cs typeface="Arial" panose="020B0604020202020204" pitchFamily="34" charset="0"/>
              </a:rPr>
              <a:t>OEM sales decreased (-19.2%) due to a decrease of contracts from major OEMs.</a:t>
            </a:r>
            <a:endParaRPr lang="ja-JP" altLang="ja-JP" sz="1200" kern="100" dirty="0">
              <a:effectLst/>
              <a:latin typeface="Arial" panose="020B0604020202020204" pitchFamily="34" charset="0"/>
              <a:ea typeface="游明朝" panose="02020400000000000000" pitchFamily="18" charset="-128"/>
              <a:cs typeface="Arial" panose="020B0604020202020204" pitchFamily="34" charset="0"/>
            </a:endParaRPr>
          </a:p>
          <a:p>
            <a:pPr algn="just"/>
            <a:r>
              <a:rPr lang="en-US" altLang="ja-JP" sz="12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As a recovery measure, we started direct sales and the overall sales increased </a:t>
            </a:r>
            <a:r>
              <a:rPr lang="en-US" altLang="ja-JP" sz="1200" kern="100" dirty="0">
                <a:solidFill>
                  <a:schemeClr val="tx1">
                    <a:lumMod val="85000"/>
                    <a:lumOff val="15000"/>
                  </a:schemeClr>
                </a:solidFill>
                <a:latin typeface="Arial" panose="020B0604020202020204" pitchFamily="34" charset="0"/>
                <a:ea typeface="游明朝" panose="02020400000000000000" pitchFamily="18" charset="-128"/>
                <a:cs typeface="Arial" panose="020B0604020202020204" pitchFamily="34" charset="0"/>
              </a:rPr>
              <a:t>(+ 38.4%) to </a:t>
            </a:r>
            <a:r>
              <a:rPr lang="en-US" altLang="ja-JP" sz="12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rPr>
              <a:t>completely make up for the decrease. Since direct sales expanded, we are planning to change the category to "Direct sales / Others" for the next fiscal year.</a:t>
            </a:r>
            <a:endParaRPr lang="ja-JP" altLang="ja-JP" sz="120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endParaRPr>
          </a:p>
        </p:txBody>
      </p:sp>
      <p:pic>
        <p:nvPicPr>
          <p:cNvPr id="5" name="図 4"/>
          <p:cNvPicPr>
            <a:picLocks noChangeAspect="1"/>
          </p:cNvPicPr>
          <p:nvPr/>
        </p:nvPicPr>
        <p:blipFill>
          <a:blip r:embed="rId5"/>
          <a:stretch>
            <a:fillRect/>
          </a:stretch>
        </p:blipFill>
        <p:spPr>
          <a:xfrm>
            <a:off x="732728" y="3068960"/>
            <a:ext cx="4432565" cy="3222356"/>
          </a:xfrm>
          <a:prstGeom prst="rect">
            <a:avLst/>
          </a:prstGeom>
        </p:spPr>
      </p:pic>
    </p:spTree>
    <p:extLst>
      <p:ext uri="{BB962C8B-B14F-4D97-AF65-F5344CB8AC3E}">
        <p14:creationId xmlns:p14="http://schemas.microsoft.com/office/powerpoint/2010/main" val="2123271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bwMode="auto">
          <a:xfrm>
            <a:off x="729278" y="889120"/>
            <a:ext cx="8598905" cy="626701"/>
          </a:xfrm>
          <a:prstGeom prst="rect">
            <a:avLst/>
          </a:prstGeom>
          <a:noFill/>
          <a:ln>
            <a:noFill/>
          </a:ln>
        </p:spPr>
        <p:txBody>
          <a:bodyPr wrap="square" lIns="0" tIns="72000" rIns="0" bIns="0" rtlCol="0" anchor="ctr">
            <a:spAutoFit/>
          </a:bodyPr>
          <a:lstStyle/>
          <a:p>
            <a:r>
              <a:rPr lang="en-US" altLang="ja-JP" sz="1800" dirty="0">
                <a:latin typeface="Arial" panose="020B0604020202020204" pitchFamily="34" charset="0"/>
                <a:cs typeface="Arial" panose="020B0604020202020204" pitchFamily="34" charset="0"/>
              </a:rPr>
              <a:t>66 "</a:t>
            </a:r>
            <a:r>
              <a:rPr lang="en-US" altLang="ja-JP" sz="1800" dirty="0" err="1">
                <a:latin typeface="Arial" panose="020B0604020202020204" pitchFamily="34" charset="0"/>
                <a:cs typeface="Arial" panose="020B0604020202020204" pitchFamily="34" charset="0"/>
              </a:rPr>
              <a:t>Magokoro</a:t>
            </a:r>
            <a:r>
              <a:rPr lang="en-US" altLang="ja-JP" sz="1800" dirty="0">
                <a:latin typeface="Arial" panose="020B0604020202020204" pitchFamily="34" charset="0"/>
                <a:cs typeface="Arial" panose="020B0604020202020204" pitchFamily="34" charset="0"/>
              </a:rPr>
              <a:t> Bento" stores and 39 " </a:t>
            </a:r>
            <a:r>
              <a:rPr lang="en-US" altLang="ja-JP" sz="1800" dirty="0" err="1">
                <a:latin typeface="Arial" panose="020B0604020202020204" pitchFamily="34" charset="0"/>
                <a:cs typeface="Arial" panose="020B0604020202020204" pitchFamily="34" charset="0"/>
              </a:rPr>
              <a:t>Haishoku</a:t>
            </a:r>
            <a:r>
              <a:rPr lang="en-US" altLang="ja-JP" sz="1800" dirty="0">
                <a:latin typeface="Arial" panose="020B0604020202020204" pitchFamily="34" charset="0"/>
                <a:cs typeface="Arial" panose="020B0604020202020204" pitchFamily="34" charset="0"/>
              </a:rPr>
              <a:t> no </a:t>
            </a:r>
            <a:r>
              <a:rPr lang="en-US" altLang="ja-JP" sz="1800" dirty="0" err="1">
                <a:latin typeface="Arial" panose="020B0604020202020204" pitchFamily="34" charset="0"/>
                <a:cs typeface="Arial" panose="020B0604020202020204" pitchFamily="34" charset="0"/>
              </a:rPr>
              <a:t>Fureai</a:t>
            </a:r>
            <a:r>
              <a:rPr lang="en-US" altLang="ja-JP" sz="1800" dirty="0">
                <a:latin typeface="Arial" panose="020B0604020202020204" pitchFamily="34" charset="0"/>
                <a:cs typeface="Arial" panose="020B0604020202020204" pitchFamily="34" charset="0"/>
              </a:rPr>
              <a:t>" stores increase</a:t>
            </a:r>
          </a:p>
          <a:p>
            <a:r>
              <a:rPr lang="en-US" altLang="ja-JP" sz="1800" dirty="0">
                <a:latin typeface="Arial" panose="020B0604020202020204" pitchFamily="34" charset="0"/>
                <a:cs typeface="Arial" panose="020B0604020202020204" pitchFamily="34" charset="0"/>
              </a:rPr>
              <a:t>(compared to the previous year-end). 834 stores in total (as of the end of July 2020)</a:t>
            </a:r>
            <a:endParaRPr lang="en-US" altLang="ja-JP" sz="1600" dirty="0">
              <a:latin typeface="Arial" panose="020B0604020202020204" pitchFamily="34" charset="0"/>
              <a:ea typeface="メイリオ" pitchFamily="50" charset="-128"/>
              <a:cs typeface="Arial" panose="020B0604020202020204" pitchFamily="34" charset="0"/>
            </a:endParaRPr>
          </a:p>
        </p:txBody>
      </p:sp>
      <p:sp>
        <p:nvSpPr>
          <p:cNvPr id="8" name="Rectangle 2"/>
          <p:cNvSpPr txBox="1">
            <a:spLocks noChangeArrowheads="1"/>
          </p:cNvSpPr>
          <p:nvPr/>
        </p:nvSpPr>
        <p:spPr bwMode="auto">
          <a:xfrm>
            <a:off x="271463" y="144463"/>
            <a:ext cx="8283575" cy="620712"/>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2400" kern="0" dirty="0">
                <a:solidFill>
                  <a:schemeClr val="tx1"/>
                </a:solidFill>
                <a:effectLst/>
                <a:latin typeface="Arial"/>
                <a:ea typeface="メイリオ" panose="020B0604030504040204" pitchFamily="50" charset="-128"/>
              </a:rPr>
              <a:t>Number of Stores</a:t>
            </a:r>
          </a:p>
        </p:txBody>
      </p:sp>
      <p:sp>
        <p:nvSpPr>
          <p:cNvPr id="9" name="テキスト ボックス 8"/>
          <p:cNvSpPr txBox="1"/>
          <p:nvPr/>
        </p:nvSpPr>
        <p:spPr bwMode="auto">
          <a:xfrm>
            <a:off x="1136577" y="5956496"/>
            <a:ext cx="7848872" cy="557451"/>
          </a:xfrm>
          <a:prstGeom prst="rect">
            <a:avLst/>
          </a:prstGeom>
          <a:noFill/>
          <a:ln>
            <a:noFill/>
          </a:ln>
        </p:spPr>
        <p:txBody>
          <a:bodyPr wrap="square" lIns="0" tIns="72000" rIns="0" bIns="0" rtlCol="0" anchor="ctr">
            <a:spAutoFit/>
          </a:bodyPr>
          <a:lstStyle/>
          <a:p>
            <a:pPr algn="just"/>
            <a:r>
              <a:rPr lang="en-US" altLang="ja-JP" sz="1050" kern="100" dirty="0">
                <a:solidFill>
                  <a:schemeClr val="tx1">
                    <a:lumMod val="85000"/>
                    <a:lumOff val="15000"/>
                  </a:schemeClr>
                </a:solidFill>
                <a:latin typeface="Arial" panose="020B0604020202020204" pitchFamily="34" charset="0"/>
                <a:ea typeface="游明朝" panose="02020400000000000000" pitchFamily="18" charset="-128"/>
                <a:cs typeface="Arial" panose="020B0604020202020204" pitchFamily="34" charset="0"/>
              </a:rPr>
              <a:t>* 1. "</a:t>
            </a:r>
            <a:r>
              <a:rPr lang="en-US" altLang="ja-JP" sz="1050" kern="100" dirty="0" err="1">
                <a:solidFill>
                  <a:schemeClr val="tx1">
                    <a:lumMod val="85000"/>
                    <a:lumOff val="15000"/>
                  </a:schemeClr>
                </a:solidFill>
                <a:latin typeface="Arial" panose="020B0604020202020204" pitchFamily="34" charset="0"/>
                <a:ea typeface="游明朝" panose="02020400000000000000" pitchFamily="18" charset="-128"/>
                <a:cs typeface="Arial" panose="020B0604020202020204" pitchFamily="34" charset="0"/>
              </a:rPr>
              <a:t>Rakuraku</a:t>
            </a:r>
            <a:r>
              <a:rPr lang="en-US" altLang="ja-JP" sz="1050" kern="100" dirty="0">
                <a:solidFill>
                  <a:schemeClr val="tx1">
                    <a:lumMod val="85000"/>
                    <a:lumOff val="15000"/>
                  </a:schemeClr>
                </a:solidFill>
                <a:latin typeface="Arial" panose="020B0604020202020204" pitchFamily="34" charset="0"/>
                <a:ea typeface="游明朝" panose="02020400000000000000" pitchFamily="18" charset="-128"/>
                <a:cs typeface="Arial" panose="020B0604020202020204" pitchFamily="34" charset="0"/>
              </a:rPr>
              <a:t> Bento" is not included in the above number of stores since it will only be a store opened alongside a member store. </a:t>
            </a:r>
          </a:p>
          <a:p>
            <a:pPr algn="just"/>
            <a:r>
              <a:rPr lang="en-US" altLang="ja-JP" sz="1050" kern="100" dirty="0">
                <a:solidFill>
                  <a:schemeClr val="tx1">
                    <a:lumMod val="85000"/>
                    <a:lumOff val="15000"/>
                  </a:schemeClr>
                </a:solidFill>
                <a:latin typeface="Arial" panose="020B0604020202020204" pitchFamily="34" charset="0"/>
                <a:ea typeface="游明朝" panose="02020400000000000000" pitchFamily="18" charset="-128"/>
                <a:cs typeface="Arial" panose="020B0604020202020204" pitchFamily="34" charset="0"/>
              </a:rPr>
              <a:t>  2. Since store sales start from zero and gradually increase after the opening, contribution to sales will be from the next year after</a:t>
            </a:r>
          </a:p>
          <a:p>
            <a:pPr algn="just"/>
            <a:r>
              <a:rPr lang="ja-JP" altLang="en-US" sz="1050" kern="100" dirty="0">
                <a:solidFill>
                  <a:schemeClr val="tx1">
                    <a:lumMod val="85000"/>
                    <a:lumOff val="15000"/>
                  </a:schemeClr>
                </a:solidFill>
                <a:latin typeface="Arial" panose="020B0604020202020204" pitchFamily="34" charset="0"/>
                <a:ea typeface="游明朝" panose="02020400000000000000" pitchFamily="18" charset="-128"/>
                <a:cs typeface="Arial" panose="020B0604020202020204" pitchFamily="34" charset="0"/>
              </a:rPr>
              <a:t>　 </a:t>
            </a:r>
            <a:r>
              <a:rPr lang="en-US" altLang="ja-JP" sz="1050" kern="100" dirty="0">
                <a:solidFill>
                  <a:schemeClr val="tx1">
                    <a:lumMod val="85000"/>
                    <a:lumOff val="15000"/>
                  </a:schemeClr>
                </a:solidFill>
                <a:latin typeface="Arial" panose="020B0604020202020204" pitchFamily="34" charset="0"/>
                <a:ea typeface="游明朝" panose="02020400000000000000" pitchFamily="18" charset="-128"/>
                <a:cs typeface="Arial" panose="020B0604020202020204" pitchFamily="34" charset="0"/>
              </a:rPr>
              <a:t>the store opens.</a:t>
            </a:r>
            <a:endParaRPr lang="ja-JP" altLang="ja-JP" sz="1050" kern="100" dirty="0">
              <a:solidFill>
                <a:schemeClr val="tx1">
                  <a:lumMod val="85000"/>
                  <a:lumOff val="15000"/>
                </a:schemeClr>
              </a:solidFill>
              <a:effectLst/>
              <a:latin typeface="Arial" panose="020B0604020202020204" pitchFamily="34" charset="0"/>
              <a:ea typeface="游明朝" panose="02020400000000000000" pitchFamily="18" charset="-128"/>
              <a:cs typeface="Arial" panose="020B0604020202020204" pitchFamily="34" charset="0"/>
            </a:endParaRPr>
          </a:p>
        </p:txBody>
      </p:sp>
      <p:sp>
        <p:nvSpPr>
          <p:cNvPr id="10" name="テキスト ボックス 9"/>
          <p:cNvSpPr txBox="1"/>
          <p:nvPr/>
        </p:nvSpPr>
        <p:spPr bwMode="auto">
          <a:xfrm>
            <a:off x="746583" y="1898570"/>
            <a:ext cx="1282403" cy="234286"/>
          </a:xfrm>
          <a:prstGeom prst="rect">
            <a:avLst/>
          </a:prstGeom>
          <a:noFill/>
          <a:ln>
            <a:noFill/>
          </a:ln>
        </p:spPr>
        <p:txBody>
          <a:bodyPr wrap="square" lIns="0" tIns="72000" rIns="0" bIns="0" rtlCol="0" anchor="ctr">
            <a:spAutoFit/>
          </a:bodyPr>
          <a:lstStyle/>
          <a:p>
            <a:pPr eaLnBrk="1" hangingPunct="1">
              <a:buClr>
                <a:srgbClr val="FFFFFF"/>
              </a:buClr>
            </a:pPr>
            <a:r>
              <a:rPr kumimoji="1" lang="en-US" altLang="ja-JP" sz="1050" dirty="0">
                <a:solidFill>
                  <a:schemeClr val="bg1">
                    <a:lumMod val="50000"/>
                  </a:schemeClr>
                </a:solidFill>
                <a:latin typeface="Arial" pitchFamily="34" charset="0"/>
                <a:ea typeface="メイリオ" pitchFamily="50" charset="-128"/>
                <a:cs typeface="メイリオ" pitchFamily="50" charset="-128"/>
              </a:rPr>
              <a:t>(number of stores)</a:t>
            </a:r>
            <a:endParaRPr kumimoji="1" lang="ja-JP" altLang="en-US" sz="1050" dirty="0">
              <a:solidFill>
                <a:schemeClr val="bg1">
                  <a:lumMod val="50000"/>
                </a:schemeClr>
              </a:solidFill>
              <a:latin typeface="Arial" pitchFamily="34" charset="0"/>
              <a:ea typeface="メイリオ" pitchFamily="50" charset="-128"/>
              <a:cs typeface="メイリオ" pitchFamily="50" charset="-128"/>
            </a:endParaRPr>
          </a:p>
        </p:txBody>
      </p:sp>
      <p:graphicFrame>
        <p:nvGraphicFramePr>
          <p:cNvPr id="7" name="グラフ 6">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4198725750"/>
              </p:ext>
            </p:extLst>
          </p:nvPr>
        </p:nvGraphicFramePr>
        <p:xfrm>
          <a:off x="1028564" y="1724182"/>
          <a:ext cx="7848872" cy="4511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0963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299B3B4-83C5-4C23-B8EA-A488A965A988}"/>
              </a:ext>
            </a:extLst>
          </p:cNvPr>
          <p:cNvPicPr>
            <a:picLocks noChangeAspect="1"/>
          </p:cNvPicPr>
          <p:nvPr/>
        </p:nvPicPr>
        <p:blipFill>
          <a:blip r:embed="rId3"/>
          <a:stretch>
            <a:fillRect/>
          </a:stretch>
        </p:blipFill>
        <p:spPr>
          <a:xfrm>
            <a:off x="738179" y="1397887"/>
            <a:ext cx="8625247" cy="4616336"/>
          </a:xfrm>
          <a:prstGeom prst="rect">
            <a:avLst/>
          </a:prstGeom>
        </p:spPr>
      </p:pic>
      <p:sp>
        <p:nvSpPr>
          <p:cNvPr id="3" name="Rectangle 2"/>
          <p:cNvSpPr txBox="1">
            <a:spLocks noChangeArrowheads="1"/>
          </p:cNvSpPr>
          <p:nvPr/>
        </p:nvSpPr>
        <p:spPr bwMode="auto">
          <a:xfrm>
            <a:off x="271463" y="144463"/>
            <a:ext cx="8283575" cy="620712"/>
          </a:xfrm>
          <a:prstGeom prst="rect">
            <a:avLst/>
          </a:prstGeom>
          <a:noFill/>
          <a:ln w="9525">
            <a:noFill/>
            <a:miter lim="800000"/>
            <a:headEnd/>
            <a:tailEnd/>
          </a:ln>
          <a:effectLst>
            <a:outerShdw dist="17961"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2pPr>
            <a:lvl3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3pPr>
            <a:lvl4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4pPr>
            <a:lvl5pPr algn="l" rtl="0" eaLnBrk="0" fontAlgn="base" hangingPunct="0">
              <a:spcBef>
                <a:spcPct val="0"/>
              </a:spcBef>
              <a:spcAft>
                <a:spcPct val="0"/>
              </a:spcAft>
              <a:defRPr kumimoji="1" sz="2800" b="1">
                <a:solidFill>
                  <a:srgbClr val="0052A0"/>
                </a:solidFill>
                <a:effectLst>
                  <a:outerShdw blurRad="38100" dist="38100" dir="2700000" algn="tl">
                    <a:srgbClr val="C0C0C0"/>
                  </a:outerShdw>
                </a:effectLst>
                <a:latin typeface="Humnst777 BT" pitchFamily="34" charset="0"/>
                <a:ea typeface="ＭＳ Ｐゴシック" pitchFamily="50" charset="-128"/>
              </a:defRPr>
            </a:lvl5pPr>
            <a:lvl6pPr marL="4572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6pPr>
            <a:lvl7pPr marL="9144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7pPr>
            <a:lvl8pPr marL="13716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8pPr>
            <a:lvl9pPr marL="1828800" algn="l" rtl="0" fontAlgn="base">
              <a:spcBef>
                <a:spcPct val="0"/>
              </a:spcBef>
              <a:spcAft>
                <a:spcPct val="0"/>
              </a:spcAft>
              <a:defRPr kumimoji="1" sz="4400">
                <a:solidFill>
                  <a:schemeClr val="hlink"/>
                </a:solidFill>
                <a:effectLst>
                  <a:outerShdw blurRad="38100" dist="38100" dir="2700000" algn="tl">
                    <a:srgbClr val="C0C0C0"/>
                  </a:outerShdw>
                </a:effectLst>
                <a:latin typeface="Arial" charset="0"/>
                <a:ea typeface="ＭＳ Ｐゴシック" pitchFamily="50" charset="-128"/>
              </a:defRPr>
            </a:lvl9pPr>
          </a:lstStyle>
          <a:p>
            <a:r>
              <a:rPr lang="en-US" altLang="ja-JP" sz="2400" kern="0" dirty="0">
                <a:solidFill>
                  <a:schemeClr val="tx1"/>
                </a:solidFill>
                <a:effectLst/>
                <a:latin typeface="Arial"/>
                <a:ea typeface="メイリオ" panose="020B0604030504040204" pitchFamily="50" charset="-128"/>
              </a:rPr>
              <a:t>Analysis of Sales Figures</a:t>
            </a:r>
            <a:endParaRPr lang="ja-JP" altLang="en-US" sz="2400" kern="0" dirty="0">
              <a:solidFill>
                <a:schemeClr val="tx1"/>
              </a:solidFill>
              <a:effectLst/>
              <a:latin typeface="Arial"/>
              <a:ea typeface="メイリオ" panose="020B0604030504040204" pitchFamily="50" charset="-128"/>
            </a:endParaRPr>
          </a:p>
        </p:txBody>
      </p:sp>
      <p:sp>
        <p:nvSpPr>
          <p:cNvPr id="5" name="テキスト ボックス 4"/>
          <p:cNvSpPr txBox="1"/>
          <p:nvPr/>
        </p:nvSpPr>
        <p:spPr bwMode="auto">
          <a:xfrm>
            <a:off x="1269327" y="2864393"/>
            <a:ext cx="641201" cy="380480"/>
          </a:xfrm>
          <a:prstGeom prst="rect">
            <a:avLst/>
          </a:prstGeom>
          <a:noFill/>
          <a:ln>
            <a:noFill/>
          </a:ln>
        </p:spPr>
        <p:txBody>
          <a:bodyPr wrap="none" lIns="0" tIns="72000" rIns="0" bIns="0" rtlCol="0" anchor="ctr">
            <a:spAutoFit/>
          </a:bodyPr>
          <a:lstStyle/>
          <a:p>
            <a:pPr eaLnBrk="1" hangingPunct="1">
              <a:buClr>
                <a:srgbClr val="FFFFFF"/>
              </a:buClr>
            </a:pPr>
            <a:r>
              <a:rPr lang="en-US" altLang="ja-JP" sz="2000" b="1" dirty="0">
                <a:latin typeface="Arial" pitchFamily="34" charset="0"/>
                <a:ea typeface="メイリオ" pitchFamily="50" charset="-128"/>
                <a:cs typeface="メイリオ" pitchFamily="50" charset="-128"/>
              </a:rPr>
              <a:t>7</a:t>
            </a:r>
            <a:r>
              <a:rPr kumimoji="1" lang="en-US" altLang="ja-JP" sz="2000" b="1" dirty="0">
                <a:latin typeface="Arial" pitchFamily="34" charset="0"/>
                <a:ea typeface="メイリオ" pitchFamily="50" charset="-128"/>
                <a:cs typeface="メイリオ" pitchFamily="50" charset="-128"/>
              </a:rPr>
              <a:t>,800</a:t>
            </a:r>
            <a:endParaRPr kumimoji="1" lang="ja-JP" altLang="en-US" sz="2000" b="1" dirty="0">
              <a:latin typeface="Arial" pitchFamily="34" charset="0"/>
              <a:ea typeface="メイリオ" pitchFamily="50" charset="-128"/>
              <a:cs typeface="メイリオ" pitchFamily="50" charset="-128"/>
            </a:endParaRPr>
          </a:p>
        </p:txBody>
      </p:sp>
      <p:sp>
        <p:nvSpPr>
          <p:cNvPr id="6" name="テキスト ボックス 5"/>
          <p:cNvSpPr txBox="1"/>
          <p:nvPr/>
        </p:nvSpPr>
        <p:spPr bwMode="auto">
          <a:xfrm>
            <a:off x="6951004" y="1386105"/>
            <a:ext cx="428002" cy="380480"/>
          </a:xfrm>
          <a:prstGeom prst="rect">
            <a:avLst/>
          </a:prstGeom>
          <a:noFill/>
          <a:ln>
            <a:noFill/>
          </a:ln>
        </p:spPr>
        <p:txBody>
          <a:bodyPr wrap="none" lIns="0" tIns="72000" rIns="0" bIns="0" rtlCol="0" anchor="ctr">
            <a:spAutoFit/>
          </a:bodyPr>
          <a:lstStyle/>
          <a:p>
            <a:pPr eaLnBrk="1" hangingPunct="1">
              <a:buClr>
                <a:srgbClr val="FFFFFF"/>
              </a:buClr>
            </a:pPr>
            <a:r>
              <a:rPr lang="en-US" altLang="ja-JP" sz="2000" b="1" dirty="0">
                <a:latin typeface="Arial" pitchFamily="34" charset="0"/>
                <a:ea typeface="メイリオ" pitchFamily="50" charset="-128"/>
                <a:cs typeface="メイリオ" pitchFamily="50" charset="-128"/>
              </a:rPr>
              <a:t>358</a:t>
            </a:r>
            <a:endParaRPr kumimoji="1" lang="ja-JP" altLang="en-US" sz="2000" b="1" dirty="0">
              <a:latin typeface="Arial" pitchFamily="34" charset="0"/>
              <a:ea typeface="メイリオ" pitchFamily="50" charset="-128"/>
              <a:cs typeface="メイリオ" pitchFamily="50" charset="-128"/>
            </a:endParaRPr>
          </a:p>
        </p:txBody>
      </p:sp>
      <p:sp>
        <p:nvSpPr>
          <p:cNvPr id="7" name="テキスト ボックス 6"/>
          <p:cNvSpPr txBox="1"/>
          <p:nvPr/>
        </p:nvSpPr>
        <p:spPr bwMode="auto">
          <a:xfrm>
            <a:off x="5515836" y="1800698"/>
            <a:ext cx="370294" cy="380480"/>
          </a:xfrm>
          <a:prstGeom prst="rect">
            <a:avLst/>
          </a:prstGeom>
          <a:noFill/>
          <a:ln>
            <a:noFill/>
          </a:ln>
        </p:spPr>
        <p:txBody>
          <a:bodyPr wrap="none" lIns="0" tIns="72000" rIns="0" bIns="0" rtlCol="0" anchor="ctr">
            <a:spAutoFit/>
          </a:bodyPr>
          <a:lstStyle/>
          <a:p>
            <a:pPr eaLnBrk="1" hangingPunct="1">
              <a:buClr>
                <a:srgbClr val="FFFFFF"/>
              </a:buClr>
            </a:pPr>
            <a:r>
              <a:rPr lang="en-US" altLang="ja-JP" sz="2000" b="1" dirty="0">
                <a:solidFill>
                  <a:srgbClr val="FF0000"/>
                </a:solidFill>
                <a:latin typeface="Arial" pitchFamily="34" charset="0"/>
                <a:ea typeface="メイリオ" pitchFamily="50" charset="-128"/>
                <a:cs typeface="メイリオ" pitchFamily="50" charset="-128"/>
              </a:rPr>
              <a:t>-67</a:t>
            </a:r>
            <a:endParaRPr kumimoji="1" lang="ja-JP" altLang="en-US" sz="2000" b="1" dirty="0">
              <a:solidFill>
                <a:srgbClr val="FF0000"/>
              </a:solidFill>
              <a:latin typeface="Arial" pitchFamily="34" charset="0"/>
              <a:ea typeface="メイリオ" pitchFamily="50" charset="-128"/>
              <a:cs typeface="メイリオ" pitchFamily="50" charset="-128"/>
            </a:endParaRPr>
          </a:p>
        </p:txBody>
      </p:sp>
      <p:sp>
        <p:nvSpPr>
          <p:cNvPr id="8" name="テキスト ボックス 7"/>
          <p:cNvSpPr txBox="1"/>
          <p:nvPr/>
        </p:nvSpPr>
        <p:spPr bwMode="auto">
          <a:xfrm>
            <a:off x="4111628" y="1808755"/>
            <a:ext cx="457994" cy="380480"/>
          </a:xfrm>
          <a:prstGeom prst="rect">
            <a:avLst/>
          </a:prstGeom>
          <a:noFill/>
          <a:ln>
            <a:noFill/>
          </a:ln>
        </p:spPr>
        <p:txBody>
          <a:bodyPr wrap="square" lIns="0" tIns="72000" rIns="0" bIns="0" rtlCol="0" anchor="ctr">
            <a:spAutoFit/>
          </a:bodyPr>
          <a:lstStyle/>
          <a:p>
            <a:pPr eaLnBrk="1" hangingPunct="1">
              <a:buClr>
                <a:srgbClr val="FFFFFF"/>
              </a:buClr>
            </a:pPr>
            <a:r>
              <a:rPr lang="en-US" altLang="ja-JP" sz="2000" b="1" dirty="0">
                <a:latin typeface="Arial" pitchFamily="34" charset="0"/>
                <a:ea typeface="メイリオ" pitchFamily="50" charset="-128"/>
                <a:cs typeface="メイリオ" pitchFamily="50" charset="-128"/>
              </a:rPr>
              <a:t>55</a:t>
            </a:r>
            <a:endParaRPr kumimoji="1" lang="ja-JP" altLang="en-US" sz="2000" b="1" dirty="0">
              <a:latin typeface="Arial" pitchFamily="34" charset="0"/>
              <a:ea typeface="メイリオ" pitchFamily="50" charset="-128"/>
              <a:cs typeface="メイリオ" pitchFamily="50" charset="-128"/>
            </a:endParaRPr>
          </a:p>
        </p:txBody>
      </p:sp>
      <p:sp>
        <p:nvSpPr>
          <p:cNvPr id="9" name="テキスト ボックス 8"/>
          <p:cNvSpPr txBox="1"/>
          <p:nvPr/>
        </p:nvSpPr>
        <p:spPr bwMode="auto">
          <a:xfrm>
            <a:off x="2760189" y="1881127"/>
            <a:ext cx="428002" cy="380480"/>
          </a:xfrm>
          <a:prstGeom prst="rect">
            <a:avLst/>
          </a:prstGeom>
          <a:noFill/>
          <a:ln>
            <a:noFill/>
          </a:ln>
        </p:spPr>
        <p:txBody>
          <a:bodyPr wrap="none" lIns="0" tIns="72000" rIns="0" bIns="0" rtlCol="0" anchor="ctr">
            <a:spAutoFit/>
          </a:bodyPr>
          <a:lstStyle/>
          <a:p>
            <a:pPr eaLnBrk="1" hangingPunct="1">
              <a:buClr>
                <a:srgbClr val="FFFFFF"/>
              </a:buClr>
            </a:pPr>
            <a:r>
              <a:rPr lang="en-US" altLang="ja-JP" sz="2000" b="1" dirty="0">
                <a:latin typeface="Arial" pitchFamily="34" charset="0"/>
                <a:ea typeface="メイリオ" pitchFamily="50" charset="-128"/>
                <a:cs typeface="メイリオ" pitchFamily="50" charset="-128"/>
              </a:rPr>
              <a:t>685</a:t>
            </a:r>
            <a:endParaRPr kumimoji="1" lang="ja-JP" altLang="en-US" sz="2000" b="1" dirty="0">
              <a:latin typeface="Arial" pitchFamily="34" charset="0"/>
              <a:ea typeface="メイリオ" pitchFamily="50" charset="-128"/>
              <a:cs typeface="メイリオ" pitchFamily="50" charset="-128"/>
            </a:endParaRPr>
          </a:p>
        </p:txBody>
      </p:sp>
      <p:sp>
        <p:nvSpPr>
          <p:cNvPr id="10" name="テキスト ボックス 9"/>
          <p:cNvSpPr txBox="1"/>
          <p:nvPr/>
        </p:nvSpPr>
        <p:spPr bwMode="auto">
          <a:xfrm>
            <a:off x="8172080" y="1379386"/>
            <a:ext cx="641201" cy="380480"/>
          </a:xfrm>
          <a:prstGeom prst="rect">
            <a:avLst/>
          </a:prstGeom>
          <a:noFill/>
          <a:ln>
            <a:noFill/>
          </a:ln>
        </p:spPr>
        <p:txBody>
          <a:bodyPr wrap="none" lIns="0" tIns="72000" rIns="0" bIns="0" rtlCol="0" anchor="ctr">
            <a:spAutoFit/>
          </a:bodyPr>
          <a:lstStyle/>
          <a:p>
            <a:pPr eaLnBrk="1" hangingPunct="1">
              <a:buClr>
                <a:srgbClr val="FFFFFF"/>
              </a:buClr>
            </a:pPr>
            <a:r>
              <a:rPr kumimoji="1" lang="en-US" altLang="ja-JP" sz="2000" b="1" dirty="0">
                <a:latin typeface="Arial" pitchFamily="34" charset="0"/>
                <a:ea typeface="メイリオ" pitchFamily="50" charset="-128"/>
                <a:cs typeface="メイリオ" pitchFamily="50" charset="-128"/>
              </a:rPr>
              <a:t>8,832</a:t>
            </a:r>
            <a:endParaRPr kumimoji="1" lang="ja-JP" altLang="en-US" sz="2000" b="1" dirty="0">
              <a:latin typeface="Arial" pitchFamily="34" charset="0"/>
              <a:ea typeface="メイリオ" pitchFamily="50" charset="-128"/>
              <a:cs typeface="メイリオ" pitchFamily="50" charset="-128"/>
            </a:endParaRPr>
          </a:p>
        </p:txBody>
      </p:sp>
      <p:sp>
        <p:nvSpPr>
          <p:cNvPr id="13" name="テキスト ボックス 12"/>
          <p:cNvSpPr txBox="1"/>
          <p:nvPr/>
        </p:nvSpPr>
        <p:spPr bwMode="auto">
          <a:xfrm>
            <a:off x="1204009" y="6013137"/>
            <a:ext cx="716543" cy="318924"/>
          </a:xfrm>
          <a:prstGeom prst="rect">
            <a:avLst/>
          </a:prstGeom>
          <a:noFill/>
          <a:ln>
            <a:noFill/>
          </a:ln>
        </p:spPr>
        <p:txBody>
          <a:bodyPr wrap="none" lIns="0" tIns="72000" rIns="0" bIns="0" rtlCol="0" anchor="ctr">
            <a:spAutoFit/>
          </a:bodyPr>
          <a:lstStyle/>
          <a:p>
            <a:pPr algn="ctr" eaLnBrk="1" hangingPunct="1">
              <a:buClr>
                <a:srgbClr val="FFFFFF"/>
              </a:buClr>
            </a:pPr>
            <a:r>
              <a:rPr lang="en-US" altLang="ja-JP" sz="1600" dirty="0">
                <a:latin typeface="Arial" pitchFamily="34" charset="0"/>
                <a:ea typeface="メイリオ" pitchFamily="50" charset="-128"/>
                <a:cs typeface="メイリオ" pitchFamily="50" charset="-128"/>
              </a:rPr>
              <a:t>FY2019</a:t>
            </a:r>
          </a:p>
        </p:txBody>
      </p:sp>
      <p:sp>
        <p:nvSpPr>
          <p:cNvPr id="14" name="テキスト ボックス 13"/>
          <p:cNvSpPr txBox="1"/>
          <p:nvPr/>
        </p:nvSpPr>
        <p:spPr bwMode="auto">
          <a:xfrm>
            <a:off x="8196766" y="6009661"/>
            <a:ext cx="716543" cy="318924"/>
          </a:xfrm>
          <a:prstGeom prst="rect">
            <a:avLst/>
          </a:prstGeom>
          <a:noFill/>
          <a:ln>
            <a:noFill/>
          </a:ln>
        </p:spPr>
        <p:txBody>
          <a:bodyPr wrap="none" lIns="0" tIns="72000" rIns="0" bIns="0" rtlCol="0" anchor="ctr">
            <a:spAutoFit/>
          </a:bodyPr>
          <a:lstStyle/>
          <a:p>
            <a:pPr algn="ctr" eaLnBrk="1" hangingPunct="1">
              <a:buClr>
                <a:srgbClr val="FFFFFF"/>
              </a:buClr>
            </a:pPr>
            <a:r>
              <a:rPr lang="en-US" altLang="ja-JP" sz="1600" dirty="0">
                <a:latin typeface="Arial" pitchFamily="34" charset="0"/>
                <a:ea typeface="メイリオ" pitchFamily="50" charset="-128"/>
                <a:cs typeface="メイリオ" pitchFamily="50" charset="-128"/>
              </a:rPr>
              <a:t>FY2020</a:t>
            </a:r>
          </a:p>
        </p:txBody>
      </p:sp>
      <p:sp>
        <p:nvSpPr>
          <p:cNvPr id="15" name="テキスト ボックス 14"/>
          <p:cNvSpPr txBox="1"/>
          <p:nvPr/>
        </p:nvSpPr>
        <p:spPr bwMode="auto">
          <a:xfrm>
            <a:off x="2386107" y="3295836"/>
            <a:ext cx="1194238" cy="288147"/>
          </a:xfrm>
          <a:prstGeom prst="rect">
            <a:avLst/>
          </a:prstGeom>
          <a:noFill/>
          <a:ln>
            <a:noFill/>
          </a:ln>
        </p:spPr>
        <p:txBody>
          <a:bodyPr wrap="none" lIns="0" tIns="72000" rIns="0" bIns="0" rtlCol="0" anchor="ctr">
            <a:spAutoFit/>
          </a:bodyPr>
          <a:lstStyle/>
          <a:p>
            <a:pPr eaLnBrk="1" hangingPunct="1">
              <a:buClr>
                <a:srgbClr val="FFFFFF"/>
              </a:buClr>
            </a:pPr>
            <a:r>
              <a:rPr lang="en-US" altLang="ja-JP" sz="1400" dirty="0">
                <a:latin typeface="Arial" pitchFamily="34" charset="0"/>
                <a:ea typeface="メイリオ" pitchFamily="50" charset="-128"/>
                <a:cs typeface="メイリオ" pitchFamily="50" charset="-128"/>
              </a:rPr>
              <a:t>FC Food Sales</a:t>
            </a:r>
            <a:endParaRPr kumimoji="1" lang="en-US" altLang="ja-JP" sz="1400" dirty="0">
              <a:latin typeface="Arial" pitchFamily="34" charset="0"/>
              <a:ea typeface="メイリオ" pitchFamily="50" charset="-128"/>
              <a:cs typeface="メイリオ" pitchFamily="50" charset="-128"/>
            </a:endParaRPr>
          </a:p>
        </p:txBody>
      </p:sp>
      <p:sp>
        <p:nvSpPr>
          <p:cNvPr id="16" name="テキスト ボックス 15"/>
          <p:cNvSpPr txBox="1"/>
          <p:nvPr/>
        </p:nvSpPr>
        <p:spPr bwMode="auto">
          <a:xfrm>
            <a:off x="3825314" y="2140407"/>
            <a:ext cx="1064395" cy="872922"/>
          </a:xfrm>
          <a:prstGeom prst="rect">
            <a:avLst/>
          </a:prstGeom>
          <a:noFill/>
          <a:ln>
            <a:noFill/>
          </a:ln>
        </p:spPr>
        <p:txBody>
          <a:bodyPr wrap="none" lIns="0" tIns="72000" rIns="0" bIns="0" rtlCol="0" anchor="ctr">
            <a:spAutoFit/>
          </a:bodyPr>
          <a:lstStyle/>
          <a:p>
            <a:pPr>
              <a:buClr>
                <a:srgbClr val="FFFFFF"/>
              </a:buClr>
            </a:pPr>
            <a:r>
              <a:rPr lang="en-US" altLang="ja-JP" sz="1400" dirty="0">
                <a:latin typeface="Arial" pitchFamily="34" charset="0"/>
                <a:ea typeface="メイリオ" pitchFamily="50" charset="-128"/>
                <a:cs typeface="メイリオ" pitchFamily="50" charset="-128"/>
              </a:rPr>
              <a:t>FC</a:t>
            </a:r>
            <a:r>
              <a:rPr lang="en-US" altLang="ja-JP" dirty="0"/>
              <a:t> </a:t>
            </a:r>
            <a:r>
              <a:rPr lang="en-US" altLang="ja-JP" sz="1400" dirty="0">
                <a:latin typeface="Arial" panose="020B0604020202020204" pitchFamily="34" charset="0"/>
                <a:cs typeface="Arial" panose="020B0604020202020204" pitchFamily="34" charset="0"/>
              </a:rPr>
              <a:t>Loyalties,</a:t>
            </a:r>
          </a:p>
          <a:p>
            <a:pPr>
              <a:buClr>
                <a:srgbClr val="FFFFFF"/>
              </a:buClr>
            </a:pPr>
            <a:r>
              <a:rPr lang="en-US" altLang="ja-JP" sz="1400" dirty="0">
                <a:latin typeface="Arial" panose="020B0604020202020204" pitchFamily="34" charset="0"/>
                <a:cs typeface="Arial" panose="020B0604020202020204" pitchFamily="34" charset="0"/>
              </a:rPr>
              <a:t>etc.</a:t>
            </a:r>
            <a:endParaRPr lang="ja-JP" altLang="ja-JP" sz="1400" dirty="0">
              <a:latin typeface="Arial" panose="020B0604020202020204" pitchFamily="34" charset="0"/>
              <a:cs typeface="Arial" panose="020B0604020202020204" pitchFamily="34" charset="0"/>
            </a:endParaRPr>
          </a:p>
          <a:p>
            <a:pPr eaLnBrk="1" hangingPunct="1">
              <a:buClr>
                <a:srgbClr val="FFFFFF"/>
              </a:buClr>
            </a:pPr>
            <a:endParaRPr kumimoji="1" lang="en-US" altLang="ja-JP" sz="1400" dirty="0">
              <a:latin typeface="Arial" pitchFamily="34" charset="0"/>
              <a:ea typeface="メイリオ" pitchFamily="50" charset="-128"/>
              <a:cs typeface="メイリオ" pitchFamily="50" charset="-128"/>
            </a:endParaRPr>
          </a:p>
        </p:txBody>
      </p:sp>
      <p:sp>
        <p:nvSpPr>
          <p:cNvPr id="17" name="テキスト ボックス 16"/>
          <p:cNvSpPr txBox="1"/>
          <p:nvPr/>
        </p:nvSpPr>
        <p:spPr bwMode="auto">
          <a:xfrm>
            <a:off x="5121436" y="2261607"/>
            <a:ext cx="1253549" cy="503590"/>
          </a:xfrm>
          <a:prstGeom prst="rect">
            <a:avLst/>
          </a:prstGeom>
          <a:noFill/>
          <a:ln>
            <a:noFill/>
          </a:ln>
        </p:spPr>
        <p:txBody>
          <a:bodyPr wrap="none" lIns="0" tIns="72000" rIns="0" bIns="0" rtlCol="0" anchor="ctr">
            <a:spAutoFit/>
          </a:bodyPr>
          <a:lstStyle/>
          <a:p>
            <a:r>
              <a:rPr lang="en-US" altLang="ja-JP" sz="1400" dirty="0">
                <a:latin typeface="Arial" panose="020B0604020202020204" pitchFamily="34" charset="0"/>
                <a:cs typeface="Arial" panose="020B0604020202020204" pitchFamily="34" charset="0"/>
              </a:rPr>
              <a:t>Facilities for the</a:t>
            </a:r>
          </a:p>
          <a:p>
            <a:r>
              <a:rPr lang="en-US" altLang="ja-JP" sz="1400" dirty="0" smtClean="0">
                <a:latin typeface="Arial" panose="020B0604020202020204" pitchFamily="34" charset="0"/>
                <a:cs typeface="Arial" panose="020B0604020202020204" pitchFamily="34" charset="0"/>
              </a:rPr>
              <a:t>Elderly</a:t>
            </a:r>
            <a:endParaRPr lang="ja-JP" altLang="ja-JP" sz="1400" dirty="0">
              <a:latin typeface="Arial" panose="020B0604020202020204" pitchFamily="34" charset="0"/>
              <a:cs typeface="Arial" panose="020B0604020202020204" pitchFamily="34" charset="0"/>
            </a:endParaRPr>
          </a:p>
        </p:txBody>
      </p:sp>
      <p:sp>
        <p:nvSpPr>
          <p:cNvPr id="18" name="テキスト ボックス 17"/>
          <p:cNvSpPr txBox="1"/>
          <p:nvPr/>
        </p:nvSpPr>
        <p:spPr bwMode="auto">
          <a:xfrm>
            <a:off x="6617582" y="2307773"/>
            <a:ext cx="1094852" cy="288147"/>
          </a:xfrm>
          <a:prstGeom prst="rect">
            <a:avLst/>
          </a:prstGeom>
          <a:noFill/>
          <a:ln>
            <a:noFill/>
          </a:ln>
        </p:spPr>
        <p:txBody>
          <a:bodyPr wrap="none" lIns="0" tIns="72000" rIns="0" bIns="0" rtlCol="0" anchor="ctr">
            <a:spAutoFit/>
          </a:bodyPr>
          <a:lstStyle/>
          <a:p>
            <a:pPr eaLnBrk="1" hangingPunct="1">
              <a:buClr>
                <a:srgbClr val="FFFFFF"/>
              </a:buClr>
            </a:pPr>
            <a:r>
              <a:rPr lang="en-US" altLang="ja-JP" sz="1400" dirty="0">
                <a:latin typeface="Arial" panose="020B0604020202020204" pitchFamily="34" charset="0"/>
                <a:ea typeface="メイリオ" pitchFamily="50" charset="-128"/>
                <a:cs typeface="Arial" panose="020B0604020202020204" pitchFamily="34" charset="0"/>
              </a:rPr>
              <a:t>OEM</a:t>
            </a:r>
            <a:r>
              <a:rPr lang="ja-JP" altLang="en-US" sz="1400" dirty="0">
                <a:latin typeface="Arial" panose="020B0604020202020204" pitchFamily="34" charset="0"/>
                <a:ea typeface="メイリオ" pitchFamily="50" charset="-128"/>
                <a:cs typeface="Arial" panose="020B0604020202020204" pitchFamily="34" charset="0"/>
              </a:rPr>
              <a:t> </a:t>
            </a:r>
            <a:r>
              <a:rPr lang="en-US" altLang="ja-JP" sz="1400" dirty="0">
                <a:latin typeface="Arial" panose="020B0604020202020204" pitchFamily="34" charset="0"/>
                <a:ea typeface="メイリオ" pitchFamily="50" charset="-128"/>
                <a:cs typeface="Arial" panose="020B0604020202020204" pitchFamily="34" charset="0"/>
              </a:rPr>
              <a:t>/ Others</a:t>
            </a:r>
            <a:endParaRPr kumimoji="1" lang="en-US" altLang="ja-JP" sz="1400" dirty="0">
              <a:latin typeface="Arial" panose="020B0604020202020204" pitchFamily="34" charset="0"/>
              <a:ea typeface="メイリオ" pitchFamily="50" charset="-128"/>
              <a:cs typeface="Arial" panose="020B0604020202020204" pitchFamily="34" charset="0"/>
            </a:endParaRPr>
          </a:p>
        </p:txBody>
      </p:sp>
      <p:sp>
        <p:nvSpPr>
          <p:cNvPr id="19" name="テキスト ボックス 18"/>
          <p:cNvSpPr txBox="1"/>
          <p:nvPr/>
        </p:nvSpPr>
        <p:spPr bwMode="auto">
          <a:xfrm>
            <a:off x="7905329" y="920587"/>
            <a:ext cx="1458098" cy="318924"/>
          </a:xfrm>
          <a:prstGeom prst="rect">
            <a:avLst/>
          </a:prstGeom>
          <a:noFill/>
          <a:ln>
            <a:noFill/>
          </a:ln>
        </p:spPr>
        <p:txBody>
          <a:bodyPr wrap="square" lIns="0" tIns="72000" rIns="0" bIns="0" rtlCol="0" anchor="ctr">
            <a:spAutoFit/>
          </a:bodyPr>
          <a:lstStyle/>
          <a:p>
            <a:pPr eaLnBrk="1" hangingPunct="1">
              <a:buClr>
                <a:srgbClr val="FFFFFF"/>
              </a:buClr>
            </a:pPr>
            <a:r>
              <a:rPr lang="en-US" altLang="ja-JP" sz="1600" dirty="0">
                <a:latin typeface="Arial" pitchFamily="34" charset="0"/>
                <a:ea typeface="メイリオ" pitchFamily="50" charset="-128"/>
                <a:cs typeface="メイリオ" pitchFamily="50" charset="-128"/>
              </a:rPr>
              <a:t>(Millions of yen)</a:t>
            </a:r>
            <a:endParaRPr lang="ja-JP" altLang="en-US" sz="1600" dirty="0">
              <a:latin typeface="Arial" pitchFamily="34" charset="0"/>
              <a:ea typeface="メイリオ" pitchFamily="50" charset="-128"/>
              <a:cs typeface="メイリオ" pitchFamily="50" charset="-128"/>
            </a:endParaRPr>
          </a:p>
        </p:txBody>
      </p:sp>
      <p:sp>
        <p:nvSpPr>
          <p:cNvPr id="11" name="右矢印 10"/>
          <p:cNvSpPr/>
          <p:nvPr/>
        </p:nvSpPr>
        <p:spPr bwMode="auto">
          <a:xfrm>
            <a:off x="2178723" y="4710345"/>
            <a:ext cx="5832648" cy="1016372"/>
          </a:xfrm>
          <a:prstGeom prst="rightArrow">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
                <a:srgbClr val="FFFFFF"/>
              </a:buClr>
              <a:buSzTx/>
              <a:tabLst/>
            </a:pPr>
            <a:r>
              <a:rPr lang="en-US" altLang="ja-JP" sz="2800" dirty="0">
                <a:latin typeface="Arial" panose="020B0604020202020204" pitchFamily="34" charset="0"/>
                <a:cs typeface="Arial" panose="020B0604020202020204" pitchFamily="34" charset="0"/>
              </a:rPr>
              <a:t>1,031 million yen increase</a:t>
            </a:r>
            <a:endParaRPr kumimoji="1" lang="ja-JP" altLang="en-US" sz="2800" b="0" i="0" u="none" strike="noStrike" cap="none" normalizeH="0" baseline="0" dirty="0">
              <a:ln>
                <a:noFill/>
              </a:ln>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2183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9E0154C-B236-43F0-BBAA-74C8EDF816D7}"/>
              </a:ext>
            </a:extLst>
          </p:cNvPr>
          <p:cNvPicPr>
            <a:picLocks noChangeAspect="1"/>
          </p:cNvPicPr>
          <p:nvPr/>
        </p:nvPicPr>
        <p:blipFill>
          <a:blip r:embed="rId2"/>
          <a:stretch>
            <a:fillRect/>
          </a:stretch>
        </p:blipFill>
        <p:spPr>
          <a:xfrm>
            <a:off x="605123" y="650304"/>
            <a:ext cx="8999887" cy="5226967"/>
          </a:xfrm>
          <a:prstGeom prst="rect">
            <a:avLst/>
          </a:prstGeom>
        </p:spPr>
      </p:pic>
      <p:sp>
        <p:nvSpPr>
          <p:cNvPr id="2" name="正方形/長方形 1">
            <a:extLst>
              <a:ext uri="{FF2B5EF4-FFF2-40B4-BE49-F238E27FC236}">
                <a16:creationId xmlns:a16="http://schemas.microsoft.com/office/drawing/2014/main" id="{88513DA2-E986-4C04-BED9-062918E6D853}"/>
              </a:ext>
            </a:extLst>
          </p:cNvPr>
          <p:cNvSpPr/>
          <p:nvPr/>
        </p:nvSpPr>
        <p:spPr>
          <a:xfrm>
            <a:off x="344488" y="188640"/>
            <a:ext cx="5277407" cy="461665"/>
          </a:xfrm>
          <a:prstGeom prst="rect">
            <a:avLst/>
          </a:prstGeom>
        </p:spPr>
        <p:txBody>
          <a:bodyPr wrap="none">
            <a:spAutoFit/>
          </a:bodyPr>
          <a:lstStyle/>
          <a:p>
            <a:pPr lvl="0" algn="l" eaLnBrk="0" hangingPunct="0">
              <a:defRPr/>
            </a:pPr>
            <a:r>
              <a:rPr lang="en-US" altLang="ja-JP" b="1" kern="0" dirty="0">
                <a:solidFill>
                  <a:srgbClr val="000000"/>
                </a:solidFill>
                <a:latin typeface="Arial"/>
                <a:ea typeface="メイリオ" panose="020B0604030504040204" pitchFamily="50" charset="-128"/>
              </a:rPr>
              <a:t>Analysis of Ordinary Profit Figures</a:t>
            </a:r>
            <a:endParaRPr lang="ja-JP" altLang="en-US" b="1" kern="0" dirty="0">
              <a:solidFill>
                <a:srgbClr val="000000"/>
              </a:solidFill>
              <a:latin typeface="Arial"/>
              <a:ea typeface="メイリオ" panose="020B0604030504040204" pitchFamily="50" charset="-128"/>
            </a:endParaRPr>
          </a:p>
        </p:txBody>
      </p:sp>
      <p:sp>
        <p:nvSpPr>
          <p:cNvPr id="5" name="右矢印 26">
            <a:extLst>
              <a:ext uri="{FF2B5EF4-FFF2-40B4-BE49-F238E27FC236}">
                <a16:creationId xmlns:a16="http://schemas.microsoft.com/office/drawing/2014/main" id="{DD676469-CE19-4F91-9912-A273D3B847D0}"/>
              </a:ext>
            </a:extLst>
          </p:cNvPr>
          <p:cNvSpPr/>
          <p:nvPr/>
        </p:nvSpPr>
        <p:spPr bwMode="auto">
          <a:xfrm>
            <a:off x="1673652" y="4647535"/>
            <a:ext cx="6806384" cy="1016372"/>
          </a:xfrm>
          <a:prstGeom prst="rightArrow">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83 million yen increase</a:t>
            </a:r>
            <a:endParaRPr kumimoji="1" lang="ja-JP" altLang="en-US" sz="2800"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C43A024F-869E-4E0E-B10D-74BD0C0C391F}"/>
              </a:ext>
            </a:extLst>
          </p:cNvPr>
          <p:cNvSpPr txBox="1"/>
          <p:nvPr/>
        </p:nvSpPr>
        <p:spPr bwMode="auto">
          <a:xfrm>
            <a:off x="744433" y="5803907"/>
            <a:ext cx="716543" cy="318924"/>
          </a:xfrm>
          <a:prstGeom prst="rect">
            <a:avLst/>
          </a:prstGeom>
          <a:noFill/>
          <a:ln>
            <a:noFill/>
          </a:ln>
        </p:spPr>
        <p:txBody>
          <a:bodyPr wrap="none" lIns="0" tIns="72000" rIns="0" bIns="0" rtlCol="0" anchor="ctr">
            <a:spAutoFit/>
          </a:bodyP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Arial" pitchFamily="34" charset="0"/>
                <a:ea typeface="メイリオ" pitchFamily="50" charset="-128"/>
                <a:cs typeface="メイリオ" pitchFamily="50" charset="-128"/>
              </a:rPr>
              <a:t>FY2019</a:t>
            </a:r>
          </a:p>
        </p:txBody>
      </p:sp>
      <p:sp>
        <p:nvSpPr>
          <p:cNvPr id="8" name="テキスト ボックス 7">
            <a:extLst>
              <a:ext uri="{FF2B5EF4-FFF2-40B4-BE49-F238E27FC236}">
                <a16:creationId xmlns:a16="http://schemas.microsoft.com/office/drawing/2014/main" id="{F4C0BA67-679B-4AAB-944A-6A4CF84F7D42}"/>
              </a:ext>
            </a:extLst>
          </p:cNvPr>
          <p:cNvSpPr txBox="1"/>
          <p:nvPr/>
        </p:nvSpPr>
        <p:spPr bwMode="auto">
          <a:xfrm>
            <a:off x="8683887" y="5803907"/>
            <a:ext cx="716543" cy="318924"/>
          </a:xfrm>
          <a:prstGeom prst="rect">
            <a:avLst/>
          </a:prstGeom>
          <a:noFill/>
          <a:ln>
            <a:noFill/>
          </a:ln>
        </p:spPr>
        <p:txBody>
          <a:bodyPr wrap="none" lIns="0" tIns="72000" rIns="0" bIns="0" rtlCol="0" anchor="ctr">
            <a:spAutoFit/>
          </a:bodyP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lang="en-US" altLang="ja-JP" sz="1600" dirty="0">
                <a:solidFill>
                  <a:srgbClr val="000000"/>
                </a:solidFill>
                <a:latin typeface="Arial" pitchFamily="34" charset="0"/>
                <a:ea typeface="メイリオ" pitchFamily="50" charset="-128"/>
                <a:cs typeface="メイリオ" pitchFamily="50" charset="-128"/>
              </a:rPr>
              <a:t>FY2020</a:t>
            </a:r>
            <a:endParaRPr kumimoji="1" lang="en-US" altLang="ja-JP" sz="1600" b="0" i="0" u="none" strike="noStrike" kern="1200" cap="none" spc="0" normalizeH="0" baseline="0" noProof="0" dirty="0">
              <a:ln>
                <a:noFill/>
              </a:ln>
              <a:solidFill>
                <a:srgbClr val="000000"/>
              </a:solidFill>
              <a:effectLst/>
              <a:uLnTx/>
              <a:uFillTx/>
              <a:latin typeface="Arial" pitchFamily="34" charset="0"/>
              <a:ea typeface="メイリオ" pitchFamily="50" charset="-128"/>
              <a:cs typeface="メイリオ" pitchFamily="50" charset="-128"/>
            </a:endParaRPr>
          </a:p>
        </p:txBody>
      </p:sp>
      <p:sp>
        <p:nvSpPr>
          <p:cNvPr id="9" name="テキスト ボックス 8">
            <a:extLst>
              <a:ext uri="{FF2B5EF4-FFF2-40B4-BE49-F238E27FC236}">
                <a16:creationId xmlns:a16="http://schemas.microsoft.com/office/drawing/2014/main" id="{5C05C11D-37C6-4680-BBE3-AC4034E557FE}"/>
              </a:ext>
            </a:extLst>
          </p:cNvPr>
          <p:cNvSpPr txBox="1"/>
          <p:nvPr/>
        </p:nvSpPr>
        <p:spPr bwMode="auto">
          <a:xfrm>
            <a:off x="780263" y="3609080"/>
            <a:ext cx="641201" cy="380480"/>
          </a:xfrm>
          <a:prstGeom prst="rect">
            <a:avLst/>
          </a:prstGeom>
          <a:noFill/>
          <a:ln>
            <a:noFill/>
          </a:ln>
        </p:spPr>
        <p:txBody>
          <a:bodyPr wrap="none" lIns="0" tIns="72000" rIns="0" bIns="0" rtlCol="0" anchor="ctr">
            <a:spAutoFit/>
          </a:bodyP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Arial" pitchFamily="34" charset="0"/>
                <a:ea typeface="メイリオ" pitchFamily="50" charset="-128"/>
                <a:cs typeface="メイリオ" pitchFamily="50" charset="-128"/>
              </a:rPr>
              <a:t>1,002</a:t>
            </a:r>
            <a:endParaRPr kumimoji="1" lang="ja-JP" altLang="en-US" sz="2000" b="1" i="0" u="none" strike="noStrike" kern="1200" cap="none" spc="0" normalizeH="0" baseline="0" noProof="0" dirty="0">
              <a:ln>
                <a:noFill/>
              </a:ln>
              <a:solidFill>
                <a:srgbClr val="000000"/>
              </a:solidFill>
              <a:effectLst/>
              <a:uLnTx/>
              <a:uFillTx/>
              <a:latin typeface="Arial" pitchFamily="34" charset="0"/>
              <a:ea typeface="メイリオ" pitchFamily="50" charset="-128"/>
              <a:cs typeface="メイリオ" pitchFamily="50" charset="-128"/>
            </a:endParaRPr>
          </a:p>
        </p:txBody>
      </p:sp>
      <p:sp>
        <p:nvSpPr>
          <p:cNvPr id="10" name="テキスト ボックス 9">
            <a:extLst>
              <a:ext uri="{FF2B5EF4-FFF2-40B4-BE49-F238E27FC236}">
                <a16:creationId xmlns:a16="http://schemas.microsoft.com/office/drawing/2014/main" id="{FDE1FF2D-DE89-4C00-8EF8-4A748E337138}"/>
              </a:ext>
            </a:extLst>
          </p:cNvPr>
          <p:cNvSpPr txBox="1"/>
          <p:nvPr/>
        </p:nvSpPr>
        <p:spPr bwMode="auto">
          <a:xfrm>
            <a:off x="3229356" y="1600668"/>
            <a:ext cx="512961" cy="380480"/>
          </a:xfrm>
          <a:prstGeom prst="rect">
            <a:avLst/>
          </a:prstGeom>
          <a:noFill/>
          <a:ln>
            <a:noFill/>
          </a:ln>
        </p:spPr>
        <p:txBody>
          <a:bodyPr wrap="none" lIns="0" tIns="72000" rIns="0" bIns="0" rtlCol="0" anchor="ctr">
            <a:spAutoFit/>
          </a:bodyP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Arial" pitchFamily="34" charset="0"/>
                <a:ea typeface="メイリオ" pitchFamily="50" charset="-128"/>
                <a:cs typeface="メイリオ" pitchFamily="50" charset="-128"/>
              </a:rPr>
              <a:t>-104</a:t>
            </a:r>
            <a:endParaRPr kumimoji="1" lang="ja-JP" altLang="en-US" sz="2000" b="1" i="0" u="none" strike="noStrike" kern="1200" cap="none" spc="0" normalizeH="0" baseline="0" noProof="0" dirty="0">
              <a:ln>
                <a:noFill/>
              </a:ln>
              <a:solidFill>
                <a:srgbClr val="FF0000"/>
              </a:solidFill>
              <a:effectLst/>
              <a:uLnTx/>
              <a:uFillTx/>
              <a:latin typeface="Arial" pitchFamily="34" charset="0"/>
              <a:ea typeface="メイリオ" pitchFamily="50" charset="-128"/>
              <a:cs typeface="メイリオ" pitchFamily="50" charset="-128"/>
            </a:endParaRPr>
          </a:p>
        </p:txBody>
      </p:sp>
      <p:sp>
        <p:nvSpPr>
          <p:cNvPr id="11" name="テキスト ボックス 10">
            <a:extLst>
              <a:ext uri="{FF2B5EF4-FFF2-40B4-BE49-F238E27FC236}">
                <a16:creationId xmlns:a16="http://schemas.microsoft.com/office/drawing/2014/main" id="{F9A99899-1B07-44E3-ABD3-2172E4A5B024}"/>
              </a:ext>
            </a:extLst>
          </p:cNvPr>
          <p:cNvSpPr txBox="1"/>
          <p:nvPr/>
        </p:nvSpPr>
        <p:spPr bwMode="auto">
          <a:xfrm>
            <a:off x="8671183" y="3073547"/>
            <a:ext cx="641201" cy="380480"/>
          </a:xfrm>
          <a:prstGeom prst="rect">
            <a:avLst/>
          </a:prstGeom>
          <a:noFill/>
          <a:ln>
            <a:noFill/>
          </a:ln>
        </p:spPr>
        <p:txBody>
          <a:bodyPr wrap="none" lIns="0" tIns="72000" rIns="0" bIns="0" rtlCol="0" anchor="ctr">
            <a:spAutoFit/>
          </a:bodyP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Arial" pitchFamily="34" charset="0"/>
                <a:ea typeface="メイリオ" pitchFamily="50" charset="-128"/>
                <a:cs typeface="メイリオ" pitchFamily="50" charset="-128"/>
              </a:rPr>
              <a:t>1,086</a:t>
            </a:r>
            <a:endParaRPr kumimoji="1" lang="ja-JP" altLang="en-US" sz="2000" b="1" i="0" u="none" strike="noStrike" kern="1200" cap="none" spc="0" normalizeH="0" baseline="0" noProof="0" dirty="0">
              <a:ln>
                <a:noFill/>
              </a:ln>
              <a:solidFill>
                <a:srgbClr val="000000"/>
              </a:solidFill>
              <a:effectLst/>
              <a:uLnTx/>
              <a:uFillTx/>
              <a:latin typeface="Arial" pitchFamily="34" charset="0"/>
              <a:ea typeface="メイリオ" pitchFamily="50" charset="-128"/>
              <a:cs typeface="メイリオ" pitchFamily="50" charset="-128"/>
            </a:endParaRPr>
          </a:p>
        </p:txBody>
      </p:sp>
      <p:sp>
        <p:nvSpPr>
          <p:cNvPr id="12" name="テキスト ボックス 11">
            <a:extLst>
              <a:ext uri="{FF2B5EF4-FFF2-40B4-BE49-F238E27FC236}">
                <a16:creationId xmlns:a16="http://schemas.microsoft.com/office/drawing/2014/main" id="{91632D12-188B-4D02-903A-5953BD954315}"/>
              </a:ext>
            </a:extLst>
          </p:cNvPr>
          <p:cNvSpPr txBox="1"/>
          <p:nvPr/>
        </p:nvSpPr>
        <p:spPr bwMode="auto">
          <a:xfrm>
            <a:off x="1699327" y="1901051"/>
            <a:ext cx="428002" cy="380480"/>
          </a:xfrm>
          <a:prstGeom prst="rect">
            <a:avLst/>
          </a:prstGeom>
          <a:noFill/>
          <a:ln>
            <a:noFill/>
          </a:ln>
        </p:spPr>
        <p:txBody>
          <a:bodyPr wrap="none" lIns="0" tIns="72000" rIns="0" bIns="0" rtlCol="0" anchor="ctr">
            <a:spAutoFit/>
          </a:bodyP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Arial" pitchFamily="34" charset="0"/>
                <a:ea typeface="メイリオ" pitchFamily="50" charset="-128"/>
                <a:cs typeface="メイリオ" pitchFamily="50" charset="-128"/>
              </a:rPr>
              <a:t>319</a:t>
            </a:r>
          </a:p>
        </p:txBody>
      </p:sp>
      <p:sp>
        <p:nvSpPr>
          <p:cNvPr id="13" name="テキスト ボックス 12">
            <a:extLst>
              <a:ext uri="{FF2B5EF4-FFF2-40B4-BE49-F238E27FC236}">
                <a16:creationId xmlns:a16="http://schemas.microsoft.com/office/drawing/2014/main" id="{995B6338-6E9B-4EEE-A4D8-4B9A0846F23D}"/>
              </a:ext>
            </a:extLst>
          </p:cNvPr>
          <p:cNvSpPr txBox="1"/>
          <p:nvPr/>
        </p:nvSpPr>
        <p:spPr bwMode="auto">
          <a:xfrm rot="10800000" flipV="1">
            <a:off x="2494796" y="1635408"/>
            <a:ext cx="411957" cy="380480"/>
          </a:xfrm>
          <a:prstGeom prst="rect">
            <a:avLst/>
          </a:prstGeom>
          <a:noFill/>
          <a:ln>
            <a:noFill/>
          </a:ln>
        </p:spPr>
        <p:txBody>
          <a:bodyPr wrap="square" lIns="0" tIns="72000" rIns="0" bIns="0" rtlCol="0" anchor="ctr">
            <a:spAutoFit/>
          </a:bodyP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Arial" pitchFamily="34" charset="0"/>
                <a:ea typeface="メイリオ" pitchFamily="50" charset="-128"/>
                <a:cs typeface="メイリオ" pitchFamily="50" charset="-128"/>
              </a:rPr>
              <a:t>55</a:t>
            </a:r>
            <a:endParaRPr kumimoji="1" lang="ja-JP" altLang="en-US" sz="2000" b="1" i="0" u="none" strike="noStrike" kern="1200" cap="none" spc="0" normalizeH="0" baseline="0" noProof="0" dirty="0">
              <a:ln>
                <a:noFill/>
              </a:ln>
              <a:solidFill>
                <a:srgbClr val="000000"/>
              </a:solidFill>
              <a:effectLst/>
              <a:uLnTx/>
              <a:uFillTx/>
              <a:latin typeface="Arial" pitchFamily="34" charset="0"/>
              <a:ea typeface="メイリオ" pitchFamily="50" charset="-128"/>
              <a:cs typeface="メイリオ" pitchFamily="50" charset="-128"/>
            </a:endParaRPr>
          </a:p>
        </p:txBody>
      </p:sp>
      <p:sp>
        <p:nvSpPr>
          <p:cNvPr id="14" name="テキスト ボックス 13">
            <a:extLst>
              <a:ext uri="{FF2B5EF4-FFF2-40B4-BE49-F238E27FC236}">
                <a16:creationId xmlns:a16="http://schemas.microsoft.com/office/drawing/2014/main" id="{A1DF348A-2E68-4F81-95D7-9B3FC0305315}"/>
              </a:ext>
            </a:extLst>
          </p:cNvPr>
          <p:cNvSpPr txBox="1"/>
          <p:nvPr/>
        </p:nvSpPr>
        <p:spPr bwMode="auto">
          <a:xfrm>
            <a:off x="4097807" y="2200183"/>
            <a:ext cx="370294" cy="380480"/>
          </a:xfrm>
          <a:prstGeom prst="rect">
            <a:avLst/>
          </a:prstGeom>
          <a:noFill/>
          <a:ln>
            <a:noFill/>
          </a:ln>
        </p:spPr>
        <p:txBody>
          <a:bodyPr wrap="none" lIns="0" tIns="72000" rIns="0" bIns="0" rtlCol="0" anchor="ctr">
            <a:spAutoFit/>
          </a:bodyP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Arial" pitchFamily="34" charset="0"/>
                <a:ea typeface="メイリオ" pitchFamily="50" charset="-128"/>
                <a:cs typeface="メイリオ" pitchFamily="50" charset="-128"/>
              </a:rPr>
              <a:t>-63</a:t>
            </a:r>
            <a:endParaRPr kumimoji="1" lang="ja-JP" altLang="en-US" sz="2000" b="1" i="0" u="none" strike="noStrike" kern="1200" cap="none" spc="0" normalizeH="0" baseline="0" noProof="0" dirty="0">
              <a:ln>
                <a:noFill/>
              </a:ln>
              <a:solidFill>
                <a:srgbClr val="FF0000"/>
              </a:solidFill>
              <a:effectLst/>
              <a:uLnTx/>
              <a:uFillTx/>
              <a:latin typeface="Arial" pitchFamily="34" charset="0"/>
              <a:ea typeface="メイリオ" pitchFamily="50" charset="-128"/>
              <a:cs typeface="メイリオ" pitchFamily="50" charset="-128"/>
            </a:endParaRPr>
          </a:p>
        </p:txBody>
      </p:sp>
      <p:sp>
        <p:nvSpPr>
          <p:cNvPr id="15" name="テキスト ボックス 14">
            <a:extLst>
              <a:ext uri="{FF2B5EF4-FFF2-40B4-BE49-F238E27FC236}">
                <a16:creationId xmlns:a16="http://schemas.microsoft.com/office/drawing/2014/main" id="{38C8F94F-D7FE-429B-8D1E-9E8BF580793B}"/>
              </a:ext>
            </a:extLst>
          </p:cNvPr>
          <p:cNvSpPr txBox="1"/>
          <p:nvPr/>
        </p:nvSpPr>
        <p:spPr bwMode="auto">
          <a:xfrm>
            <a:off x="5648281" y="2784820"/>
            <a:ext cx="370294" cy="380480"/>
          </a:xfrm>
          <a:prstGeom prst="rect">
            <a:avLst/>
          </a:prstGeom>
          <a:noFill/>
          <a:ln>
            <a:noFill/>
          </a:ln>
        </p:spPr>
        <p:txBody>
          <a:bodyPr wrap="square" lIns="0" tIns="72000" rIns="0" bIns="0" rtlCol="0" anchor="ctr">
            <a:spAutoFit/>
          </a:bodyP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Arial" pitchFamily="34" charset="0"/>
                <a:ea typeface="メイリオ" pitchFamily="50" charset="-128"/>
                <a:cs typeface="メイリオ" pitchFamily="50" charset="-128"/>
              </a:rPr>
              <a:t>-33</a:t>
            </a:r>
            <a:endParaRPr kumimoji="1" lang="ja-JP" altLang="en-US" sz="2000" b="1" i="0" u="none" strike="noStrike" kern="1200" cap="none" spc="0" normalizeH="0" baseline="0" noProof="0" dirty="0">
              <a:ln>
                <a:noFill/>
              </a:ln>
              <a:solidFill>
                <a:srgbClr val="FF0000"/>
              </a:solidFill>
              <a:effectLst/>
              <a:uLnTx/>
              <a:uFillTx/>
              <a:latin typeface="Arial" pitchFamily="34" charset="0"/>
              <a:ea typeface="メイリオ" pitchFamily="50" charset="-128"/>
              <a:cs typeface="メイリオ" pitchFamily="50" charset="-128"/>
            </a:endParaRPr>
          </a:p>
        </p:txBody>
      </p:sp>
      <p:sp>
        <p:nvSpPr>
          <p:cNvPr id="16" name="テキスト ボックス 15">
            <a:extLst>
              <a:ext uri="{FF2B5EF4-FFF2-40B4-BE49-F238E27FC236}">
                <a16:creationId xmlns:a16="http://schemas.microsoft.com/office/drawing/2014/main" id="{F2599F5D-702E-4E84-BC14-B5C7F1954B04}"/>
              </a:ext>
            </a:extLst>
          </p:cNvPr>
          <p:cNvSpPr txBox="1"/>
          <p:nvPr/>
        </p:nvSpPr>
        <p:spPr bwMode="auto">
          <a:xfrm flipH="1">
            <a:off x="4844864" y="2552080"/>
            <a:ext cx="411958" cy="380480"/>
          </a:xfrm>
          <a:prstGeom prst="rect">
            <a:avLst/>
          </a:prstGeom>
          <a:noFill/>
          <a:ln>
            <a:noFill/>
          </a:ln>
        </p:spPr>
        <p:txBody>
          <a:bodyPr wrap="square" lIns="0" tIns="72000" rIns="0" bIns="0" rtlCol="0" anchor="ctr">
            <a:spAutoFit/>
          </a:bodyP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Arial" pitchFamily="34" charset="0"/>
                <a:ea typeface="メイリオ" pitchFamily="50" charset="-128"/>
                <a:cs typeface="メイリオ" pitchFamily="50" charset="-128"/>
              </a:rPr>
              <a:t>-40</a:t>
            </a:r>
            <a:endParaRPr kumimoji="1" lang="ja-JP" altLang="en-US" sz="2000" b="1" i="0" u="none" strike="noStrike" kern="1200" cap="none" spc="0" normalizeH="0" baseline="0" noProof="0" dirty="0">
              <a:ln>
                <a:noFill/>
              </a:ln>
              <a:solidFill>
                <a:srgbClr val="FF0000"/>
              </a:solidFill>
              <a:effectLst/>
              <a:uLnTx/>
              <a:uFillTx/>
              <a:latin typeface="Arial" pitchFamily="34" charset="0"/>
              <a:ea typeface="メイリオ" pitchFamily="50" charset="-128"/>
              <a:cs typeface="メイリオ" pitchFamily="50" charset="-128"/>
            </a:endParaRPr>
          </a:p>
        </p:txBody>
      </p:sp>
      <p:sp>
        <p:nvSpPr>
          <p:cNvPr id="17" name="テキスト ボックス 16">
            <a:extLst>
              <a:ext uri="{FF2B5EF4-FFF2-40B4-BE49-F238E27FC236}">
                <a16:creationId xmlns:a16="http://schemas.microsoft.com/office/drawing/2014/main" id="{2107F70B-6816-4240-9CFE-83EAE836CDD1}"/>
              </a:ext>
            </a:extLst>
          </p:cNvPr>
          <p:cNvSpPr txBox="1"/>
          <p:nvPr/>
        </p:nvSpPr>
        <p:spPr bwMode="auto">
          <a:xfrm>
            <a:off x="1561190" y="4052999"/>
            <a:ext cx="775853" cy="442035"/>
          </a:xfrm>
          <a:prstGeom prst="rect">
            <a:avLst/>
          </a:prstGeom>
          <a:noFill/>
          <a:ln>
            <a:noFill/>
          </a:ln>
        </p:spPr>
        <p:txBody>
          <a:bodyPr wrap="none" lIns="0" tIns="72000" rIns="0" bIns="0" rtlCol="0" anchor="ctr">
            <a:spAutoFit/>
          </a:bodyP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Arial" pitchFamily="34" charset="0"/>
                <a:ea typeface="メイリオ" pitchFamily="50" charset="-128"/>
                <a:cs typeface="メイリオ" pitchFamily="50" charset="-128"/>
              </a:rPr>
              <a:t>Food Sales</a:t>
            </a:r>
          </a:p>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lang="en-US" altLang="ja-JP" sz="1200" dirty="0">
                <a:solidFill>
                  <a:srgbClr val="000000"/>
                </a:solidFill>
                <a:latin typeface="Arial" pitchFamily="34" charset="0"/>
                <a:ea typeface="メイリオ" pitchFamily="50" charset="-128"/>
                <a:cs typeface="メイリオ" pitchFamily="50" charset="-128"/>
              </a:rPr>
              <a:t>Profit</a:t>
            </a:r>
            <a:endParaRPr kumimoji="1" lang="en-US" altLang="ja-JP" sz="1200" b="0" i="0" u="none" strike="noStrike" kern="1200" cap="none" spc="0" normalizeH="0" baseline="0" noProof="0" dirty="0">
              <a:ln>
                <a:noFill/>
              </a:ln>
              <a:solidFill>
                <a:srgbClr val="000000"/>
              </a:solidFill>
              <a:effectLst/>
              <a:uLnTx/>
              <a:uFillTx/>
              <a:latin typeface="Arial" pitchFamily="34" charset="0"/>
              <a:ea typeface="メイリオ" pitchFamily="50" charset="-128"/>
              <a:cs typeface="メイリオ" pitchFamily="50" charset="-128"/>
            </a:endParaRPr>
          </a:p>
        </p:txBody>
      </p:sp>
      <p:sp>
        <p:nvSpPr>
          <p:cNvPr id="18" name="テキスト ボックス 17">
            <a:extLst>
              <a:ext uri="{FF2B5EF4-FFF2-40B4-BE49-F238E27FC236}">
                <a16:creationId xmlns:a16="http://schemas.microsoft.com/office/drawing/2014/main" id="{5710B247-9934-4671-BF69-099843D93885}"/>
              </a:ext>
            </a:extLst>
          </p:cNvPr>
          <p:cNvSpPr txBox="1"/>
          <p:nvPr/>
        </p:nvSpPr>
        <p:spPr bwMode="auto">
          <a:xfrm>
            <a:off x="1977466" y="2267312"/>
            <a:ext cx="1501213" cy="626701"/>
          </a:xfrm>
          <a:prstGeom prst="rect">
            <a:avLst/>
          </a:prstGeom>
          <a:noFill/>
          <a:ln>
            <a:noFill/>
          </a:ln>
        </p:spPr>
        <p:txBody>
          <a:bodyPr wrap="square" lIns="0" tIns="72000" rIns="0" bIns="0" rtlCol="0" anchor="ctr">
            <a:spAutoFit/>
          </a:bodyP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Arial" pitchFamily="34" charset="0"/>
                <a:ea typeface="メイリオ" pitchFamily="50" charset="-128"/>
                <a:cs typeface="メイリオ" pitchFamily="50" charset="-128"/>
              </a:rPr>
              <a:t>FC</a:t>
            </a:r>
          </a:p>
          <a:p>
            <a:r>
              <a:rPr lang="en-US" altLang="ja-JP" sz="1200" dirty="0">
                <a:latin typeface="Arial" panose="020B0604020202020204" pitchFamily="34" charset="0"/>
                <a:cs typeface="Arial" panose="020B0604020202020204" pitchFamily="34" charset="0"/>
              </a:rPr>
              <a:t>Loyalties,</a:t>
            </a:r>
          </a:p>
          <a:p>
            <a:r>
              <a:rPr lang="en-US" altLang="ja-JP" sz="1200" dirty="0">
                <a:latin typeface="Arial" panose="020B0604020202020204" pitchFamily="34" charset="0"/>
                <a:cs typeface="Arial" panose="020B0604020202020204" pitchFamily="34" charset="0"/>
              </a:rPr>
              <a:t>etc.</a:t>
            </a:r>
            <a:endParaRPr lang="ja-JP" altLang="ja-JP" sz="1200" dirty="0">
              <a:latin typeface="Arial" panose="020B0604020202020204" pitchFamily="34" charset="0"/>
              <a:cs typeface="Arial" panose="020B0604020202020204" pitchFamily="34" charset="0"/>
            </a:endParaRPr>
          </a:p>
        </p:txBody>
      </p:sp>
      <p:sp>
        <p:nvSpPr>
          <p:cNvPr id="19" name="テキスト ボックス 18">
            <a:extLst>
              <a:ext uri="{FF2B5EF4-FFF2-40B4-BE49-F238E27FC236}">
                <a16:creationId xmlns:a16="http://schemas.microsoft.com/office/drawing/2014/main" id="{C50AF15A-71F4-4137-B935-B48BE7D66284}"/>
              </a:ext>
            </a:extLst>
          </p:cNvPr>
          <p:cNvSpPr txBox="1"/>
          <p:nvPr/>
        </p:nvSpPr>
        <p:spPr bwMode="auto">
          <a:xfrm>
            <a:off x="6227187" y="3474786"/>
            <a:ext cx="897681" cy="411257"/>
          </a:xfrm>
          <a:prstGeom prst="rect">
            <a:avLst/>
          </a:prstGeom>
          <a:noFill/>
          <a:ln>
            <a:noFill/>
          </a:ln>
        </p:spPr>
        <p:txBody>
          <a:bodyPr wrap="square" lIns="0" tIns="72000" rIns="0" bIns="0" rtlCol="0" anchor="ctr">
            <a:spAutoFit/>
          </a:bodyP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lang="en-US" altLang="ja-JP" sz="1100" dirty="0">
                <a:solidFill>
                  <a:srgbClr val="000000"/>
                </a:solidFill>
                <a:latin typeface="Arial" pitchFamily="34" charset="0"/>
                <a:ea typeface="メイリオ" pitchFamily="50" charset="-128"/>
                <a:cs typeface="メイリオ" pitchFamily="50" charset="-128"/>
              </a:rPr>
              <a:t>Outsourcing</a:t>
            </a:r>
            <a:endParaRPr kumimoji="1" lang="en-US" altLang="ja-JP" sz="1100" b="0" i="0" u="none" strike="noStrike" kern="1200" cap="none" spc="0" normalizeH="0" baseline="0" noProof="0" dirty="0">
              <a:ln>
                <a:noFill/>
              </a:ln>
              <a:solidFill>
                <a:srgbClr val="000000"/>
              </a:solidFill>
              <a:effectLst/>
              <a:uLnTx/>
              <a:uFillTx/>
              <a:latin typeface="Arial" pitchFamily="34" charset="0"/>
              <a:ea typeface="メイリオ" pitchFamily="50" charset="-128"/>
              <a:cs typeface="メイリオ" pitchFamily="50" charset="-128"/>
            </a:endParaRPr>
          </a:p>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lang="en-US" altLang="ja-JP" sz="1100" dirty="0">
                <a:solidFill>
                  <a:srgbClr val="000000"/>
                </a:solidFill>
                <a:latin typeface="Arial" pitchFamily="34" charset="0"/>
                <a:ea typeface="メイリオ" pitchFamily="50" charset="-128"/>
                <a:cs typeface="メイリオ" pitchFamily="50" charset="-128"/>
              </a:rPr>
              <a:t>Expenses</a:t>
            </a:r>
            <a:endParaRPr kumimoji="1" lang="en-US" altLang="ja-JP" sz="1100" b="0" i="0" u="none" strike="noStrike" kern="1200" cap="none" spc="0" normalizeH="0" baseline="0" noProof="0" dirty="0">
              <a:ln>
                <a:noFill/>
              </a:ln>
              <a:solidFill>
                <a:srgbClr val="000000"/>
              </a:solidFill>
              <a:effectLst/>
              <a:uLnTx/>
              <a:uFillTx/>
              <a:latin typeface="Arial" pitchFamily="34" charset="0"/>
              <a:ea typeface="メイリオ" pitchFamily="50" charset="-128"/>
              <a:cs typeface="メイリオ" pitchFamily="50" charset="-128"/>
            </a:endParaRPr>
          </a:p>
        </p:txBody>
      </p:sp>
      <p:sp>
        <p:nvSpPr>
          <p:cNvPr id="20" name="テキスト ボックス 19">
            <a:extLst>
              <a:ext uri="{FF2B5EF4-FFF2-40B4-BE49-F238E27FC236}">
                <a16:creationId xmlns:a16="http://schemas.microsoft.com/office/drawing/2014/main" id="{B5198E1C-A078-4926-A8F4-FE250EB7E56F}"/>
              </a:ext>
            </a:extLst>
          </p:cNvPr>
          <p:cNvSpPr txBox="1"/>
          <p:nvPr/>
        </p:nvSpPr>
        <p:spPr bwMode="auto">
          <a:xfrm>
            <a:off x="3964156" y="2901818"/>
            <a:ext cx="698909" cy="411257"/>
          </a:xfrm>
          <a:prstGeom prst="rect">
            <a:avLst/>
          </a:prstGeom>
          <a:noFill/>
          <a:ln>
            <a:noFill/>
          </a:ln>
        </p:spPr>
        <p:txBody>
          <a:bodyPr wrap="none" lIns="0" tIns="72000" rIns="0" bIns="0" rtlCol="0" anchor="ctr">
            <a:spAutoFit/>
          </a:bodyPr>
          <a:lstStyle/>
          <a:p>
            <a:r>
              <a:rPr lang="en-US" altLang="ja-JP" sz="1100" dirty="0">
                <a:latin typeface="Arial" panose="020B0604020202020204" pitchFamily="34" charset="0"/>
                <a:cs typeface="Arial" panose="020B0604020202020204" pitchFamily="34" charset="0"/>
              </a:rPr>
              <a:t>Advertising</a:t>
            </a:r>
          </a:p>
          <a:p>
            <a:r>
              <a:rPr lang="en-US" altLang="ja-JP" sz="1100" dirty="0">
                <a:latin typeface="Arial" panose="020B0604020202020204" pitchFamily="34" charset="0"/>
                <a:cs typeface="Arial" panose="020B0604020202020204" pitchFamily="34" charset="0"/>
              </a:rPr>
              <a:t>Expenses</a:t>
            </a:r>
            <a:endParaRPr lang="ja-JP" altLang="ja-JP" sz="1100" dirty="0">
              <a:latin typeface="Arial" panose="020B0604020202020204" pitchFamily="34" charset="0"/>
              <a:cs typeface="Arial" panose="020B0604020202020204" pitchFamily="34" charset="0"/>
            </a:endParaRPr>
          </a:p>
        </p:txBody>
      </p:sp>
      <p:sp>
        <p:nvSpPr>
          <p:cNvPr id="21" name="テキスト ボックス 20">
            <a:extLst>
              <a:ext uri="{FF2B5EF4-FFF2-40B4-BE49-F238E27FC236}">
                <a16:creationId xmlns:a16="http://schemas.microsoft.com/office/drawing/2014/main" id="{7E0F770C-580C-4110-AE02-A41D99CE6D6C}"/>
              </a:ext>
            </a:extLst>
          </p:cNvPr>
          <p:cNvSpPr txBox="1"/>
          <p:nvPr/>
        </p:nvSpPr>
        <p:spPr bwMode="auto">
          <a:xfrm>
            <a:off x="3305817" y="2541917"/>
            <a:ext cx="421901" cy="257369"/>
          </a:xfrm>
          <a:prstGeom prst="rect">
            <a:avLst/>
          </a:prstGeom>
          <a:noFill/>
          <a:ln>
            <a:noFill/>
          </a:ln>
        </p:spPr>
        <p:txBody>
          <a:bodyPr wrap="square" lIns="0" tIns="72000" rIns="0" bIns="0" rtlCol="0" anchor="ctr">
            <a:spAutoFit/>
          </a:bodyP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Arial" pitchFamily="34" charset="0"/>
                <a:ea typeface="メイリオ" pitchFamily="50" charset="-128"/>
                <a:cs typeface="メイリオ" pitchFamily="50" charset="-128"/>
              </a:rPr>
              <a:t>Fare</a:t>
            </a:r>
          </a:p>
        </p:txBody>
      </p:sp>
      <p:sp>
        <p:nvSpPr>
          <p:cNvPr id="22" name="テキスト ボックス 21">
            <a:extLst>
              <a:ext uri="{FF2B5EF4-FFF2-40B4-BE49-F238E27FC236}">
                <a16:creationId xmlns:a16="http://schemas.microsoft.com/office/drawing/2014/main" id="{AF5B5C67-1516-4400-A9A7-7528FD6988CD}"/>
              </a:ext>
            </a:extLst>
          </p:cNvPr>
          <p:cNvSpPr txBox="1"/>
          <p:nvPr/>
        </p:nvSpPr>
        <p:spPr bwMode="auto">
          <a:xfrm>
            <a:off x="4915824" y="3110815"/>
            <a:ext cx="360675" cy="411257"/>
          </a:xfrm>
          <a:prstGeom prst="rect">
            <a:avLst/>
          </a:prstGeom>
          <a:noFill/>
          <a:ln>
            <a:noFill/>
          </a:ln>
        </p:spPr>
        <p:txBody>
          <a:bodyPr wrap="none" lIns="0" tIns="72000" rIns="0" bIns="0" rtlCol="0" anchor="ctr">
            <a:spAutoFit/>
          </a:bodyP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pitchFamily="34" charset="0"/>
                <a:ea typeface="メイリオ" pitchFamily="50" charset="-128"/>
                <a:cs typeface="メイリオ" pitchFamily="50" charset="-128"/>
              </a:rPr>
              <a:t>Labor</a:t>
            </a:r>
          </a:p>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lang="en-US" altLang="ja-JP" sz="1100" dirty="0">
                <a:solidFill>
                  <a:srgbClr val="000000"/>
                </a:solidFill>
                <a:latin typeface="Arial" pitchFamily="34" charset="0"/>
                <a:ea typeface="メイリオ" pitchFamily="50" charset="-128"/>
                <a:cs typeface="メイリオ" pitchFamily="50" charset="-128"/>
              </a:rPr>
              <a:t>Costs</a:t>
            </a:r>
            <a:endParaRPr kumimoji="1" lang="en-US" altLang="ja-JP" sz="1100" b="0" i="0" u="none" strike="noStrike" kern="1200" cap="none" spc="0" normalizeH="0" baseline="0" noProof="0" dirty="0">
              <a:ln>
                <a:noFill/>
              </a:ln>
              <a:solidFill>
                <a:srgbClr val="000000"/>
              </a:solidFill>
              <a:effectLst/>
              <a:uLnTx/>
              <a:uFillTx/>
              <a:latin typeface="Arial" pitchFamily="34" charset="0"/>
              <a:ea typeface="メイリオ" pitchFamily="50" charset="-128"/>
              <a:cs typeface="メイリオ" pitchFamily="50" charset="-128"/>
            </a:endParaRPr>
          </a:p>
        </p:txBody>
      </p:sp>
      <p:sp>
        <p:nvSpPr>
          <p:cNvPr id="23" name="テキスト ボックス 22">
            <a:extLst>
              <a:ext uri="{FF2B5EF4-FFF2-40B4-BE49-F238E27FC236}">
                <a16:creationId xmlns:a16="http://schemas.microsoft.com/office/drawing/2014/main" id="{926788BB-3E03-477D-A540-447462F25F53}"/>
              </a:ext>
            </a:extLst>
          </p:cNvPr>
          <p:cNvSpPr txBox="1"/>
          <p:nvPr/>
        </p:nvSpPr>
        <p:spPr bwMode="auto">
          <a:xfrm>
            <a:off x="8053701" y="3541250"/>
            <a:ext cx="461665" cy="257369"/>
          </a:xfrm>
          <a:prstGeom prst="rect">
            <a:avLst/>
          </a:prstGeom>
          <a:noFill/>
          <a:ln>
            <a:noFill/>
          </a:ln>
        </p:spPr>
        <p:txBody>
          <a:bodyPr wrap="none" lIns="0" tIns="72000" rIns="0" bIns="0" rtlCol="0" anchor="ctr">
            <a:spAutoFit/>
          </a:bodyP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Arial" pitchFamily="34" charset="0"/>
                <a:ea typeface="メイリオ" pitchFamily="50" charset="-128"/>
                <a:cs typeface="メイリオ" pitchFamily="50" charset="-128"/>
              </a:rPr>
              <a:t>Others</a:t>
            </a:r>
          </a:p>
        </p:txBody>
      </p:sp>
      <p:sp>
        <p:nvSpPr>
          <p:cNvPr id="24" name="テキスト ボックス 23">
            <a:extLst>
              <a:ext uri="{FF2B5EF4-FFF2-40B4-BE49-F238E27FC236}">
                <a16:creationId xmlns:a16="http://schemas.microsoft.com/office/drawing/2014/main" id="{77BCEBC7-A8EE-43E0-BDC6-BB6B73D18C22}"/>
              </a:ext>
            </a:extLst>
          </p:cNvPr>
          <p:cNvSpPr txBox="1"/>
          <p:nvPr/>
        </p:nvSpPr>
        <p:spPr bwMode="auto">
          <a:xfrm>
            <a:off x="7153960" y="3097475"/>
            <a:ext cx="463086" cy="380480"/>
          </a:xfrm>
          <a:prstGeom prst="rect">
            <a:avLst/>
          </a:prstGeom>
          <a:noFill/>
          <a:ln>
            <a:noFill/>
          </a:ln>
        </p:spPr>
        <p:txBody>
          <a:bodyPr wrap="square" lIns="0" tIns="72000" rIns="0" bIns="0" rtlCol="0" anchor="ctr">
            <a:spAutoFit/>
          </a:bodyP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Arial" pitchFamily="34" charset="0"/>
                <a:ea typeface="メイリオ" pitchFamily="50" charset="-128"/>
                <a:cs typeface="メイリオ" pitchFamily="50" charset="-128"/>
              </a:rPr>
              <a:t>-16</a:t>
            </a:r>
            <a:endParaRPr kumimoji="1" lang="ja-JP" altLang="en-US" sz="2000" b="1" i="0" u="none" strike="noStrike" kern="1200" cap="none" spc="0" normalizeH="0" baseline="0" noProof="0" dirty="0">
              <a:ln>
                <a:noFill/>
              </a:ln>
              <a:solidFill>
                <a:srgbClr val="FF0000"/>
              </a:solidFill>
              <a:effectLst/>
              <a:uLnTx/>
              <a:uFillTx/>
              <a:latin typeface="Arial" pitchFamily="34" charset="0"/>
              <a:ea typeface="メイリオ" pitchFamily="50" charset="-128"/>
              <a:cs typeface="メイリオ" pitchFamily="50" charset="-128"/>
            </a:endParaRPr>
          </a:p>
        </p:txBody>
      </p:sp>
      <p:sp>
        <p:nvSpPr>
          <p:cNvPr id="25" name="テキスト ボックス 24">
            <a:extLst>
              <a:ext uri="{FF2B5EF4-FFF2-40B4-BE49-F238E27FC236}">
                <a16:creationId xmlns:a16="http://schemas.microsoft.com/office/drawing/2014/main" id="{7544C282-4AB9-41B1-ACE9-C33BC9CF1722}"/>
              </a:ext>
            </a:extLst>
          </p:cNvPr>
          <p:cNvSpPr txBox="1"/>
          <p:nvPr/>
        </p:nvSpPr>
        <p:spPr bwMode="auto">
          <a:xfrm>
            <a:off x="6464897" y="2957453"/>
            <a:ext cx="370294" cy="380480"/>
          </a:xfrm>
          <a:prstGeom prst="rect">
            <a:avLst/>
          </a:prstGeom>
          <a:noFill/>
          <a:ln>
            <a:noFill/>
          </a:ln>
        </p:spPr>
        <p:txBody>
          <a:bodyPr wrap="none" lIns="0" tIns="72000" rIns="0" bIns="0" rtlCol="0" anchor="ctr">
            <a:spAutoFit/>
          </a:bodyP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Arial" pitchFamily="34" charset="0"/>
                <a:ea typeface="メイリオ" pitchFamily="50" charset="-128"/>
                <a:cs typeface="メイリオ" pitchFamily="50" charset="-128"/>
              </a:rPr>
              <a:t>-26</a:t>
            </a:r>
            <a:endParaRPr kumimoji="1" lang="ja-JP" altLang="en-US" sz="2000" b="1" i="0" u="none" strike="noStrike" kern="1200" cap="none" spc="0" normalizeH="0" baseline="0" noProof="0" dirty="0">
              <a:ln>
                <a:noFill/>
              </a:ln>
              <a:solidFill>
                <a:srgbClr val="FF0000"/>
              </a:solidFill>
              <a:effectLst/>
              <a:uLnTx/>
              <a:uFillTx/>
              <a:latin typeface="Arial" pitchFamily="34" charset="0"/>
              <a:ea typeface="メイリオ" pitchFamily="50" charset="-128"/>
              <a:cs typeface="メイリオ" pitchFamily="50" charset="-128"/>
            </a:endParaRPr>
          </a:p>
        </p:txBody>
      </p:sp>
      <p:sp>
        <p:nvSpPr>
          <p:cNvPr id="26" name="テキスト ボックス 25">
            <a:extLst>
              <a:ext uri="{FF2B5EF4-FFF2-40B4-BE49-F238E27FC236}">
                <a16:creationId xmlns:a16="http://schemas.microsoft.com/office/drawing/2014/main" id="{9CB8884C-061A-4DD4-810D-8B3447E597D6}"/>
              </a:ext>
            </a:extLst>
          </p:cNvPr>
          <p:cNvSpPr txBox="1"/>
          <p:nvPr/>
        </p:nvSpPr>
        <p:spPr bwMode="auto">
          <a:xfrm>
            <a:off x="5617006" y="3292742"/>
            <a:ext cx="556242" cy="411257"/>
          </a:xfrm>
          <a:prstGeom prst="rect">
            <a:avLst/>
          </a:prstGeom>
          <a:noFill/>
          <a:ln>
            <a:noFill/>
          </a:ln>
        </p:spPr>
        <p:txBody>
          <a:bodyPr wrap="none" lIns="0" tIns="72000" rIns="0" bIns="0" rtlCol="0" anchor="ctr">
            <a:spAutoFit/>
          </a:bodyPr>
          <a:lstStyle/>
          <a:p>
            <a:r>
              <a:rPr lang="en-US" altLang="ja-JP" sz="1100" dirty="0">
                <a:latin typeface="Arial" panose="020B0604020202020204" pitchFamily="34" charset="0"/>
                <a:cs typeface="Arial" panose="020B0604020202020204" pitchFamily="34" charset="0"/>
              </a:rPr>
              <a:t>Payment</a:t>
            </a:r>
          </a:p>
          <a:p>
            <a:r>
              <a:rPr lang="en-US" altLang="ja-JP" sz="1100" dirty="0">
                <a:latin typeface="Arial" panose="020B0604020202020204" pitchFamily="34" charset="0"/>
                <a:cs typeface="Arial" panose="020B0604020202020204" pitchFamily="34" charset="0"/>
              </a:rPr>
              <a:t>Charges</a:t>
            </a:r>
            <a:endParaRPr lang="ja-JP" altLang="ja-JP" sz="1100" dirty="0">
              <a:latin typeface="Arial" panose="020B0604020202020204" pitchFamily="34" charset="0"/>
              <a:cs typeface="Arial" panose="020B0604020202020204" pitchFamily="34" charset="0"/>
            </a:endParaRPr>
          </a:p>
        </p:txBody>
      </p:sp>
      <p:sp>
        <p:nvSpPr>
          <p:cNvPr id="27" name="テキスト ボックス 26">
            <a:extLst>
              <a:ext uri="{FF2B5EF4-FFF2-40B4-BE49-F238E27FC236}">
                <a16:creationId xmlns:a16="http://schemas.microsoft.com/office/drawing/2014/main" id="{25E4A04E-D5C8-4DC3-8BE3-E7488C4BF2DB}"/>
              </a:ext>
            </a:extLst>
          </p:cNvPr>
          <p:cNvSpPr txBox="1"/>
          <p:nvPr/>
        </p:nvSpPr>
        <p:spPr bwMode="auto">
          <a:xfrm>
            <a:off x="7987083" y="3157024"/>
            <a:ext cx="463086" cy="380480"/>
          </a:xfrm>
          <a:prstGeom prst="rect">
            <a:avLst/>
          </a:prstGeom>
          <a:noFill/>
          <a:ln>
            <a:noFill/>
          </a:ln>
        </p:spPr>
        <p:txBody>
          <a:bodyPr wrap="square" lIns="0" tIns="72000" rIns="0" bIns="0" rtlCol="0" anchor="ctr">
            <a:spAutoFit/>
          </a:bodyP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Arial" pitchFamily="34" charset="0"/>
                <a:ea typeface="メイリオ" pitchFamily="50" charset="-128"/>
                <a:cs typeface="メイリオ" pitchFamily="50" charset="-128"/>
              </a:rPr>
              <a:t>-</a:t>
            </a:r>
            <a:r>
              <a:rPr lang="en-US" altLang="ja-JP" sz="2000" b="1" dirty="0">
                <a:solidFill>
                  <a:srgbClr val="FF0000"/>
                </a:solidFill>
                <a:latin typeface="Arial" pitchFamily="34" charset="0"/>
                <a:ea typeface="メイリオ" pitchFamily="50" charset="-128"/>
                <a:cs typeface="メイリオ" pitchFamily="50" charset="-128"/>
              </a:rPr>
              <a:t>5</a:t>
            </a:r>
            <a:endParaRPr kumimoji="1" lang="ja-JP" altLang="en-US" sz="2000" b="1" i="0" u="none" strike="noStrike" kern="1200" cap="none" spc="0" normalizeH="0" baseline="0" noProof="0" dirty="0">
              <a:ln>
                <a:noFill/>
              </a:ln>
              <a:solidFill>
                <a:srgbClr val="FF0000"/>
              </a:solidFill>
              <a:effectLst/>
              <a:uLnTx/>
              <a:uFillTx/>
              <a:latin typeface="Arial" pitchFamily="34" charset="0"/>
              <a:ea typeface="メイリオ" pitchFamily="50" charset="-128"/>
              <a:cs typeface="メイリオ" pitchFamily="50" charset="-128"/>
            </a:endParaRPr>
          </a:p>
        </p:txBody>
      </p:sp>
      <p:sp>
        <p:nvSpPr>
          <p:cNvPr id="28" name="テキスト ボックス 27">
            <a:extLst>
              <a:ext uri="{FF2B5EF4-FFF2-40B4-BE49-F238E27FC236}">
                <a16:creationId xmlns:a16="http://schemas.microsoft.com/office/drawing/2014/main" id="{7D939880-F9E0-4D2E-865E-E397950DCD91}"/>
              </a:ext>
            </a:extLst>
          </p:cNvPr>
          <p:cNvSpPr txBox="1"/>
          <p:nvPr/>
        </p:nvSpPr>
        <p:spPr bwMode="auto">
          <a:xfrm>
            <a:off x="6953734" y="3522072"/>
            <a:ext cx="1033349" cy="411257"/>
          </a:xfrm>
          <a:prstGeom prst="rect">
            <a:avLst/>
          </a:prstGeom>
          <a:noFill/>
          <a:ln>
            <a:noFill/>
          </a:ln>
        </p:spPr>
        <p:txBody>
          <a:bodyPr wrap="square" lIns="0" tIns="72000" rIns="0" bIns="0" rtlCol="0" anchor="ctr">
            <a:spAutoFit/>
          </a:bodyP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pitchFamily="34" charset="0"/>
                <a:ea typeface="メイリオ" pitchFamily="50" charset="-128"/>
                <a:cs typeface="メイリオ" pitchFamily="50" charset="-128"/>
              </a:rPr>
              <a:t>Depreciation</a:t>
            </a:r>
          </a:p>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lang="en-US" altLang="ja-JP" sz="1100" dirty="0">
                <a:solidFill>
                  <a:srgbClr val="000000"/>
                </a:solidFill>
                <a:latin typeface="Arial" pitchFamily="34" charset="0"/>
                <a:ea typeface="メイリオ" pitchFamily="50" charset="-128"/>
                <a:cs typeface="メイリオ" pitchFamily="50" charset="-128"/>
              </a:rPr>
              <a:t>Costs</a:t>
            </a:r>
            <a:endParaRPr kumimoji="1" lang="en-US" altLang="ja-JP" sz="1100" b="0" i="0" u="none" strike="noStrike" kern="1200" cap="none" spc="0" normalizeH="0" baseline="0" noProof="0" dirty="0">
              <a:ln>
                <a:noFill/>
              </a:ln>
              <a:solidFill>
                <a:srgbClr val="000000"/>
              </a:solidFill>
              <a:effectLst/>
              <a:uLnTx/>
              <a:uFillTx/>
              <a:latin typeface="Arial" pitchFamily="34" charset="0"/>
              <a:ea typeface="メイリオ" pitchFamily="50" charset="-128"/>
              <a:cs typeface="メイリオ" pitchFamily="50" charset="-128"/>
            </a:endParaRPr>
          </a:p>
        </p:txBody>
      </p:sp>
      <p:sp>
        <p:nvSpPr>
          <p:cNvPr id="30" name="四角形吹き出し 28">
            <a:extLst>
              <a:ext uri="{FF2B5EF4-FFF2-40B4-BE49-F238E27FC236}">
                <a16:creationId xmlns:a16="http://schemas.microsoft.com/office/drawing/2014/main" id="{F913332A-A0E1-44FE-85FE-A76643E48FBE}"/>
              </a:ext>
            </a:extLst>
          </p:cNvPr>
          <p:cNvSpPr/>
          <p:nvPr/>
        </p:nvSpPr>
        <p:spPr bwMode="auto">
          <a:xfrm>
            <a:off x="6136730" y="1159065"/>
            <a:ext cx="1480316" cy="1380142"/>
          </a:xfrm>
          <a:prstGeom prst="wedgeRectCallout">
            <a:avLst>
              <a:gd name="adj1" fmla="val -163843"/>
              <a:gd name="adj2" fmla="val 58593"/>
            </a:avLst>
          </a:prstGeom>
          <a:solidFill>
            <a:srgbClr val="C6E0B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
                <a:srgbClr val="FFFFFF"/>
              </a:buClr>
              <a:buSzTx/>
              <a:buFontTx/>
              <a:buNone/>
              <a:tabLst/>
              <a:defRPr/>
            </a:pPr>
            <a:r>
              <a:rPr kumimoji="1" lang="en-US" altLang="ja-JP"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Breakdown</a:t>
            </a:r>
          </a:p>
          <a:p>
            <a:pPr marL="0" marR="0" lvl="0" indent="0" algn="l" defTabSz="914400" rtl="0" eaLnBrk="1" fontAlgn="base" latinLnBrk="0" hangingPunct="1">
              <a:lnSpc>
                <a:spcPct val="100000"/>
              </a:lnSpc>
              <a:spcBef>
                <a:spcPct val="0"/>
              </a:spcBef>
              <a:spcAft>
                <a:spcPct val="0"/>
              </a:spcAft>
              <a:buClr>
                <a:srgbClr val="FFFFFF"/>
              </a:buClr>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1" lang="en-US" altLang="ja-JP"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1Q</a:t>
            </a:r>
            <a:r>
              <a:rPr kumimoji="1" lang="ja-JP" altLang="en-US"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1" lang="en-US" altLang="ja-JP"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‐36</a:t>
            </a:r>
          </a:p>
          <a:p>
            <a:pPr marL="0" marR="0" lvl="0" indent="0" algn="l" defTabSz="914400" rtl="0" eaLnBrk="1" fontAlgn="base" latinLnBrk="0" hangingPunct="1">
              <a:lnSpc>
                <a:spcPct val="100000"/>
              </a:lnSpc>
              <a:spcBef>
                <a:spcPct val="0"/>
              </a:spcBef>
              <a:spcAft>
                <a:spcPct val="0"/>
              </a:spcAft>
              <a:buClr>
                <a:srgbClr val="FFFFFF"/>
              </a:buClr>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1" lang="en-US" altLang="ja-JP"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2Q</a:t>
            </a:r>
            <a:r>
              <a:rPr kumimoji="1" lang="ja-JP" altLang="en-US"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1" lang="en-US" altLang="ja-JP"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‐17</a:t>
            </a:r>
          </a:p>
          <a:p>
            <a:pPr marL="0" marR="0" lvl="0" indent="0" algn="l" defTabSz="914400" rtl="0" eaLnBrk="1" fontAlgn="base" latinLnBrk="0" hangingPunct="1">
              <a:lnSpc>
                <a:spcPct val="100000"/>
              </a:lnSpc>
              <a:spcBef>
                <a:spcPct val="0"/>
              </a:spcBef>
              <a:spcAft>
                <a:spcPct val="0"/>
              </a:spcAft>
              <a:buClr>
                <a:srgbClr val="FFFFFF"/>
              </a:buClr>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1" lang="en-US" altLang="ja-JP"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3Q</a:t>
            </a:r>
            <a:r>
              <a:rPr kumimoji="1" lang="ja-JP" altLang="en-US"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1" lang="en-US" altLang="ja-JP"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-12</a:t>
            </a:r>
          </a:p>
          <a:p>
            <a:pPr marL="0" marR="0" lvl="0" indent="0" algn="l" defTabSz="914400" rtl="0" eaLnBrk="1" fontAlgn="base" latinLnBrk="0" hangingPunct="1">
              <a:lnSpc>
                <a:spcPct val="100000"/>
              </a:lnSpc>
              <a:spcBef>
                <a:spcPct val="0"/>
              </a:spcBef>
              <a:spcAft>
                <a:spcPct val="0"/>
              </a:spcAft>
              <a:buClr>
                <a:srgbClr val="FFFFFF"/>
              </a:buClr>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4Q       + 2</a:t>
            </a:r>
            <a:endParaRPr kumimoji="1" lang="en-US" altLang="ja-JP"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29" name="テキスト ボックス 28">
            <a:extLst>
              <a:ext uri="{FF2B5EF4-FFF2-40B4-BE49-F238E27FC236}">
                <a16:creationId xmlns:a16="http://schemas.microsoft.com/office/drawing/2014/main" id="{821A110B-3717-420F-8857-F48F4BE0FA9A}"/>
              </a:ext>
            </a:extLst>
          </p:cNvPr>
          <p:cNvSpPr txBox="1"/>
          <p:nvPr/>
        </p:nvSpPr>
        <p:spPr bwMode="auto">
          <a:xfrm>
            <a:off x="7877681" y="920587"/>
            <a:ext cx="1485745" cy="318924"/>
          </a:xfrm>
          <a:prstGeom prst="rect">
            <a:avLst/>
          </a:prstGeom>
          <a:noFill/>
          <a:ln>
            <a:noFill/>
          </a:ln>
        </p:spPr>
        <p:txBody>
          <a:bodyPr wrap="square" lIns="0" tIns="72000" rIns="0" bIns="0" rtlCol="0" anchor="ctr">
            <a:spAutoFit/>
          </a:bodyPr>
          <a:lstStyle/>
          <a:p>
            <a:pPr eaLnBrk="1" hangingPunct="1">
              <a:buClr>
                <a:srgbClr val="FFFFFF"/>
              </a:buClr>
            </a:pPr>
            <a:r>
              <a:rPr lang="en-US" altLang="ja-JP" sz="1600" dirty="0">
                <a:latin typeface="Arial" pitchFamily="34" charset="0"/>
                <a:ea typeface="メイリオ" pitchFamily="50" charset="-128"/>
                <a:cs typeface="メイリオ" pitchFamily="50" charset="-128"/>
              </a:rPr>
              <a:t>(Millions of yen)</a:t>
            </a:r>
            <a:endParaRPr lang="ja-JP" altLang="en-US" sz="1600" dirty="0">
              <a:latin typeface="Arial" pitchFamily="34" charset="0"/>
              <a:ea typeface="メイリオ" pitchFamily="50" charset="-128"/>
              <a:cs typeface="メイリオ" pitchFamily="50" charset="-128"/>
            </a:endParaRPr>
          </a:p>
        </p:txBody>
      </p:sp>
    </p:spTree>
    <p:extLst>
      <p:ext uri="{BB962C8B-B14F-4D97-AF65-F5344CB8AC3E}">
        <p14:creationId xmlns:p14="http://schemas.microsoft.com/office/powerpoint/2010/main" val="3454530660"/>
      </p:ext>
    </p:extLst>
  </p:cSld>
  <p:clrMapOvr>
    <a:masterClrMapping/>
  </p:clrMapOvr>
</p:sld>
</file>

<file path=ppt/theme/theme1.xml><?xml version="1.0" encoding="utf-8"?>
<a:theme xmlns:a="http://schemas.openxmlformats.org/drawingml/2006/main" name="17_S1_B_A3B">
  <a:themeElements>
    <a:clrScheme name="S1_B_A3B 1">
      <a:dk1>
        <a:srgbClr val="000000"/>
      </a:dk1>
      <a:lt1>
        <a:srgbClr val="FFFFFF"/>
      </a:lt1>
      <a:dk2>
        <a:srgbClr val="000000"/>
      </a:dk2>
      <a:lt2>
        <a:srgbClr val="808080"/>
      </a:lt2>
      <a:accent1>
        <a:srgbClr val="F0E3C0"/>
      </a:accent1>
      <a:accent2>
        <a:srgbClr val="28B4D0"/>
      </a:accent2>
      <a:accent3>
        <a:srgbClr val="FFFFFF"/>
      </a:accent3>
      <a:accent4>
        <a:srgbClr val="000000"/>
      </a:accent4>
      <a:accent5>
        <a:srgbClr val="F6EFDC"/>
      </a:accent5>
      <a:accent6>
        <a:srgbClr val="23A3BC"/>
      </a:accent6>
      <a:hlink>
        <a:srgbClr val="033DBD"/>
      </a:hlink>
      <a:folHlink>
        <a:srgbClr val="752F75"/>
      </a:folHlink>
    </a:clrScheme>
    <a:fontScheme name="17_S1_B_A3B">
      <a:majorFont>
        <a:latin typeface="Humnst777 BT"/>
        <a:ea typeface=""/>
        <a:cs typeface=""/>
      </a:majorFont>
      <a:minorFont>
        <a:latin typeface="Humnst777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5096C8"/>
        </a:solidFill>
        <a:ln w="9525" cap="flat" cmpd="sng" algn="ctr">
          <a:solidFill>
            <a:srgbClr val="5096C8"/>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
            <a:srgbClr val="FFFFFF"/>
          </a:buClr>
          <a:buSzTx/>
          <a:tabLst/>
          <a:defRPr kumimoji="1" sz="1400" b="0" i="0" u="none" strike="noStrike" cap="none" normalizeH="0" baseline="0" dirty="0" smtClean="0">
            <a:ln>
              <a:noFill/>
            </a:ln>
            <a:solidFill>
              <a:srgbClr val="FFFFFF"/>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Wingdings" pitchFamily="1" charset="2"/>
          <a:buChar char="q"/>
          <a:tabLst/>
          <a:defRPr kumimoji="1" lang="ja-JP" altLang="en-US" sz="1400" b="0" i="0" u="none" strike="noStrike" cap="none" normalizeH="0" baseline="0" smtClean="0">
            <a:ln>
              <a:noFill/>
            </a:ln>
            <a:solidFill>
              <a:schemeClr val="tx1"/>
            </a:solidFill>
            <a:effectLst/>
            <a:latin typeface="Arial" charset="0"/>
            <a:ea typeface="ＭＳ Ｐゴシック" pitchFamily="50" charset="-128"/>
          </a:defRPr>
        </a:defPPr>
      </a:lstStyle>
    </a:lnDef>
    <a:txDef>
      <a:spPr bwMode="auto">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a:spPr>
      <a:bodyPr lIns="0" tIns="72000" rIns="0" bIns="0" anchor="ctr"/>
      <a:lstStyle>
        <a:defPPr eaLnBrk="1" hangingPunct="1">
          <a:buClr>
            <a:srgbClr val="FFFFFF"/>
          </a:buClr>
          <a:defRPr sz="2000" b="1" dirty="0">
            <a:solidFill>
              <a:srgbClr val="FFFFFF"/>
            </a:solidFill>
            <a:latin typeface="Arial" pitchFamily="34" charset="0"/>
            <a:ea typeface="メイリオ" pitchFamily="50" charset="-128"/>
            <a:cs typeface="メイリオ" pitchFamily="50" charset="-128"/>
          </a:defRPr>
        </a:defPPr>
      </a:lstStyle>
    </a:txDef>
  </a:objectDefaults>
  <a:extraClrSchemeLst>
    <a:extraClrScheme>
      <a:clrScheme name="S1_B_A3B 1">
        <a:dk1>
          <a:srgbClr val="000000"/>
        </a:dk1>
        <a:lt1>
          <a:srgbClr val="FFFFFF"/>
        </a:lt1>
        <a:dk2>
          <a:srgbClr val="000000"/>
        </a:dk2>
        <a:lt2>
          <a:srgbClr val="808080"/>
        </a:lt2>
        <a:accent1>
          <a:srgbClr val="F0E3C0"/>
        </a:accent1>
        <a:accent2>
          <a:srgbClr val="28B4D0"/>
        </a:accent2>
        <a:accent3>
          <a:srgbClr val="FFFFFF"/>
        </a:accent3>
        <a:accent4>
          <a:srgbClr val="000000"/>
        </a:accent4>
        <a:accent5>
          <a:srgbClr val="F6EFDC"/>
        </a:accent5>
        <a:accent6>
          <a:srgbClr val="23A3BC"/>
        </a:accent6>
        <a:hlink>
          <a:srgbClr val="033DBD"/>
        </a:hlink>
        <a:folHlink>
          <a:srgbClr val="752F7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8_S1_B_A3B">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17_S1_B_A3B">
      <a:majorFont>
        <a:latin typeface="Humnst777 BT"/>
        <a:ea typeface=""/>
        <a:cs typeface=""/>
      </a:majorFont>
      <a:minorFont>
        <a:latin typeface="Humnst777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5096C8"/>
        </a:solidFill>
        <a:ln w="9525" cap="flat" cmpd="sng" algn="ctr">
          <a:solidFill>
            <a:srgbClr val="5096C8"/>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
            <a:srgbClr val="FFFFFF"/>
          </a:buClr>
          <a:buSzTx/>
          <a:tabLst/>
          <a:defRPr kumimoji="1" sz="1400" b="0" i="0" u="none" strike="noStrike" cap="none" normalizeH="0" baseline="0" dirty="0" smtClean="0">
            <a:ln>
              <a:noFill/>
            </a:ln>
            <a:solidFill>
              <a:srgbClr val="FFFFFF"/>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Wingdings" pitchFamily="1" charset="2"/>
          <a:buChar char="q"/>
          <a:tabLst/>
          <a:defRPr kumimoji="1" lang="ja-JP" altLang="en-US" sz="1400" b="0" i="0" u="none" strike="noStrike" cap="none" normalizeH="0" baseline="0" smtClean="0">
            <a:ln>
              <a:noFill/>
            </a:ln>
            <a:solidFill>
              <a:schemeClr val="tx1"/>
            </a:solidFill>
            <a:effectLst/>
            <a:latin typeface="Arial" charset="0"/>
            <a:ea typeface="ＭＳ Ｐゴシック" pitchFamily="50" charset="-128"/>
          </a:defRPr>
        </a:defPPr>
      </a:lstStyle>
    </a:lnDef>
    <a:txDef>
      <a:spPr bwMode="auto">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a:spPr>
      <a:bodyPr lIns="0" tIns="72000" rIns="0" bIns="0" anchor="ctr"/>
      <a:lstStyle>
        <a:defPPr eaLnBrk="1" hangingPunct="1">
          <a:buClr>
            <a:srgbClr val="FFFFFF"/>
          </a:buClr>
          <a:defRPr sz="2000" b="1" dirty="0">
            <a:solidFill>
              <a:srgbClr val="FFFFFF"/>
            </a:solidFill>
            <a:latin typeface="Arial" pitchFamily="34" charset="0"/>
            <a:ea typeface="メイリオ" pitchFamily="50" charset="-128"/>
            <a:cs typeface="メイリオ" pitchFamily="50" charset="-128"/>
          </a:defRPr>
        </a:defPPr>
      </a:lstStyle>
    </a:txDef>
  </a:objectDefaults>
  <a:extraClrSchemeLst>
    <a:extraClrScheme>
      <a:clrScheme name="S1_B_A3B 1">
        <a:dk1>
          <a:srgbClr val="000000"/>
        </a:dk1>
        <a:lt1>
          <a:srgbClr val="FFFFFF"/>
        </a:lt1>
        <a:dk2>
          <a:srgbClr val="000000"/>
        </a:dk2>
        <a:lt2>
          <a:srgbClr val="808080"/>
        </a:lt2>
        <a:accent1>
          <a:srgbClr val="F0E3C0"/>
        </a:accent1>
        <a:accent2>
          <a:srgbClr val="28B4D0"/>
        </a:accent2>
        <a:accent3>
          <a:srgbClr val="FFFFFF"/>
        </a:accent3>
        <a:accent4>
          <a:srgbClr val="000000"/>
        </a:accent4>
        <a:accent5>
          <a:srgbClr val="F6EFDC"/>
        </a:accent5>
        <a:accent6>
          <a:srgbClr val="23A3BC"/>
        </a:accent6>
        <a:hlink>
          <a:srgbClr val="033DBD"/>
        </a:hlink>
        <a:folHlink>
          <a:srgbClr val="752F7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4226</Words>
  <Application>Microsoft Office PowerPoint</Application>
  <PresentationFormat>A4 210 x 297 mm</PresentationFormat>
  <Paragraphs>715</Paragraphs>
  <Slides>39</Slides>
  <Notes>17</Notes>
  <HiddenSlides>0</HiddenSlides>
  <MMClips>0</MMClips>
  <ScaleCrop>false</ScaleCrop>
  <HeadingPairs>
    <vt:vector size="8" baseType="variant">
      <vt:variant>
        <vt:lpstr>使用されているフォント</vt:lpstr>
      </vt:variant>
      <vt:variant>
        <vt:i4>12</vt:i4>
      </vt:variant>
      <vt:variant>
        <vt:lpstr>テーマ</vt:lpstr>
      </vt:variant>
      <vt:variant>
        <vt:i4>2</vt:i4>
      </vt:variant>
      <vt:variant>
        <vt:lpstr>埋め込まれた OLE サーバー</vt:lpstr>
      </vt:variant>
      <vt:variant>
        <vt:i4>1</vt:i4>
      </vt:variant>
      <vt:variant>
        <vt:lpstr>スライド タイトル</vt:lpstr>
      </vt:variant>
      <vt:variant>
        <vt:i4>39</vt:i4>
      </vt:variant>
    </vt:vector>
  </HeadingPairs>
  <TitlesOfParts>
    <vt:vector size="54" baseType="lpstr">
      <vt:lpstr>Humnst777 BT</vt:lpstr>
      <vt:lpstr>Meiryo UI</vt:lpstr>
      <vt:lpstr>ＭＳ Ｐゴシック</vt:lpstr>
      <vt:lpstr>ＭＳ Ｐ明朝</vt:lpstr>
      <vt:lpstr>メイリオ</vt:lpstr>
      <vt:lpstr>游ゴシック</vt:lpstr>
      <vt:lpstr>游明朝</vt:lpstr>
      <vt:lpstr>Arial</vt:lpstr>
      <vt:lpstr>Calibri</vt:lpstr>
      <vt:lpstr>Ebrima</vt:lpstr>
      <vt:lpstr>Times New Roman</vt:lpstr>
      <vt:lpstr>Wingdings</vt:lpstr>
      <vt:lpstr>17_S1_B_A3B</vt:lpstr>
      <vt:lpstr>18_S1_B_A3B</vt:lpstr>
      <vt:lpstr>Microsoft Excel 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Our Advantage: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2016-09-22T23:53:14Z</dcterms:created>
  <dcterms:modified xsi:type="dcterms:W3CDTF">2020-09-28T08:28:27Z</dcterms:modified>
</cp:coreProperties>
</file>